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8" r:id="rId2"/>
  </p:sldMasterIdLst>
  <p:notesMasterIdLst>
    <p:notesMasterId r:id="rId51"/>
  </p:notesMasterIdLst>
  <p:handoutMasterIdLst>
    <p:handoutMasterId r:id="rId52"/>
  </p:handoutMasterIdLst>
  <p:sldIdLst>
    <p:sldId id="264" r:id="rId3"/>
    <p:sldId id="266" r:id="rId4"/>
    <p:sldId id="267" r:id="rId5"/>
    <p:sldId id="376" r:id="rId6"/>
    <p:sldId id="268" r:id="rId7"/>
    <p:sldId id="257" r:id="rId8"/>
    <p:sldId id="275" r:id="rId9"/>
    <p:sldId id="271" r:id="rId10"/>
    <p:sldId id="273" r:id="rId11"/>
    <p:sldId id="377" r:id="rId12"/>
    <p:sldId id="274" r:id="rId13"/>
    <p:sldId id="258" r:id="rId14"/>
    <p:sldId id="378" r:id="rId15"/>
    <p:sldId id="316" r:id="rId16"/>
    <p:sldId id="379" r:id="rId17"/>
    <p:sldId id="380" r:id="rId18"/>
    <p:sldId id="381" r:id="rId19"/>
    <p:sldId id="365" r:id="rId20"/>
    <p:sldId id="279" r:id="rId21"/>
    <p:sldId id="280" r:id="rId22"/>
    <p:sldId id="382" r:id="rId23"/>
    <p:sldId id="383" r:id="rId24"/>
    <p:sldId id="385" r:id="rId25"/>
    <p:sldId id="384" r:id="rId26"/>
    <p:sldId id="366" r:id="rId27"/>
    <p:sldId id="386" r:id="rId28"/>
    <p:sldId id="387" r:id="rId29"/>
    <p:sldId id="388" r:id="rId30"/>
    <p:sldId id="389" r:id="rId31"/>
    <p:sldId id="390" r:id="rId32"/>
    <p:sldId id="367" r:id="rId33"/>
    <p:sldId id="391" r:id="rId34"/>
    <p:sldId id="393" r:id="rId35"/>
    <p:sldId id="394" r:id="rId36"/>
    <p:sldId id="392" r:id="rId37"/>
    <p:sldId id="395" r:id="rId38"/>
    <p:sldId id="368" r:id="rId39"/>
    <p:sldId id="396" r:id="rId40"/>
    <p:sldId id="397" r:id="rId41"/>
    <p:sldId id="398" r:id="rId42"/>
    <p:sldId id="399" r:id="rId43"/>
    <p:sldId id="400" r:id="rId44"/>
    <p:sldId id="401" r:id="rId45"/>
    <p:sldId id="402" r:id="rId46"/>
    <p:sldId id="369" r:id="rId47"/>
    <p:sldId id="314" r:id="rId48"/>
    <p:sldId id="373" r:id="rId49"/>
    <p:sldId id="315" r:id="rId5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D212C"/>
    <a:srgbClr val="BA3040"/>
    <a:srgbClr val="FF9900"/>
    <a:srgbClr val="6D6143"/>
    <a:srgbClr val="F2CED2"/>
    <a:srgbClr val="FFD869"/>
    <a:srgbClr val="FFC111"/>
    <a:srgbClr val="C5BA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363" autoAdjust="0"/>
  </p:normalViewPr>
  <p:slideViewPr>
    <p:cSldViewPr>
      <p:cViewPr varScale="1">
        <p:scale>
          <a:sx n="76" d="100"/>
          <a:sy n="76" d="100"/>
        </p:scale>
        <p:origin x="-98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1728" y="-84"/>
      </p:cViewPr>
      <p:guideLst>
        <p:guide orient="horz" pos="2928"/>
        <p:guide pos="2208"/>
      </p:guideLst>
    </p:cSldViewPr>
  </p:notesViewPr>
  <p:gridSpacing cx="91439" cy="91439"/>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Calibri" pitchFamily="34" charset="0"/>
              </a:defRPr>
            </a:lvl1pPr>
          </a:lstStyle>
          <a:p>
            <a:pPr>
              <a:defRPr/>
            </a:pPr>
            <a:endParaRPr lang="en-US"/>
          </a:p>
        </p:txBody>
      </p:sp>
      <p:sp>
        <p:nvSpPr>
          <p:cNvPr id="3" name="Date Placeholder 2"/>
          <p:cNvSpPr>
            <a:spLocks noGrp="1"/>
          </p:cNvSpPr>
          <p:nvPr>
            <p:ph type="dt" sz="quarter"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Calibri" pitchFamily="34" charset="0"/>
              </a:defRPr>
            </a:lvl1pPr>
          </a:lstStyle>
          <a:p>
            <a:pPr>
              <a:defRPr/>
            </a:pPr>
            <a:fld id="{49A9578B-1594-4439-B1C7-0A0F1EAEE5EF}" type="datetimeFigureOut">
              <a:rPr lang="en-US"/>
              <a:pPr>
                <a:defRPr/>
              </a:pPr>
              <a:t>5/11/2012</a:t>
            </a:fld>
            <a:endParaRPr lang="en-US"/>
          </a:p>
        </p:txBody>
      </p:sp>
      <p:sp>
        <p:nvSpPr>
          <p:cNvPr id="4" name="Footer Placeholder 3"/>
          <p:cNvSpPr>
            <a:spLocks noGrp="1"/>
          </p:cNvSpPr>
          <p:nvPr>
            <p:ph type="ftr" sz="quarter" idx="2"/>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Calibri" pitchFamily="34" charset="0"/>
              </a:defRPr>
            </a:lvl1pPr>
          </a:lstStyle>
          <a:p>
            <a:pPr>
              <a:defRPr/>
            </a:pPr>
            <a:endParaRPr lang="en-US"/>
          </a:p>
        </p:txBody>
      </p:sp>
      <p:sp>
        <p:nvSpPr>
          <p:cNvPr id="5" name="Slide Number Placeholder 4"/>
          <p:cNvSpPr>
            <a:spLocks noGrp="1"/>
          </p:cNvSpPr>
          <p:nvPr>
            <p:ph type="sldNum" sz="quarter" idx="3"/>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atin typeface="Calibri" pitchFamily="34" charset="0"/>
              </a:defRPr>
            </a:lvl1pPr>
          </a:lstStyle>
          <a:p>
            <a:pPr>
              <a:defRPr/>
            </a:pPr>
            <a:fld id="{8B1BAF43-0DB4-490B-96E0-1160FCA015C0}" type="slidenum">
              <a:rPr lang="en-US"/>
              <a:pPr>
                <a:defRPr/>
              </a:pPr>
              <a:t>‹#›</a:t>
            </a:fld>
            <a:endParaRPr lang="en-US"/>
          </a:p>
        </p:txBody>
      </p:sp>
    </p:spTree>
    <p:extLst>
      <p:ext uri="{BB962C8B-B14F-4D97-AF65-F5344CB8AC3E}">
        <p14:creationId xmlns:p14="http://schemas.microsoft.com/office/powerpoint/2010/main" val="2768661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Calibri" pitchFamily="34" charset="0"/>
              </a:defRPr>
            </a:lvl1pPr>
          </a:lstStyle>
          <a:p>
            <a:pPr>
              <a:defRPr/>
            </a:pPr>
            <a:endParaRPr lang="en-US"/>
          </a:p>
        </p:txBody>
      </p:sp>
      <p:sp>
        <p:nvSpPr>
          <p:cNvPr id="3" name="Date Placeholder 2"/>
          <p:cNvSpPr>
            <a:spLocks noGrp="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Calibri" pitchFamily="34" charset="0"/>
              </a:defRPr>
            </a:lvl1pPr>
          </a:lstStyle>
          <a:p>
            <a:pPr>
              <a:defRPr/>
            </a:pPr>
            <a:fld id="{1C1AFB6B-8681-40F8-8482-EDFEE25C0B57}" type="datetimeFigureOut">
              <a:rPr lang="en-US"/>
              <a:pPr>
                <a:defRPr/>
              </a:pPr>
              <a:t>5/11/2012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rtlCol="0" anchor="ctr"/>
          <a:lstStyle/>
          <a:p>
            <a:pPr lvl="0"/>
            <a:endParaRPr lang="en-US" noProof="0"/>
          </a:p>
        </p:txBody>
      </p:sp>
      <p:sp>
        <p:nvSpPr>
          <p:cNvPr id="5" name="Notes Placeholder 4"/>
          <p:cNvSpPr>
            <a:spLocks noGrp="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atin typeface="Calibri" pitchFamily="34" charset="0"/>
              </a:defRPr>
            </a:lvl1pPr>
          </a:lstStyle>
          <a:p>
            <a:pPr>
              <a:defRPr/>
            </a:pPr>
            <a:fld id="{C350C80B-227F-462B-B8C3-FC56241FFF08}" type="slidenum">
              <a:rPr lang="en-US"/>
              <a:pPr>
                <a:defRPr/>
              </a:pPr>
              <a:t>‹#›</a:t>
            </a:fld>
            <a:endParaRPr lang="en-US"/>
          </a:p>
        </p:txBody>
      </p:sp>
    </p:spTree>
    <p:extLst>
      <p:ext uri="{BB962C8B-B14F-4D97-AF65-F5344CB8AC3E}">
        <p14:creationId xmlns:p14="http://schemas.microsoft.com/office/powerpoint/2010/main" val="20899348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lIns="91435" tIns="45717" rIns="91435" bIns="45717"/>
          <a:lstStyle/>
          <a:p>
            <a:fld id="{11F075E9-FFE4-469F-B93D-CDE6FDCE468E}" type="slidenum">
              <a:rPr lang="en-US" smtClean="0"/>
              <a:pPr/>
              <a:t>1</a:t>
            </a:fld>
            <a:endParaRPr lang="en-US" smtClean="0"/>
          </a:p>
        </p:txBody>
      </p:sp>
      <p:sp>
        <p:nvSpPr>
          <p:cNvPr id="2765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1" name="Rectangle 3"/>
          <p:cNvSpPr>
            <a:spLocks noGrp="1" noChangeArrowheads="1"/>
          </p:cNvSpPr>
          <p:nvPr>
            <p:ph type="body" idx="1"/>
          </p:nvPr>
        </p:nvSpPr>
        <p:spPr>
          <a:noFill/>
          <a:ln/>
        </p:spPr>
        <p:txBody>
          <a:bodyPr lIns="91435" tIns="45717" rIns="91435" bIns="45717"/>
          <a:lstStyle/>
          <a:p>
            <a:pPr eaLnBrk="1" hangingPunct="1">
              <a:spcBef>
                <a:spcPct val="0"/>
              </a:spcBef>
            </a:pPr>
            <a:r>
              <a:rPr lang="en-US" dirty="0" smtClean="0"/>
              <a:t>Welcome to the introductory event for</a:t>
            </a:r>
            <a:r>
              <a:rPr lang="en-US" i="1" dirty="0" smtClean="0"/>
              <a:t> Why</a:t>
            </a:r>
            <a:r>
              <a:rPr lang="en-US" i="1" baseline="0" dirty="0" smtClean="0"/>
              <a:t> Teach Spelling</a:t>
            </a:r>
            <a:r>
              <a:rPr lang="en-US" i="1" dirty="0" smtClean="0"/>
              <a:t>.</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Although spelling can be challenging, proficiency in spelling actually supports reading because it requires students to integrate phonological, orthographic, and morphological knowledge about words. </a:t>
            </a:r>
            <a:r>
              <a:rPr lang="en-US" sz="1200" kern="1200" dirty="0" smtClean="0">
                <a:solidFill>
                  <a:schemeClr val="tx1"/>
                </a:solidFill>
                <a:effectLst/>
                <a:latin typeface="+mn-lt"/>
                <a:ea typeface="+mn-ea"/>
                <a:cs typeface="+mn-cs"/>
              </a:rPr>
              <a:t>Decoding</a:t>
            </a:r>
            <a:r>
              <a:rPr lang="en-US" sz="1200" kern="1200" baseline="0" dirty="0" smtClean="0">
                <a:solidFill>
                  <a:schemeClr val="tx1"/>
                </a:solidFill>
                <a:effectLst/>
                <a:latin typeface="+mn-lt"/>
                <a:ea typeface="+mn-ea"/>
                <a:cs typeface="+mn-cs"/>
              </a:rPr>
              <a:t> (reading words) and encoding (spelling words) are mutually beneficial because each provides opportunities for students to practice common </a:t>
            </a:r>
            <a:r>
              <a:rPr lang="en-US" sz="1200" kern="1200" baseline="0" dirty="0" err="1" smtClean="0">
                <a:solidFill>
                  <a:schemeClr val="tx1"/>
                </a:solidFill>
                <a:effectLst/>
                <a:latin typeface="+mn-lt"/>
                <a:ea typeface="+mn-ea"/>
                <a:cs typeface="+mn-cs"/>
              </a:rPr>
              <a:t>grapho</a:t>
            </a:r>
            <a:r>
              <a:rPr lang="en-US" sz="1200" kern="1200" baseline="0" dirty="0" smtClean="0">
                <a:solidFill>
                  <a:schemeClr val="tx1"/>
                </a:solidFill>
                <a:effectLst/>
                <a:latin typeface="+mn-lt"/>
                <a:ea typeface="+mn-ea"/>
                <a:cs typeface="+mn-cs"/>
              </a:rPr>
              <a:t>-phonemic patterns of our language. Repeated exposures are necessary for readers and writers to develop automaticity in decoding and encoding words.  As you see noted on this slide, an appendix is included that provides more thorough explanations and examples of the components of linguistic knowledge.  If needed, you can refer to it as we proceed.  It is on pages 31-33 of the booklet.</a:t>
            </a:r>
            <a:endParaRPr lang="en-US" dirty="0"/>
          </a:p>
        </p:txBody>
      </p:sp>
      <p:sp>
        <p:nvSpPr>
          <p:cNvPr id="4" name="Slide Number Placeholder 3"/>
          <p:cNvSpPr>
            <a:spLocks noGrp="1"/>
          </p:cNvSpPr>
          <p:nvPr>
            <p:ph type="sldNum" sz="quarter" idx="10"/>
          </p:nvPr>
        </p:nvSpPr>
        <p:spPr/>
        <p:txBody>
          <a:bodyPr/>
          <a:lstStyle/>
          <a:p>
            <a:pPr>
              <a:defRPr/>
            </a:pPr>
            <a:fld id="{C350C80B-227F-462B-B8C3-FC56241FFF08}" type="slidenum">
              <a:rPr lang="en-US" smtClean="0"/>
              <a:pPr>
                <a:defRPr/>
              </a:pPr>
              <a:t>10</a:t>
            </a:fld>
            <a:endParaRPr lang="en-US"/>
          </a:p>
        </p:txBody>
      </p:sp>
    </p:spTree>
    <p:extLst>
      <p:ext uri="{BB962C8B-B14F-4D97-AF65-F5344CB8AC3E}">
        <p14:creationId xmlns:p14="http://schemas.microsoft.com/office/powerpoint/2010/main" val="1748108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a:noFill/>
          <a:ln/>
        </p:spPr>
        <p:txBody>
          <a:bodyPr/>
          <a:lstStyle/>
          <a:p>
            <a:pPr>
              <a:lnSpc>
                <a:spcPct val="90000"/>
              </a:lnSpc>
            </a:pPr>
            <a:r>
              <a:rPr lang="en-US" dirty="0" smtClean="0"/>
              <a:t>Having established the importance of spelling to students’ reading</a:t>
            </a:r>
            <a:r>
              <a:rPr lang="en-US" baseline="0" dirty="0" smtClean="0"/>
              <a:t> abilities</a:t>
            </a:r>
            <a:r>
              <a:rPr lang="en-US" dirty="0" smtClean="0"/>
              <a:t>,</a:t>
            </a:r>
            <a:r>
              <a:rPr lang="en-US" baseline="0" dirty="0" smtClean="0"/>
              <a:t> we will now turn to the ways that spelling develops and how those ways have influenced the kinds of instruction provided. This is a good time to revisit the responses you wrote a few minutes ago.</a:t>
            </a:r>
          </a:p>
          <a:p>
            <a:pPr>
              <a:lnSpc>
                <a:spcPct val="90000"/>
              </a:lnSpc>
            </a:pPr>
            <a:endParaRPr lang="en-US" dirty="0" smtClean="0"/>
          </a:p>
          <a:p>
            <a:pPr>
              <a:lnSpc>
                <a:spcPct val="90000"/>
              </a:lnSpc>
            </a:pPr>
            <a:r>
              <a:rPr lang="en-US" dirty="0" smtClean="0"/>
              <a:t>Activity:  Take a moment to review your notes</a:t>
            </a:r>
            <a:r>
              <a:rPr lang="en-US" baseline="0" dirty="0" smtClean="0"/>
              <a:t> </a:t>
            </a:r>
            <a:r>
              <a:rPr lang="en-US" dirty="0" smtClean="0"/>
              <a:t>about the kinds of instructional activities that the word “spelling” brings to mind.  Are any of your notes reflected in the major topics in the document?  Perhaps</a:t>
            </a:r>
            <a:r>
              <a:rPr lang="en-US" baseline="0" dirty="0" smtClean="0"/>
              <a:t> you have some questions about whether the models or approaches listed on this slide are aligned with best practices in spelling or with the Common Core State Standards (CCSS).  Hopefully these thoughts have you interested in learning more about the documents included in this booklet.</a:t>
            </a:r>
            <a:endParaRPr lang="en-US" dirty="0" smtClean="0"/>
          </a:p>
          <a:p>
            <a:pPr>
              <a:lnSpc>
                <a:spcPct val="90000"/>
              </a:lnSpc>
            </a:pPr>
            <a:endParaRPr lang="en-US" dirty="0" smtClean="0"/>
          </a:p>
        </p:txBody>
      </p:sp>
      <p:sp>
        <p:nvSpPr>
          <p:cNvPr id="44035" name="Slide Number Placeholder 3"/>
          <p:cNvSpPr>
            <a:spLocks noGrp="1"/>
          </p:cNvSpPr>
          <p:nvPr>
            <p:ph type="sldNum" sz="quarter" idx="5"/>
          </p:nvPr>
        </p:nvSpPr>
        <p:spPr>
          <a:noFill/>
        </p:spPr>
        <p:txBody>
          <a:bodyPr/>
          <a:lstStyle/>
          <a:p>
            <a:fld id="{30143727-ED59-4918-B8B0-D8EC43AD88E5}"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a:noFill/>
          <a:ln/>
        </p:spPr>
        <p:txBody>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200" kern="1200" dirty="0" smtClean="0">
                <a:solidFill>
                  <a:schemeClr val="tx1"/>
                </a:solidFill>
                <a:effectLst/>
                <a:latin typeface="+mn-lt"/>
                <a:ea typeface="+mn-ea"/>
                <a:cs typeface="+mn-cs"/>
              </a:rPr>
              <a:t>Many qualitative spelling inventories are designed to evaluate how students’ spelling errors map onto a sequence of skills, such as what</a:t>
            </a:r>
            <a:r>
              <a:rPr lang="en-US" sz="1200" kern="1200" baseline="0" dirty="0" smtClean="0">
                <a:solidFill>
                  <a:schemeClr val="tx1"/>
                </a:solidFill>
                <a:effectLst/>
                <a:latin typeface="+mn-lt"/>
                <a:ea typeface="+mn-ea"/>
                <a:cs typeface="+mn-cs"/>
              </a:rPr>
              <a:t> you see on the slide</a:t>
            </a:r>
            <a:r>
              <a:rPr lang="en-US" sz="1200" kern="1200" dirty="0" smtClean="0">
                <a:solidFill>
                  <a:schemeClr val="tx1"/>
                </a:solidFill>
                <a:effectLst/>
                <a:latin typeface="+mn-lt"/>
                <a:ea typeface="+mn-ea"/>
                <a:cs typeface="+mn-cs"/>
              </a:rPr>
              <a:t>. These types of developmental sequences are referred to as “stage models” of spelling (</a:t>
            </a:r>
            <a:r>
              <a:rPr lang="en-US" sz="1200" kern="1200" dirty="0" err="1" smtClean="0">
                <a:solidFill>
                  <a:schemeClr val="tx1"/>
                </a:solidFill>
                <a:effectLst/>
                <a:latin typeface="+mn-lt"/>
                <a:ea typeface="+mn-ea"/>
                <a:cs typeface="+mn-cs"/>
              </a:rPr>
              <a:t>Frith</a:t>
            </a:r>
            <a:r>
              <a:rPr lang="en-US" sz="1200" kern="1200" dirty="0" smtClean="0">
                <a:solidFill>
                  <a:schemeClr val="tx1"/>
                </a:solidFill>
                <a:effectLst/>
                <a:latin typeface="+mn-lt"/>
                <a:ea typeface="+mn-ea"/>
                <a:cs typeface="+mn-cs"/>
              </a:rPr>
              <a:t>, 1985). </a:t>
            </a:r>
            <a:endParaRPr lang="en-US" dirty="0" smtClean="0"/>
          </a:p>
        </p:txBody>
      </p:sp>
      <p:sp>
        <p:nvSpPr>
          <p:cNvPr id="46083" name="Slide Number Placeholder 3"/>
          <p:cNvSpPr>
            <a:spLocks noGrp="1"/>
          </p:cNvSpPr>
          <p:nvPr>
            <p:ph type="sldNum" sz="quarter" idx="5"/>
          </p:nvPr>
        </p:nvSpPr>
        <p:spPr>
          <a:noFill/>
        </p:spPr>
        <p:txBody>
          <a:bodyPr/>
          <a:lstStyle/>
          <a:p>
            <a:fld id="{09208E25-5A46-40FB-9397-48AC76917715}"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a:noFill/>
          <a:ln/>
        </p:spPr>
        <p:txBody>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200" kern="1200" dirty="0" smtClean="0">
                <a:solidFill>
                  <a:schemeClr val="tx1"/>
                </a:solidFill>
                <a:effectLst/>
                <a:latin typeface="+mn-lt"/>
                <a:ea typeface="+mn-ea"/>
                <a:cs typeface="+mn-cs"/>
              </a:rPr>
              <a:t>Stage models can help teachers understand that errors might</a:t>
            </a:r>
            <a:r>
              <a:rPr lang="en-US" sz="1200" kern="1200" baseline="0" dirty="0" smtClean="0">
                <a:solidFill>
                  <a:schemeClr val="tx1"/>
                </a:solidFill>
                <a:effectLst/>
                <a:latin typeface="+mn-lt"/>
                <a:ea typeface="+mn-ea"/>
                <a:cs typeface="+mn-cs"/>
              </a:rPr>
              <a:t> be more than mistakes.</a:t>
            </a:r>
            <a:r>
              <a:rPr lang="en-US" sz="1200" kern="1200" dirty="0" smtClean="0">
                <a:solidFill>
                  <a:schemeClr val="tx1"/>
                </a:solidFill>
                <a:effectLst/>
                <a:latin typeface="+mn-lt"/>
                <a:ea typeface="+mn-ea"/>
                <a:cs typeface="+mn-cs"/>
              </a:rPr>
              <a:t> Rather, the stages can help indicate whether or not a given error is developmentally appropriate to address. For example, look at the spelling</a:t>
            </a:r>
            <a:r>
              <a:rPr lang="en-US" sz="1200" kern="1200" baseline="0" dirty="0" smtClean="0">
                <a:solidFill>
                  <a:schemeClr val="tx1"/>
                </a:solidFill>
                <a:effectLst/>
                <a:latin typeface="+mn-lt"/>
                <a:ea typeface="+mn-ea"/>
                <a:cs typeface="+mn-cs"/>
              </a:rPr>
              <a:t> errors in the box on this slide.</a:t>
            </a:r>
            <a:r>
              <a:rPr lang="en-US" sz="1200" kern="1200" dirty="0" smtClean="0">
                <a:solidFill>
                  <a:schemeClr val="tx1"/>
                </a:solidFill>
                <a:effectLst/>
                <a:latin typeface="+mn-lt"/>
                <a:ea typeface="+mn-ea"/>
                <a:cs typeface="+mn-cs"/>
              </a:rPr>
              <a:t> A</a:t>
            </a:r>
            <a:r>
              <a:rPr lang="en-US" sz="1200" kern="1200" baseline="0" dirty="0" smtClean="0">
                <a:solidFill>
                  <a:schemeClr val="tx1"/>
                </a:solidFill>
                <a:effectLst/>
                <a:latin typeface="+mn-lt"/>
                <a:ea typeface="+mn-ea"/>
                <a:cs typeface="+mn-cs"/>
              </a:rPr>
              <a:t> teacher would not address errors in the syllable juncture stage, such as spelling unaccented final syllables, if the child has not yet stabilized within-word patterns such as </a:t>
            </a:r>
            <a:r>
              <a:rPr lang="en-US" sz="1200" kern="1200" dirty="0" smtClean="0">
                <a:solidFill>
                  <a:schemeClr val="tx1"/>
                </a:solidFill>
                <a:effectLst/>
                <a:latin typeface="+mn-lt"/>
                <a:ea typeface="+mn-ea"/>
                <a:cs typeface="+mn-cs"/>
              </a:rPr>
              <a:t>consonant doubling.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Through error analysis, stage theory traces the patterns of orthographic growth that move from simple to complex. </a:t>
            </a:r>
          </a:p>
          <a:p>
            <a:pPr eaLnBrk="1" hangingPunct="1">
              <a:spcBef>
                <a:spcPct val="0"/>
              </a:spcBef>
            </a:pPr>
            <a:endParaRPr lang="en-US" dirty="0" smtClean="0"/>
          </a:p>
        </p:txBody>
      </p:sp>
      <p:sp>
        <p:nvSpPr>
          <p:cNvPr id="46083" name="Slide Number Placeholder 3"/>
          <p:cNvSpPr>
            <a:spLocks noGrp="1"/>
          </p:cNvSpPr>
          <p:nvPr>
            <p:ph type="sldNum" sz="quarter" idx="5"/>
          </p:nvPr>
        </p:nvSpPr>
        <p:spPr>
          <a:noFill/>
        </p:spPr>
        <p:txBody>
          <a:bodyPr/>
          <a:lstStyle/>
          <a:p>
            <a:fld id="{09208E25-5A46-40FB-9397-48AC76917715}"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The connectionist model, considers the interplay among phonology, orthography, and word frequency rather than viewing spelling ability solely as a result of sequential development.</a:t>
            </a:r>
            <a:endParaRPr lang="en-US" dirty="0" smtClean="0"/>
          </a:p>
        </p:txBody>
      </p:sp>
      <p:sp>
        <p:nvSpPr>
          <p:cNvPr id="50179" name="Slide Number Placeholder 3"/>
          <p:cNvSpPr>
            <a:spLocks noGrp="1"/>
          </p:cNvSpPr>
          <p:nvPr>
            <p:ph type="sldNum" sz="quarter" idx="5"/>
          </p:nvPr>
        </p:nvSpPr>
        <p:spPr>
          <a:noFill/>
        </p:spPr>
        <p:txBody>
          <a:bodyPr/>
          <a:lstStyle/>
          <a:p>
            <a:fld id="{65B82A40-83AB-49C4-BA8A-6A526CCCB10D}"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correct example on this slide demonstrates a five-year-</a:t>
            </a:r>
            <a:r>
              <a:rPr lang="en-US" sz="1200" kern="1200" baseline="0" dirty="0" err="1" smtClean="0">
                <a:solidFill>
                  <a:schemeClr val="tx1"/>
                </a:solidFill>
                <a:effectLst/>
                <a:latin typeface="+mn-lt"/>
                <a:ea typeface="+mn-ea"/>
                <a:cs typeface="+mn-cs"/>
              </a:rPr>
              <a:t>old’s</a:t>
            </a:r>
            <a:r>
              <a:rPr lang="en-US" sz="1200" kern="1200" baseline="0" dirty="0" smtClean="0">
                <a:solidFill>
                  <a:schemeClr val="tx1"/>
                </a:solidFill>
                <a:effectLst/>
                <a:latin typeface="+mn-lt"/>
                <a:ea typeface="+mn-ea"/>
                <a:cs typeface="+mn-cs"/>
              </a:rPr>
              <a:t> ability to correctly spell the plural –s endings on words making a /z/ sound. This correct use of the –s by a young child occurred before he could have developed the morphological knowledge of inflectional endings.  Because plural –s endings are encountered frequently, the student successfully replicated the pattern rather than spelling the word phonetically with a –z ending.</a:t>
            </a:r>
            <a:endParaRPr lang="en-US" dirty="0" smtClean="0"/>
          </a:p>
        </p:txBody>
      </p:sp>
      <p:sp>
        <p:nvSpPr>
          <p:cNvPr id="50179" name="Slide Number Placeholder 3"/>
          <p:cNvSpPr>
            <a:spLocks noGrp="1"/>
          </p:cNvSpPr>
          <p:nvPr>
            <p:ph type="sldNum" sz="quarter" idx="5"/>
          </p:nvPr>
        </p:nvSpPr>
        <p:spPr>
          <a:noFill/>
        </p:spPr>
        <p:txBody>
          <a:bodyPr/>
          <a:lstStyle/>
          <a:p>
            <a:fld id="{65B82A40-83AB-49C4-BA8A-6A526CCCB10D}"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error on this slide shows how </a:t>
            </a:r>
            <a:r>
              <a:rPr lang="en-US" sz="1200" kern="1200" dirty="0" smtClean="0">
                <a:solidFill>
                  <a:schemeClr val="tx1"/>
                </a:solidFill>
                <a:effectLst/>
                <a:latin typeface="+mn-lt"/>
                <a:ea typeface="+mn-ea"/>
                <a:cs typeface="+mn-cs"/>
              </a:rPr>
              <a:t>students might over-generalize the spelling of a word that does not follow expected patterns. Based on how frequently</a:t>
            </a:r>
            <a:r>
              <a:rPr lang="en-US" sz="1200" kern="1200" baseline="0" dirty="0" smtClean="0">
                <a:solidFill>
                  <a:schemeClr val="tx1"/>
                </a:solidFill>
                <a:effectLst/>
                <a:latin typeface="+mn-lt"/>
                <a:ea typeface="+mn-ea"/>
                <a:cs typeface="+mn-cs"/>
              </a:rPr>
              <a:t> students might </a:t>
            </a:r>
            <a:r>
              <a:rPr lang="en-US" sz="1200" kern="1200" dirty="0" smtClean="0">
                <a:solidFill>
                  <a:schemeClr val="tx1"/>
                </a:solidFill>
                <a:effectLst/>
                <a:latin typeface="+mn-lt"/>
                <a:ea typeface="+mn-ea"/>
                <a:cs typeface="+mn-cs"/>
              </a:rPr>
              <a:t>have encountered the past –</a:t>
            </a:r>
            <a:r>
              <a:rPr lang="en-US" sz="1200" kern="1200" dirty="0" err="1" smtClean="0">
                <a:solidFill>
                  <a:schemeClr val="tx1"/>
                </a:solidFill>
                <a:effectLst/>
                <a:latin typeface="+mn-lt"/>
                <a:ea typeface="+mn-ea"/>
                <a:cs typeface="+mn-cs"/>
              </a:rPr>
              <a:t>ed</a:t>
            </a:r>
            <a:r>
              <a:rPr lang="en-US" sz="1200" kern="1200" dirty="0" smtClean="0">
                <a:solidFill>
                  <a:schemeClr val="tx1"/>
                </a:solidFill>
                <a:effectLst/>
                <a:latin typeface="+mn-lt"/>
                <a:ea typeface="+mn-ea"/>
                <a:cs typeface="+mn-cs"/>
              </a:rPr>
              <a:t> ending, they might recall the orthographic features</a:t>
            </a:r>
            <a:r>
              <a:rPr lang="en-US" sz="1200" kern="1200" baseline="0" dirty="0" smtClean="0">
                <a:solidFill>
                  <a:schemeClr val="tx1"/>
                </a:solidFill>
                <a:effectLst/>
                <a:latin typeface="+mn-lt"/>
                <a:ea typeface="+mn-ea"/>
                <a:cs typeface="+mn-cs"/>
              </a:rPr>
              <a:t> of similar words when attempting to spell and pronounce words with a similar purpose (or part of speech) but that do not conform to the pattern.  As students have repeated encounters with reading and writing words that are and are not spelled or pronounced as expected, they will refine their understanding of the patterns.</a:t>
            </a:r>
            <a:endParaRPr lang="en-US" dirty="0" smtClean="0"/>
          </a:p>
        </p:txBody>
      </p:sp>
      <p:sp>
        <p:nvSpPr>
          <p:cNvPr id="50179" name="Slide Number Placeholder 3"/>
          <p:cNvSpPr>
            <a:spLocks noGrp="1"/>
          </p:cNvSpPr>
          <p:nvPr>
            <p:ph type="sldNum" sz="quarter" idx="5"/>
          </p:nvPr>
        </p:nvSpPr>
        <p:spPr>
          <a:noFill/>
        </p:spPr>
        <p:txBody>
          <a:bodyPr/>
          <a:lstStyle/>
          <a:p>
            <a:fld id="{65B82A40-83AB-49C4-BA8A-6A526CCCB10D}"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Different models of spelling contribute</a:t>
            </a:r>
            <a:r>
              <a:rPr lang="en-US" baseline="0" dirty="0" smtClean="0"/>
              <a:t> to different approaches to spelling instruction.  However, </a:t>
            </a:r>
            <a:r>
              <a:rPr lang="en-US" sz="1200" kern="1200" dirty="0" smtClean="0">
                <a:solidFill>
                  <a:schemeClr val="tx1"/>
                </a:solidFill>
                <a:effectLst/>
                <a:latin typeface="+mn-lt"/>
                <a:ea typeface="+mn-ea"/>
                <a:cs typeface="+mn-cs"/>
              </a:rPr>
              <a:t>regardless of the model of spelling development adopted, it is important to acknowledge that English orthography maps sound to print at the level of whole-word (cat), phoneme (/c/ /a/ /t/), grapheme (c-a-t), and sound spelling (c-at) patterns. All of these units must be learned to master English orthography. </a:t>
            </a:r>
            <a:endParaRPr lang="en-US" dirty="0"/>
          </a:p>
        </p:txBody>
      </p:sp>
      <p:sp>
        <p:nvSpPr>
          <p:cNvPr id="4" name="Slide Number Placeholder 3"/>
          <p:cNvSpPr>
            <a:spLocks noGrp="1"/>
          </p:cNvSpPr>
          <p:nvPr>
            <p:ph type="sldNum" sz="quarter" idx="10"/>
          </p:nvPr>
        </p:nvSpPr>
        <p:spPr/>
        <p:txBody>
          <a:bodyPr/>
          <a:lstStyle/>
          <a:p>
            <a:pPr>
              <a:defRPr/>
            </a:pPr>
            <a:fld id="{C350C80B-227F-462B-B8C3-FC56241FFF08}" type="slidenum">
              <a:rPr lang="en-US" smtClean="0"/>
              <a:pPr>
                <a:defRPr/>
              </a:pPr>
              <a:t>17</a:t>
            </a:fld>
            <a:endParaRPr lang="en-US"/>
          </a:p>
        </p:txBody>
      </p:sp>
    </p:spTree>
    <p:extLst>
      <p:ext uri="{BB962C8B-B14F-4D97-AF65-F5344CB8AC3E}">
        <p14:creationId xmlns:p14="http://schemas.microsoft.com/office/powerpoint/2010/main" val="13121929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spect="1" noTextEdit="1"/>
          </p:cNvSpPr>
          <p:nvPr>
            <p:ph type="sldImg"/>
          </p:nvPr>
        </p:nvSpPr>
        <p:spPr bwMode="auto">
          <a:noFill/>
          <a:ln>
            <a:solidFill>
              <a:srgbClr val="000000"/>
            </a:solidFill>
            <a:miter lim="800000"/>
            <a:headEnd/>
            <a:tailEnd/>
          </a:ln>
        </p:spPr>
      </p:sp>
      <p:sp>
        <p:nvSpPr>
          <p:cNvPr id="52226" name="Rectangle 3"/>
          <p:cNvSpPr>
            <a:spLocks noGrp="1"/>
          </p:cNvSpPr>
          <p:nvPr>
            <p:ph type="body" idx="1"/>
          </p:nvPr>
        </p:nvSpPr>
        <p:spPr>
          <a:noFill/>
          <a:ln/>
        </p:spPr>
        <p:txBody>
          <a:bodyPr/>
          <a:lstStyle/>
          <a:p>
            <a:r>
              <a:rPr lang="en-US" dirty="0" smtClean="0"/>
              <a:t>Before</a:t>
            </a:r>
            <a:r>
              <a:rPr lang="en-US" baseline="0" dirty="0" smtClean="0"/>
              <a:t> we begin discussing specific instructional approaches</a:t>
            </a:r>
            <a:r>
              <a:rPr lang="en-US" dirty="0" smtClean="0"/>
              <a:t>, I’d like you to think about this question.  Place a check in the box by the description</a:t>
            </a:r>
            <a:r>
              <a:rPr lang="en-US" baseline="0" dirty="0" smtClean="0"/>
              <a:t> of spelling development that you think most influences current spelling instructional practices in your school</a:t>
            </a:r>
            <a:r>
              <a:rPr lang="en-US" dirty="0" smtClean="0"/>
              <a:t>.</a:t>
            </a:r>
          </a:p>
          <a:p>
            <a:endParaRPr lang="en-US" dirty="0" smtClean="0"/>
          </a:p>
          <a:p>
            <a:r>
              <a:rPr lang="en-US" dirty="0" smtClean="0"/>
              <a:t>I notice that most of you… (summarize responses)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There are three common approaches to instruction: whole-word, phonemic, and morphemic.  Each approach involves classroom practices that might be reflective of one or more of the different beliefs about spelling. This booklet explain</a:t>
            </a:r>
            <a:r>
              <a:rPr lang="en-US" sz="1200" kern="1200" baseline="0" dirty="0" smtClean="0">
                <a:solidFill>
                  <a:schemeClr val="tx1"/>
                </a:solidFill>
                <a:effectLst/>
                <a:latin typeface="+mn-lt"/>
                <a:ea typeface="+mn-ea"/>
                <a:cs typeface="+mn-cs"/>
              </a:rPr>
              <a:t>s each approach and provides examples of the kinds of activities and lessons they might involve.</a:t>
            </a:r>
            <a:endParaRPr lang="en-US" dirty="0" smtClean="0"/>
          </a:p>
        </p:txBody>
      </p:sp>
      <p:sp>
        <p:nvSpPr>
          <p:cNvPr id="54275" name="Slide Number Placeholder 3"/>
          <p:cNvSpPr>
            <a:spLocks noGrp="1"/>
          </p:cNvSpPr>
          <p:nvPr>
            <p:ph type="sldNum" sz="quarter" idx="5"/>
          </p:nvPr>
        </p:nvSpPr>
        <p:spPr>
          <a:noFill/>
        </p:spPr>
        <p:txBody>
          <a:bodyPr/>
          <a:lstStyle/>
          <a:p>
            <a:fld id="{CB286997-6838-47E2-A59D-FD09B9C3778B}"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p:spPr>
        <p:txBody>
          <a:bodyPr lIns="91435" tIns="45717" rIns="91435" bIns="45717"/>
          <a:lstStyle/>
          <a:p>
            <a:fld id="{E008F1B7-3F50-4ED2-AAA0-0CE3AC448091}" type="slidenum">
              <a:rPr lang="en-US" smtClean="0"/>
              <a:pPr/>
              <a:t>2</a:t>
            </a:fld>
            <a:endParaRPr lang="en-US" smtClean="0"/>
          </a:p>
        </p:txBody>
      </p:sp>
      <p:sp>
        <p:nvSpPr>
          <p:cNvPr id="296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699" name="Rectangle 3"/>
          <p:cNvSpPr>
            <a:spLocks noGrp="1" noChangeArrowheads="1"/>
          </p:cNvSpPr>
          <p:nvPr>
            <p:ph type="body" idx="1"/>
          </p:nvPr>
        </p:nvSpPr>
        <p:spPr>
          <a:noFill/>
          <a:ln/>
        </p:spPr>
        <p:txBody>
          <a:bodyPr lIns="91435" tIns="45717" rIns="91435" bIns="45717"/>
          <a:lstStyle/>
          <a:p>
            <a:pPr eaLnBrk="1" hangingPunct="1">
              <a:spcBef>
                <a:spcPct val="0"/>
              </a:spcBef>
            </a:pPr>
            <a:r>
              <a:rPr lang="en-US" smtClean="0"/>
              <a:t>Presented by the Center on Instruction, funded by the U.S. Department of Education.</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Whole</a:t>
            </a:r>
            <a:r>
              <a:rPr lang="en-US" baseline="0" dirty="0" smtClean="0"/>
              <a:t> word instruction is based on the idea that learning to spell is dependent upon rote memorization. </a:t>
            </a:r>
            <a:r>
              <a:rPr lang="en-US" sz="1200" kern="1200" dirty="0" smtClean="0">
                <a:solidFill>
                  <a:schemeClr val="tx1"/>
                </a:solidFill>
                <a:effectLst/>
                <a:latin typeface="+mn-lt"/>
                <a:ea typeface="+mn-ea"/>
                <a:cs typeface="+mn-cs"/>
              </a:rPr>
              <a:t>When surveyed regarding the sources of their weekly spelling lists, first- through third-grade teachers reported using several sources often associated with whole-word memorization: basal readers, material students read, students’ compositions, and student self-selection (Graham et al., 2008). These sources fall into the two primary categories you see on this slide: 1) thematic lists; and 2) leveled or self-selected lists.</a:t>
            </a:r>
          </a:p>
          <a:p>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This is an example of a spelling</a:t>
            </a:r>
            <a:r>
              <a:rPr lang="en-US" sz="1200" kern="1200" baseline="0" dirty="0" smtClean="0">
                <a:solidFill>
                  <a:schemeClr val="tx1"/>
                </a:solidFill>
                <a:effectLst/>
                <a:latin typeface="+mn-lt"/>
                <a:ea typeface="+mn-ea"/>
                <a:cs typeface="+mn-cs"/>
              </a:rPr>
              <a:t> list derived from a thematic unit in a basal text.  It combines learning how </a:t>
            </a:r>
            <a:r>
              <a:rPr lang="en-US" sz="1200" kern="1200" dirty="0" smtClean="0">
                <a:solidFill>
                  <a:schemeClr val="tx1"/>
                </a:solidFill>
                <a:effectLst/>
                <a:latin typeface="+mn-lt"/>
                <a:ea typeface="+mn-ea"/>
                <a:cs typeface="+mn-cs"/>
              </a:rPr>
              <a:t>to pronounce the words as well as read and define them in context at the same time students are learning to spell the words (</a:t>
            </a:r>
            <a:r>
              <a:rPr lang="en-US" sz="1200" kern="1200" dirty="0" err="1" smtClean="0">
                <a:solidFill>
                  <a:schemeClr val="tx1"/>
                </a:solidFill>
                <a:effectLst/>
                <a:latin typeface="+mn-lt"/>
                <a:ea typeface="+mn-ea"/>
                <a:cs typeface="+mn-cs"/>
              </a:rPr>
              <a:t>Schlagal</a:t>
            </a:r>
            <a:r>
              <a:rPr lang="en-US" sz="1200" kern="1200" dirty="0" smtClean="0">
                <a:solidFill>
                  <a:schemeClr val="tx1"/>
                </a:solidFill>
                <a:effectLst/>
                <a:latin typeface="+mn-lt"/>
                <a:ea typeface="+mn-ea"/>
                <a:cs typeface="+mn-cs"/>
              </a:rPr>
              <a:t>, 2007). The advantage of a thematic list is that it provides a meaningful</a:t>
            </a:r>
            <a:r>
              <a:rPr lang="en-US" sz="1200" kern="1200" baseline="0" dirty="0" smtClean="0">
                <a:solidFill>
                  <a:schemeClr val="tx1"/>
                </a:solidFill>
                <a:effectLst/>
                <a:latin typeface="+mn-lt"/>
                <a:ea typeface="+mn-ea"/>
                <a:cs typeface="+mn-cs"/>
              </a:rPr>
              <a:t> context for students. </a:t>
            </a:r>
            <a:r>
              <a:rPr lang="en-US" sz="1200" kern="1200" dirty="0" smtClean="0">
                <a:solidFill>
                  <a:schemeClr val="tx1"/>
                </a:solidFill>
                <a:effectLst/>
                <a:latin typeface="+mn-lt"/>
                <a:ea typeface="+mn-ea"/>
                <a:cs typeface="+mn-cs"/>
              </a:rPr>
              <a:t>However, learning all aspects of a word at once might be too cognitively challenging (Morris, Blanton, Blanton, </a:t>
            </a:r>
            <a:r>
              <a:rPr lang="en-US" sz="1200" kern="1200" dirty="0" err="1" smtClean="0">
                <a:solidFill>
                  <a:schemeClr val="tx1"/>
                </a:solidFill>
                <a:effectLst/>
                <a:latin typeface="+mn-lt"/>
                <a:ea typeface="+mn-ea"/>
                <a:cs typeface="+mn-cs"/>
              </a:rPr>
              <a:t>Nowacek</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Perney</a:t>
            </a:r>
            <a:r>
              <a:rPr lang="en-US" sz="1200" kern="1200" dirty="0" smtClean="0">
                <a:solidFill>
                  <a:schemeClr val="tx1"/>
                </a:solidFill>
                <a:effectLst/>
                <a:latin typeface="+mn-lt"/>
                <a:ea typeface="+mn-ea"/>
                <a:cs typeface="+mn-cs"/>
              </a:rPr>
              <a:t>, 1995). In addition, choosing spelling words based on the vocabulary students are learning does not emphasize phonemic or morphemic patterns. Instead, it tends to suggest that memorizing words is the primary means of learning to spell.  That</a:t>
            </a:r>
            <a:r>
              <a:rPr lang="en-US" sz="1200" kern="1200" baseline="0" dirty="0" smtClean="0">
                <a:solidFill>
                  <a:schemeClr val="tx1"/>
                </a:solidFill>
                <a:effectLst/>
                <a:latin typeface="+mn-lt"/>
                <a:ea typeface="+mn-ea"/>
                <a:cs typeface="+mn-cs"/>
              </a:rPr>
              <a:t> means </a:t>
            </a:r>
            <a:r>
              <a:rPr lang="en-US" sz="1200" kern="1200" dirty="0" smtClean="0">
                <a:solidFill>
                  <a:schemeClr val="tx1"/>
                </a:solidFill>
                <a:effectLst/>
                <a:latin typeface="+mn-lt"/>
                <a:ea typeface="+mn-ea"/>
                <a:cs typeface="+mn-cs"/>
              </a:rPr>
              <a:t>instruction is usually implicit (</a:t>
            </a:r>
            <a:r>
              <a:rPr lang="en-US" sz="1200" kern="1200" dirty="0" err="1" smtClean="0">
                <a:solidFill>
                  <a:schemeClr val="tx1"/>
                </a:solidFill>
                <a:effectLst/>
                <a:latin typeface="+mn-lt"/>
                <a:ea typeface="+mn-ea"/>
                <a:cs typeface="+mn-cs"/>
              </a:rPr>
              <a:t>Simonsen</a:t>
            </a:r>
            <a:r>
              <a:rPr lang="en-US" sz="1200" kern="1200" dirty="0" smtClean="0">
                <a:solidFill>
                  <a:schemeClr val="tx1"/>
                </a:solidFill>
                <a:effectLst/>
                <a:latin typeface="+mn-lt"/>
                <a:ea typeface="+mn-ea"/>
                <a:cs typeface="+mn-cs"/>
              </a:rPr>
              <a:t> &amp; Gunter, 2001).  Students are not taught </a:t>
            </a:r>
            <a:r>
              <a:rPr lang="en-US" sz="1200" i="1" kern="1200" dirty="0" smtClean="0">
                <a:solidFill>
                  <a:schemeClr val="tx1"/>
                </a:solidFill>
                <a:effectLst/>
                <a:latin typeface="+mn-lt"/>
                <a:ea typeface="+mn-ea"/>
                <a:cs typeface="+mn-cs"/>
              </a:rPr>
              <a:t>how</a:t>
            </a:r>
            <a:r>
              <a:rPr lang="en-US" sz="1200" kern="1200" dirty="0" smtClean="0">
                <a:solidFill>
                  <a:schemeClr val="tx1"/>
                </a:solidFill>
                <a:effectLst/>
                <a:latin typeface="+mn-lt"/>
                <a:ea typeface="+mn-ea"/>
                <a:cs typeface="+mn-cs"/>
              </a:rPr>
              <a:t> to learn and remember the spellings of the words – other than to memorize them.</a:t>
            </a:r>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Another</a:t>
            </a:r>
            <a:r>
              <a:rPr lang="en-US" sz="1200" kern="1200" baseline="0" dirty="0" smtClean="0">
                <a:solidFill>
                  <a:schemeClr val="tx1"/>
                </a:solidFill>
                <a:effectLst/>
                <a:latin typeface="+mn-lt"/>
                <a:ea typeface="+mn-ea"/>
                <a:cs typeface="+mn-cs"/>
              </a:rPr>
              <a:t> source of spelling words in whole word instruction is using lists organized by difficulty.  These are chosen </a:t>
            </a:r>
            <a:r>
              <a:rPr lang="en-US" sz="1200" kern="1200" dirty="0" smtClean="0">
                <a:solidFill>
                  <a:schemeClr val="tx1"/>
                </a:solidFill>
                <a:effectLst/>
                <a:latin typeface="+mn-lt"/>
                <a:ea typeface="+mn-ea"/>
                <a:cs typeface="+mn-cs"/>
              </a:rPr>
              <a:t>based on word frequency counts so that younger children are given shorter words that appear in speech and print very often, and older students are given successively more complex and less frequently occurring words.  That can result in lists,</a:t>
            </a:r>
            <a:r>
              <a:rPr lang="en-US" sz="1200" kern="1200" baseline="0" dirty="0" smtClean="0">
                <a:solidFill>
                  <a:schemeClr val="tx1"/>
                </a:solidFill>
                <a:effectLst/>
                <a:latin typeface="+mn-lt"/>
                <a:ea typeface="+mn-ea"/>
                <a:cs typeface="+mn-cs"/>
              </a:rPr>
              <a:t> such as the one on this slide, that are organized by grade levels regardless of spelling patterns.  This cannot be completely avoided due to the number of irregular words, or those that cannot be decoded using typical sound-symbol relationship rules.  </a:t>
            </a:r>
            <a:endParaRPr lang="en-US" sz="1200" kern="1200" dirty="0" smtClean="0">
              <a:solidFill>
                <a:schemeClr val="tx1"/>
              </a:solidFill>
              <a:effectLst/>
              <a:latin typeface="+mn-lt"/>
              <a:ea typeface="+mn-ea"/>
              <a:cs typeface="+mn-cs"/>
            </a:endParaRPr>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r>
              <a:rPr lang="en-US" sz="1200" kern="1200" baseline="0" dirty="0" smtClean="0">
                <a:solidFill>
                  <a:schemeClr val="tx1"/>
                </a:solidFill>
                <a:effectLst/>
                <a:latin typeface="+mn-lt"/>
                <a:ea typeface="+mn-ea"/>
                <a:cs typeface="+mn-cs"/>
              </a:rPr>
              <a:t>A well-organized leveled list will </a:t>
            </a:r>
            <a:r>
              <a:rPr lang="en-US" sz="1200" kern="1200" dirty="0" smtClean="0">
                <a:solidFill>
                  <a:schemeClr val="tx1"/>
                </a:solidFill>
                <a:effectLst/>
                <a:latin typeface="+mn-lt"/>
                <a:ea typeface="+mn-ea"/>
                <a:cs typeface="+mn-cs"/>
              </a:rPr>
              <a:t>draw</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students’ attention to particular patterns.  For</a:t>
            </a:r>
            <a:r>
              <a:rPr lang="en-US" sz="1200" kern="1200" baseline="0" dirty="0" smtClean="0">
                <a:solidFill>
                  <a:schemeClr val="tx1"/>
                </a:solidFill>
                <a:effectLst/>
                <a:latin typeface="+mn-lt"/>
                <a:ea typeface="+mn-ea"/>
                <a:cs typeface="+mn-cs"/>
              </a:rPr>
              <a:t> example, students can sort the words on this slide into </a:t>
            </a:r>
            <a:r>
              <a:rPr lang="en-US" sz="1200" kern="1200" dirty="0" smtClean="0">
                <a:solidFill>
                  <a:schemeClr val="tx1"/>
                </a:solidFill>
                <a:effectLst/>
                <a:latin typeface="+mn-lt"/>
                <a:ea typeface="+mn-ea"/>
                <a:cs typeface="+mn-cs"/>
              </a:rPr>
              <a:t>contrasting categories by the –</a:t>
            </a:r>
            <a:r>
              <a:rPr lang="en-US" sz="1200" i="1" kern="1200" dirty="0" err="1" smtClean="0">
                <a:solidFill>
                  <a:schemeClr val="tx1"/>
                </a:solidFill>
                <a:effectLst/>
                <a:latin typeface="+mn-lt"/>
                <a:ea typeface="+mn-ea"/>
                <a:cs typeface="+mn-cs"/>
              </a:rPr>
              <a:t>oi</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oy</a:t>
            </a:r>
            <a:r>
              <a:rPr lang="en-US" sz="1200" kern="1200" dirty="0" smtClean="0">
                <a:solidFill>
                  <a:schemeClr val="tx1"/>
                </a:solidFill>
                <a:effectLst/>
                <a:latin typeface="+mn-lt"/>
                <a:ea typeface="+mn-ea"/>
                <a:cs typeface="+mn-cs"/>
              </a:rPr>
              <a:t> patterns. Then, students</a:t>
            </a:r>
            <a:r>
              <a:rPr lang="en-US" sz="1200" kern="1200" baseline="0" dirty="0" smtClean="0">
                <a:solidFill>
                  <a:schemeClr val="tx1"/>
                </a:solidFill>
                <a:effectLst/>
                <a:latin typeface="+mn-lt"/>
                <a:ea typeface="+mn-ea"/>
                <a:cs typeface="+mn-cs"/>
              </a:rPr>
              <a:t> can be helped to </a:t>
            </a:r>
            <a:r>
              <a:rPr lang="en-US" sz="1200" kern="1200" dirty="0" smtClean="0">
                <a:solidFill>
                  <a:schemeClr val="tx1"/>
                </a:solidFill>
                <a:effectLst/>
                <a:latin typeface="+mn-lt"/>
                <a:ea typeface="+mn-ea"/>
                <a:cs typeface="+mn-cs"/>
              </a:rPr>
              <a:t>articulate the observed rule that –</a:t>
            </a:r>
            <a:r>
              <a:rPr lang="en-US" sz="1200" i="1" kern="1200" dirty="0" err="1" smtClean="0">
                <a:solidFill>
                  <a:schemeClr val="tx1"/>
                </a:solidFill>
                <a:effectLst/>
                <a:latin typeface="+mn-lt"/>
                <a:ea typeface="+mn-ea"/>
                <a:cs typeface="+mn-cs"/>
              </a:rPr>
              <a:t>oi</a:t>
            </a:r>
            <a:r>
              <a:rPr lang="en-US" sz="1200" kern="1200" dirty="0" smtClean="0">
                <a:solidFill>
                  <a:schemeClr val="tx1"/>
                </a:solidFill>
                <a:effectLst/>
                <a:latin typeface="+mn-lt"/>
                <a:ea typeface="+mn-ea"/>
                <a:cs typeface="+mn-cs"/>
              </a:rPr>
              <a:t> comes in the middle of words or syllables, and –</a:t>
            </a:r>
            <a:r>
              <a:rPr lang="en-US" sz="1200" i="1" kern="1200" dirty="0" err="1" smtClean="0">
                <a:solidFill>
                  <a:schemeClr val="tx1"/>
                </a:solidFill>
                <a:effectLst/>
                <a:latin typeface="+mn-lt"/>
                <a:ea typeface="+mn-ea"/>
                <a:cs typeface="+mn-cs"/>
              </a:rPr>
              <a:t>oy</a:t>
            </a:r>
            <a:r>
              <a:rPr lang="en-US" sz="1200" kern="1200" dirty="0" smtClean="0">
                <a:solidFill>
                  <a:schemeClr val="tx1"/>
                </a:solidFill>
                <a:effectLst/>
                <a:latin typeface="+mn-lt"/>
                <a:ea typeface="+mn-ea"/>
                <a:cs typeface="+mn-cs"/>
              </a:rPr>
              <a:t> at the end of a word or syllable. This</a:t>
            </a:r>
            <a:r>
              <a:rPr lang="en-US" sz="1200" kern="1200" baseline="0" dirty="0" smtClean="0">
                <a:solidFill>
                  <a:schemeClr val="tx1"/>
                </a:solidFill>
                <a:effectLst/>
                <a:latin typeface="+mn-lt"/>
                <a:ea typeface="+mn-ea"/>
                <a:cs typeface="+mn-cs"/>
              </a:rPr>
              <a:t> overlaps a bit with phonemic spelling instruction, which we will </a:t>
            </a:r>
            <a:r>
              <a:rPr lang="en-US" sz="1200" kern="1200" baseline="0" smtClean="0">
                <a:solidFill>
                  <a:schemeClr val="tx1"/>
                </a:solidFill>
                <a:effectLst/>
                <a:latin typeface="+mn-lt"/>
                <a:ea typeface="+mn-ea"/>
                <a:cs typeface="+mn-cs"/>
              </a:rPr>
              <a:t>be addressing next.</a:t>
            </a:r>
            <a:endParaRPr lang="en-US" sz="1200" kern="1200" dirty="0" smtClean="0">
              <a:solidFill>
                <a:schemeClr val="tx1"/>
              </a:solidFill>
              <a:effectLst/>
              <a:latin typeface="+mn-lt"/>
              <a:ea typeface="+mn-ea"/>
              <a:cs typeface="+mn-cs"/>
            </a:endParaRPr>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Generally, instruction for leveled lists has been implicit. However, some approaches successfully teach students a learning strategy.  The Cover, Copy, Compare strategy</a:t>
            </a:r>
            <a:r>
              <a:rPr lang="en-US" sz="1200" kern="1200" baseline="0" dirty="0" smtClean="0">
                <a:solidFill>
                  <a:schemeClr val="tx1"/>
                </a:solidFill>
                <a:effectLst/>
                <a:latin typeface="+mn-lt"/>
                <a:ea typeface="+mn-ea"/>
                <a:cs typeface="+mn-cs"/>
              </a:rPr>
              <a:t> on this slide is one example of a strategy that teaches students </a:t>
            </a:r>
            <a:r>
              <a:rPr lang="en-US" sz="1200" i="1" kern="1200" baseline="0" dirty="0" smtClean="0">
                <a:solidFill>
                  <a:schemeClr val="tx1"/>
                </a:solidFill>
                <a:effectLst/>
                <a:latin typeface="+mn-lt"/>
                <a:ea typeface="+mn-ea"/>
                <a:cs typeface="+mn-cs"/>
              </a:rPr>
              <a:t>how</a:t>
            </a:r>
            <a:r>
              <a:rPr lang="en-US" sz="1200" kern="1200" baseline="0" dirty="0" smtClean="0">
                <a:solidFill>
                  <a:schemeClr val="tx1"/>
                </a:solidFill>
                <a:effectLst/>
                <a:latin typeface="+mn-lt"/>
                <a:ea typeface="+mn-ea"/>
                <a:cs typeface="+mn-cs"/>
              </a:rPr>
              <a:t> to learn the word.  Other strategies found successful in research are mentioned in the document.  However, teachers may need additional assistance learning how to implement the strategies successfully.</a:t>
            </a:r>
            <a:endParaRPr lang="en-US" sz="1200" kern="1200" dirty="0" smtClean="0">
              <a:solidFill>
                <a:schemeClr val="tx1"/>
              </a:solidFill>
              <a:effectLst/>
              <a:latin typeface="+mn-lt"/>
              <a:ea typeface="+mn-ea"/>
              <a:cs typeface="+mn-cs"/>
            </a:endParaRPr>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Rot="1" noChangeAspect="1" noTextEdit="1"/>
          </p:cNvSpPr>
          <p:nvPr>
            <p:ph type="sldImg"/>
          </p:nvPr>
        </p:nvSpPr>
        <p:spPr bwMode="auto">
          <a:noFill/>
          <a:ln>
            <a:solidFill>
              <a:srgbClr val="000000"/>
            </a:solidFill>
            <a:miter lim="800000"/>
            <a:headEnd/>
            <a:tailEnd/>
          </a:ln>
        </p:spPr>
      </p:sp>
      <p:sp>
        <p:nvSpPr>
          <p:cNvPr id="72706" name="Rectangle 3"/>
          <p:cNvSpPr>
            <a:spLocks noGrp="1"/>
          </p:cNvSpPr>
          <p:nvPr>
            <p:ph type="body" idx="1"/>
          </p:nvPr>
        </p:nvSpPr>
        <p:spPr>
          <a:noFill/>
          <a:ln/>
        </p:spPr>
        <p:txBody>
          <a:bodyPr/>
          <a:lstStyle/>
          <a:p>
            <a:r>
              <a:rPr lang="en-US" dirty="0" smtClean="0"/>
              <a:t>Here’s an exercise to get you thinking about the irregular words that will need to be taught</a:t>
            </a:r>
            <a:r>
              <a:rPr lang="en-US" baseline="0" dirty="0" smtClean="0"/>
              <a:t> as whole words</a:t>
            </a:r>
            <a:r>
              <a:rPr lang="en-US" dirty="0" smtClean="0"/>
              <a:t>.  Draw a circle around the words that you would</a:t>
            </a:r>
            <a:r>
              <a:rPr lang="en-US" baseline="0" dirty="0" smtClean="0"/>
              <a:t> use a learning strategy to help students memorize because they </a:t>
            </a:r>
            <a:r>
              <a:rPr lang="en-US" dirty="0" smtClean="0"/>
              <a:t>do not follow expected</a:t>
            </a:r>
            <a:r>
              <a:rPr lang="en-US" baseline="0" dirty="0" smtClean="0"/>
              <a:t> patterns</a:t>
            </a:r>
            <a:r>
              <a:rPr lang="en-US" dirty="0" smtClean="0"/>
              <a:t>.</a:t>
            </a:r>
          </a:p>
          <a:p>
            <a:endParaRPr lang="en-US" dirty="0" smtClean="0"/>
          </a:p>
          <a:p>
            <a:r>
              <a:rPr lang="en-US" dirty="0" smtClean="0"/>
              <a:t>[May ask to explain answer in Chat Box depending on time.  Irregular words:</a:t>
            </a:r>
            <a:r>
              <a:rPr lang="en-US" baseline="0" dirty="0" smtClean="0"/>
              <a:t>  today, said, once.</a:t>
            </a:r>
            <a:r>
              <a:rPr lang="en-US" dirty="0" smtClean="0"/>
              <a:t>]</a:t>
            </a:r>
          </a:p>
          <a:p>
            <a:endParaRPr lang="en-US" dirty="0" smtClean="0"/>
          </a:p>
          <a:p>
            <a:r>
              <a:rPr lang="en-US" dirty="0" smtClean="0"/>
              <a:t>[Summarize responses.]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Phonemic approaches to spelling are based on regular sound-symbol correspondences of individual letters or letter sequences. Although a common perception is that English spelling is irregular and unpredictable (</a:t>
            </a:r>
            <a:r>
              <a:rPr lang="en-US" sz="1200" kern="1200" dirty="0" err="1" smtClean="0">
                <a:solidFill>
                  <a:schemeClr val="tx1"/>
                </a:solidFill>
                <a:effectLst/>
                <a:latin typeface="+mn-lt"/>
                <a:ea typeface="+mn-ea"/>
                <a:cs typeface="+mn-cs"/>
              </a:rPr>
              <a:t>Simonsen</a:t>
            </a:r>
            <a:r>
              <a:rPr lang="en-US" sz="1200" kern="1200" dirty="0" smtClean="0">
                <a:solidFill>
                  <a:schemeClr val="tx1"/>
                </a:solidFill>
                <a:effectLst/>
                <a:latin typeface="+mn-lt"/>
                <a:ea typeface="+mn-ea"/>
                <a:cs typeface="+mn-cs"/>
              </a:rPr>
              <a:t> &amp; Gunter, 2001), teaching</a:t>
            </a:r>
            <a:r>
              <a:rPr lang="en-US" sz="1200" kern="1200" baseline="0" dirty="0" smtClean="0">
                <a:solidFill>
                  <a:schemeClr val="tx1"/>
                </a:solidFill>
                <a:effectLst/>
                <a:latin typeface="+mn-lt"/>
                <a:ea typeface="+mn-ea"/>
                <a:cs typeface="+mn-cs"/>
              </a:rPr>
              <a:t> alphabetic, phonemic, and syllable patterns makes spelling much more consistent and predictable.</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Initially,</a:t>
            </a:r>
            <a:r>
              <a:rPr lang="en-US" sz="1200" kern="1200" baseline="0" dirty="0" smtClean="0">
                <a:solidFill>
                  <a:schemeClr val="tx1"/>
                </a:solidFill>
                <a:effectLst/>
                <a:latin typeface="+mn-lt"/>
                <a:ea typeface="+mn-ea"/>
                <a:cs typeface="+mn-cs"/>
              </a:rPr>
              <a:t> students </a:t>
            </a:r>
            <a:r>
              <a:rPr lang="en-US" sz="1200" kern="1200" dirty="0" smtClean="0">
                <a:solidFill>
                  <a:schemeClr val="tx1"/>
                </a:solidFill>
                <a:effectLst/>
                <a:latin typeface="+mn-lt"/>
                <a:ea typeface="+mn-ea"/>
                <a:cs typeface="+mn-cs"/>
              </a:rPr>
              <a:t>learn to match individual letters to sounds in a left-to-right fashion</a:t>
            </a:r>
            <a:r>
              <a:rPr lang="en-US" sz="1200" kern="1200" baseline="0" dirty="0" smtClean="0">
                <a:solidFill>
                  <a:schemeClr val="tx1"/>
                </a:solidFill>
                <a:effectLst/>
                <a:latin typeface="+mn-lt"/>
                <a:ea typeface="+mn-ea"/>
                <a:cs typeface="+mn-cs"/>
              </a:rPr>
              <a:t> as they spell phonetically regular words.  Because consonants are much more predictable than vowels, instruction usually begins with these letters.  In addition, knowing the consonants in a word increases the odds of spelling the vowels correctly.  Students taught to use phoneme-grapheme correspondences </a:t>
            </a:r>
            <a:r>
              <a:rPr lang="en-US" sz="1200" kern="1200" dirty="0" smtClean="0">
                <a:solidFill>
                  <a:schemeClr val="tx1"/>
                </a:solidFill>
                <a:effectLst/>
                <a:latin typeface="+mn-lt"/>
                <a:ea typeface="+mn-ea"/>
                <a:cs typeface="+mn-cs"/>
              </a:rPr>
              <a:t>made significantly greater gains on measures of phonemic decoding, fluency, and encoding compared to students who were taught to use letter names as cues to decoding.</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Although beginning readers and spellers fixate on each letter in a word, becoming a skilled reader or speller requires more efficient processing of larger and larger units (Goldstone, 1998). One example of a larger unit is a cluster of letters that have to appear in a consistent order based on how the English letters can be used (Joshi et al., 2008). On this slide we see the example</a:t>
            </a:r>
            <a:r>
              <a:rPr lang="en-US" sz="1200" kern="1200" baseline="0" dirty="0" smtClean="0">
                <a:solidFill>
                  <a:schemeClr val="tx1"/>
                </a:solidFill>
                <a:effectLst/>
                <a:latin typeface="+mn-lt"/>
                <a:ea typeface="+mn-ea"/>
                <a:cs typeface="+mn-cs"/>
              </a:rPr>
              <a:t> of how the initial /k/ sound can be spelled.  If an a, o, u, or consonant follows the /k/ sound, it is spelled with the letter c.  If an e, i, or y follows the initial /k/ sound, it is spelled with the letter k.</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Other pattern rules in phonemic spelling are based on syllables. Students who understand the salient features of syllables are better able to apply their knowledge flexibly to encode increasingly more complex words. For example, although open syllables are the most common representation of long vowel sounds, second-graders taught silent-</a:t>
            </a:r>
            <a:r>
              <a:rPr lang="en-US" sz="1200" i="1" kern="1200" dirty="0" smtClean="0">
                <a:solidFill>
                  <a:schemeClr val="tx1"/>
                </a:solidFill>
                <a:effectLst/>
                <a:latin typeface="+mn-lt"/>
                <a:ea typeface="+mn-ea"/>
                <a:cs typeface="+mn-cs"/>
              </a:rPr>
              <a:t>e</a:t>
            </a:r>
            <a:r>
              <a:rPr lang="en-US" sz="1200" kern="1200" dirty="0" smtClean="0">
                <a:solidFill>
                  <a:schemeClr val="tx1"/>
                </a:solidFill>
                <a:effectLst/>
                <a:latin typeface="+mn-lt"/>
                <a:ea typeface="+mn-ea"/>
                <a:cs typeface="+mn-cs"/>
              </a:rPr>
              <a:t> and vowel pairs/teams syllable types improved their ability to spell words with alternative representations of long vowel sounds (Brown &amp; Morris, 2005). Learning the six syllable types also enables students to encode sounds, such as </a:t>
            </a:r>
            <a:r>
              <a:rPr lang="en-US" sz="1200" i="1" kern="1200" dirty="0" smtClean="0">
                <a:solidFill>
                  <a:schemeClr val="tx1"/>
                </a:solidFill>
                <a:effectLst/>
                <a:latin typeface="+mn-lt"/>
                <a:ea typeface="+mn-ea"/>
                <a:cs typeface="+mn-cs"/>
              </a:rPr>
              <a:t>r</a:t>
            </a:r>
            <a:r>
              <a:rPr lang="en-US" sz="1200" kern="1200" dirty="0" smtClean="0">
                <a:solidFill>
                  <a:schemeClr val="tx1"/>
                </a:solidFill>
                <a:effectLst/>
                <a:latin typeface="+mn-lt"/>
                <a:ea typeface="+mn-ea"/>
                <a:cs typeface="+mn-cs"/>
              </a:rPr>
              <a:t>-controlled vowels and consonant-</a:t>
            </a:r>
            <a:r>
              <a:rPr lang="en-US" sz="1200" i="1" kern="1200" dirty="0" smtClean="0">
                <a:solidFill>
                  <a:schemeClr val="tx1"/>
                </a:solidFill>
                <a:effectLst/>
                <a:latin typeface="+mn-lt"/>
                <a:ea typeface="+mn-ea"/>
                <a:cs typeface="+mn-cs"/>
              </a:rPr>
              <a:t>le</a:t>
            </a:r>
            <a:r>
              <a:rPr lang="en-US" sz="1200" kern="1200" dirty="0" smtClean="0">
                <a:solidFill>
                  <a:schemeClr val="tx1"/>
                </a:solidFill>
                <a:effectLst/>
                <a:latin typeface="+mn-lt"/>
                <a:ea typeface="+mn-ea"/>
                <a:cs typeface="+mn-cs"/>
              </a:rPr>
              <a:t>, that take more than individual letters to produce.</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lIns="91435" tIns="45717" rIns="91435" bIns="45717"/>
          <a:lstStyle/>
          <a:p>
            <a:fld id="{FD143C46-7CC7-46D7-BE38-88157D000861}" type="slidenum">
              <a:rPr lang="en-US" smtClean="0"/>
              <a:pPr/>
              <a:t>3</a:t>
            </a:fld>
            <a:endParaRPr lang="en-US" smtClean="0"/>
          </a:p>
        </p:txBody>
      </p:sp>
      <p:sp>
        <p:nvSpPr>
          <p:cNvPr id="317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7" name="Rectangle 3"/>
          <p:cNvSpPr>
            <a:spLocks noGrp="1" noChangeArrowheads="1"/>
          </p:cNvSpPr>
          <p:nvPr>
            <p:ph type="body" idx="1"/>
          </p:nvPr>
        </p:nvSpPr>
        <p:spPr>
          <a:noFill/>
          <a:ln/>
        </p:spPr>
        <p:txBody>
          <a:bodyPr lIns="91435" tIns="45717" rIns="91435" bIns="45717"/>
          <a:lstStyle/>
          <a:p>
            <a:pPr eaLnBrk="1" hangingPunct="1">
              <a:spcBef>
                <a:spcPct val="0"/>
              </a:spcBef>
            </a:pPr>
            <a:r>
              <a:rPr lang="en-US" smtClean="0"/>
              <a:t>For more information about COI and our resources, visit our website.</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Students who understand syllable patterns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can be taught spelling rules associated with syllable junctures. One example is the “rabbit rule.” This concerns two-syllable words with a short vowel sound in the first syllable as in </a:t>
            </a:r>
            <a:r>
              <a:rPr lang="en-US" sz="1200" i="1" kern="1200" dirty="0" smtClean="0">
                <a:solidFill>
                  <a:schemeClr val="tx1"/>
                </a:solidFill>
                <a:effectLst/>
                <a:latin typeface="+mn-lt"/>
                <a:ea typeface="+mn-ea"/>
                <a:cs typeface="+mn-cs"/>
              </a:rPr>
              <a:t>rabbit</a:t>
            </a:r>
            <a:r>
              <a:rPr lang="en-US" sz="1200" kern="1200" dirty="0" smtClean="0">
                <a:solidFill>
                  <a:schemeClr val="tx1"/>
                </a:solidFill>
                <a:effectLst/>
                <a:latin typeface="+mn-lt"/>
                <a:ea typeface="+mn-ea"/>
                <a:cs typeface="+mn-cs"/>
              </a:rPr>
              <a:t>. These words have a double consonant in the middle of the word to preserve the first closed syllable: </a:t>
            </a:r>
            <a:r>
              <a:rPr lang="en-US" sz="1200" i="1" kern="1200" dirty="0" err="1" smtClean="0">
                <a:solidFill>
                  <a:schemeClr val="tx1"/>
                </a:solidFill>
                <a:effectLst/>
                <a:latin typeface="+mn-lt"/>
                <a:ea typeface="+mn-ea"/>
                <a:cs typeface="+mn-cs"/>
              </a:rPr>
              <a:t>rab</a:t>
            </a:r>
            <a:r>
              <a:rPr lang="en-US" sz="1200" kern="1200" dirty="0" smtClean="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bit</a:t>
            </a:r>
            <a:r>
              <a:rPr lang="en-US" sz="1200" kern="1200" dirty="0" smtClean="0">
                <a:solidFill>
                  <a:schemeClr val="tx1"/>
                </a:solidFill>
                <a:effectLst/>
                <a:latin typeface="+mn-lt"/>
                <a:ea typeface="+mn-ea"/>
                <a:cs typeface="+mn-cs"/>
              </a:rPr>
              <a:t>. Otherwise, the syllable would be open as in </a:t>
            </a:r>
            <a:r>
              <a:rPr lang="en-US" sz="1200" i="1" kern="1200" dirty="0" err="1" smtClean="0">
                <a:solidFill>
                  <a:schemeClr val="tx1"/>
                </a:solidFill>
                <a:effectLst/>
                <a:latin typeface="+mn-lt"/>
                <a:ea typeface="+mn-ea"/>
                <a:cs typeface="+mn-cs"/>
              </a:rPr>
              <a:t>ro</a:t>
            </a:r>
            <a:r>
              <a:rPr lang="en-US" sz="1200" kern="1200" dirty="0" smtClean="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dent</a:t>
            </a:r>
            <a:r>
              <a:rPr lang="en-US" sz="1200" kern="1200" dirty="0" smtClean="0">
                <a:solidFill>
                  <a:schemeClr val="tx1"/>
                </a:solidFill>
                <a:effectLst/>
                <a:latin typeface="+mn-lt"/>
                <a:ea typeface="+mn-ea"/>
                <a:cs typeface="+mn-cs"/>
              </a:rPr>
              <a:t>. </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Rot="1" noChangeAspect="1" noTextEdit="1"/>
          </p:cNvSpPr>
          <p:nvPr>
            <p:ph type="sldImg"/>
          </p:nvPr>
        </p:nvSpPr>
        <p:spPr bwMode="auto">
          <a:noFill/>
          <a:ln>
            <a:solidFill>
              <a:srgbClr val="000000"/>
            </a:solidFill>
            <a:miter lim="800000"/>
            <a:headEnd/>
            <a:tailEnd/>
          </a:ln>
        </p:spPr>
      </p:sp>
      <p:sp>
        <p:nvSpPr>
          <p:cNvPr id="93186" name="Rectangle 3"/>
          <p:cNvSpPr>
            <a:spLocks noGrp="1"/>
          </p:cNvSpPr>
          <p:nvPr>
            <p:ph type="body" idx="1"/>
          </p:nvPr>
        </p:nvSpPr>
        <p:spPr>
          <a:noFill/>
          <a:ln/>
        </p:spPr>
        <p:txBody>
          <a:bodyPr/>
          <a:lstStyle/>
          <a:p>
            <a:r>
              <a:rPr lang="en-US" dirty="0" smtClean="0"/>
              <a:t>Many teachers might be familiar with teaching letter-sound correspondences</a:t>
            </a:r>
            <a:r>
              <a:rPr lang="en-US" baseline="0" dirty="0" smtClean="0"/>
              <a:t> and syllable types for decoding instruction</a:t>
            </a:r>
            <a:r>
              <a:rPr lang="en-US" dirty="0" smtClean="0"/>
              <a:t>.  It</a:t>
            </a:r>
            <a:r>
              <a:rPr lang="en-US" baseline="0" dirty="0" smtClean="0"/>
              <a:t> might not be as common to apply this to encoding instruction.  </a:t>
            </a:r>
            <a:r>
              <a:rPr lang="en-US" dirty="0" smtClean="0"/>
              <a:t>To begin considering the</a:t>
            </a:r>
            <a:r>
              <a:rPr lang="en-US" baseline="0" dirty="0" smtClean="0"/>
              <a:t> kinds of support you may need to provide to teachers</a:t>
            </a:r>
            <a:r>
              <a:rPr lang="en-US" dirty="0" smtClean="0"/>
              <a:t>, read the question and  answer it by placing a check along the continuum drawn on the slide. </a:t>
            </a:r>
          </a:p>
          <a:p>
            <a:endParaRPr lang="en-US" dirty="0" smtClean="0"/>
          </a:p>
          <a:p>
            <a:r>
              <a:rPr lang="en-US" dirty="0" smtClean="0"/>
              <a:t>[Summarize responses.]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Phonemic spelling is based on encoding units of sound. Morphemic spelling, on the other hand, involves the meaningful units of language: prefixes, roots, and suffixes.</a:t>
            </a:r>
            <a:r>
              <a:rPr lang="en-US" sz="1200" kern="1200" baseline="0" dirty="0" smtClean="0">
                <a:solidFill>
                  <a:schemeClr val="tx1"/>
                </a:solidFill>
                <a:effectLst/>
                <a:latin typeface="+mn-lt"/>
                <a:ea typeface="+mn-ea"/>
                <a:cs typeface="+mn-cs"/>
              </a:rPr>
              <a:t>  Knowledge of morphemes and how they function in words leads to better spelling accuracy than simply sounding out or memorizing words</a:t>
            </a:r>
            <a:r>
              <a:rPr lang="en-US" sz="1200" kern="1200" dirty="0" smtClean="0">
                <a:solidFill>
                  <a:schemeClr val="tx1"/>
                </a:solidFill>
                <a:effectLst/>
                <a:latin typeface="+mn-lt"/>
                <a:ea typeface="+mn-ea"/>
                <a:cs typeface="+mn-cs"/>
              </a:rPr>
              <a:t>. Morphemic</a:t>
            </a:r>
            <a:r>
              <a:rPr lang="en-US" sz="1200" kern="1200" baseline="0" dirty="0" smtClean="0">
                <a:solidFill>
                  <a:schemeClr val="tx1"/>
                </a:solidFill>
                <a:effectLst/>
                <a:latin typeface="+mn-lt"/>
                <a:ea typeface="+mn-ea"/>
                <a:cs typeface="+mn-cs"/>
              </a:rPr>
              <a:t> knowledge </a:t>
            </a:r>
            <a:r>
              <a:rPr lang="en-US" sz="1200" kern="1200" dirty="0" smtClean="0">
                <a:solidFill>
                  <a:schemeClr val="tx1"/>
                </a:solidFill>
                <a:effectLst/>
                <a:latin typeface="+mn-lt"/>
                <a:ea typeface="+mn-ea"/>
                <a:cs typeface="+mn-cs"/>
              </a:rPr>
              <a:t>may also benefit English language learners because morphemes are important to spelling in other languages (</a:t>
            </a:r>
            <a:r>
              <a:rPr lang="en-US" sz="1200" kern="1200" dirty="0" err="1" smtClean="0">
                <a:solidFill>
                  <a:schemeClr val="tx1"/>
                </a:solidFill>
                <a:effectLst/>
                <a:latin typeface="+mn-lt"/>
                <a:ea typeface="+mn-ea"/>
                <a:cs typeface="+mn-cs"/>
              </a:rPr>
              <a:t>Defior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Alegria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Titos</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Martos</a:t>
            </a:r>
            <a:r>
              <a:rPr lang="en-US" sz="1200" kern="1200" dirty="0" smtClean="0">
                <a:solidFill>
                  <a:schemeClr val="tx1"/>
                </a:solidFill>
                <a:effectLst/>
                <a:latin typeface="+mn-lt"/>
                <a:ea typeface="+mn-ea"/>
                <a:cs typeface="+mn-cs"/>
              </a:rPr>
              <a:t>, 2008; </a:t>
            </a:r>
            <a:r>
              <a:rPr lang="en-US" sz="1200" kern="1200" dirty="0" err="1" smtClean="0">
                <a:solidFill>
                  <a:schemeClr val="tx1"/>
                </a:solidFill>
                <a:effectLst/>
                <a:latin typeface="+mn-lt"/>
                <a:ea typeface="+mn-ea"/>
                <a:cs typeface="+mn-cs"/>
              </a:rPr>
              <a:t>Tsesmeli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Douvalis</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Kyrou</a:t>
            </a:r>
            <a:r>
              <a:rPr lang="en-US" sz="1200" kern="1200" dirty="0" smtClean="0">
                <a:solidFill>
                  <a:schemeClr val="tx1"/>
                </a:solidFill>
                <a:effectLst/>
                <a:latin typeface="+mn-lt"/>
                <a:ea typeface="+mn-ea"/>
                <a:cs typeface="+mn-cs"/>
              </a:rPr>
              <a:t>, 2011). However, consistent use of morphological rules takes time to develop. For</a:t>
            </a:r>
            <a:r>
              <a:rPr lang="en-US" sz="1200" kern="1200" baseline="0" dirty="0" smtClean="0">
                <a:solidFill>
                  <a:schemeClr val="tx1"/>
                </a:solidFill>
                <a:effectLst/>
                <a:latin typeface="+mn-lt"/>
                <a:ea typeface="+mn-ea"/>
                <a:cs typeface="+mn-cs"/>
              </a:rPr>
              <a:t> example, children acquire an understanding of i</a:t>
            </a:r>
            <a:r>
              <a:rPr lang="en-US" sz="1200" kern="1200" dirty="0" smtClean="0">
                <a:solidFill>
                  <a:schemeClr val="tx1"/>
                </a:solidFill>
                <a:effectLst/>
                <a:latin typeface="+mn-lt"/>
                <a:ea typeface="+mn-ea"/>
                <a:cs typeface="+mn-cs"/>
              </a:rPr>
              <a:t>nflectional endings, such as –</a:t>
            </a:r>
            <a:r>
              <a:rPr lang="en-US" sz="1200" i="1" kern="1200" dirty="0" smtClean="0">
                <a:solidFill>
                  <a:schemeClr val="tx1"/>
                </a:solidFill>
                <a:effectLst/>
                <a:latin typeface="+mn-lt"/>
                <a:ea typeface="+mn-ea"/>
                <a:cs typeface="+mn-cs"/>
              </a:rPr>
              <a:t>s</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ed</a:t>
            </a:r>
            <a:r>
              <a:rPr lang="en-US" sz="1200" kern="1200" dirty="0" smtClean="0">
                <a:solidFill>
                  <a:schemeClr val="tx1"/>
                </a:solidFill>
                <a:effectLst/>
                <a:latin typeface="+mn-lt"/>
                <a:ea typeface="+mn-ea"/>
                <a:cs typeface="+mn-cs"/>
              </a:rPr>
              <a:t>, before derivational endings, such as –</a:t>
            </a:r>
            <a:r>
              <a:rPr lang="en-US" sz="1200" i="1" kern="1200" dirty="0" err="1" smtClean="0">
                <a:solidFill>
                  <a:schemeClr val="tx1"/>
                </a:solidFill>
                <a:effectLst/>
                <a:latin typeface="+mn-lt"/>
                <a:ea typeface="+mn-ea"/>
                <a:cs typeface="+mn-cs"/>
              </a:rPr>
              <a:t>ly</a:t>
            </a:r>
            <a:r>
              <a:rPr lang="en-US" sz="1200" kern="1200" dirty="0" smtClean="0">
                <a:solidFill>
                  <a:schemeClr val="tx1"/>
                </a:solidFill>
                <a:effectLst/>
                <a:latin typeface="+mn-lt"/>
                <a:ea typeface="+mn-ea"/>
                <a:cs typeface="+mn-cs"/>
              </a:rPr>
              <a:t> and –</a:t>
            </a:r>
            <a:r>
              <a:rPr lang="en-US" sz="1200" i="1" kern="1200" dirty="0" err="1" smtClean="0">
                <a:solidFill>
                  <a:schemeClr val="tx1"/>
                </a:solidFill>
                <a:effectLst/>
                <a:latin typeface="+mn-lt"/>
                <a:ea typeface="+mn-ea"/>
                <a:cs typeface="+mn-cs"/>
              </a:rPr>
              <a:t>er</a:t>
            </a:r>
            <a:r>
              <a:rPr lang="en-US" sz="1200" kern="1200" dirty="0" smtClean="0">
                <a:solidFill>
                  <a:schemeClr val="tx1"/>
                </a:solidFill>
                <a:effectLst/>
                <a:latin typeface="+mn-lt"/>
                <a:ea typeface="+mn-ea"/>
                <a:cs typeface="+mn-cs"/>
              </a:rPr>
              <a:t> (Deacon, 2008; </a:t>
            </a:r>
            <a:r>
              <a:rPr lang="en-US" sz="1200" kern="1200" dirty="0" err="1" smtClean="0">
                <a:solidFill>
                  <a:schemeClr val="tx1"/>
                </a:solidFill>
                <a:effectLst/>
                <a:latin typeface="+mn-lt"/>
                <a:ea typeface="+mn-ea"/>
                <a:cs typeface="+mn-cs"/>
              </a:rPr>
              <a:t>Steffler</a:t>
            </a:r>
            <a:r>
              <a:rPr lang="en-US" sz="1200" kern="1200" dirty="0" smtClean="0">
                <a:solidFill>
                  <a:schemeClr val="tx1"/>
                </a:solidFill>
                <a:effectLst/>
                <a:latin typeface="+mn-lt"/>
                <a:ea typeface="+mn-ea"/>
                <a:cs typeface="+mn-cs"/>
              </a:rPr>
              <a:t>, 2004).  The two elements of morphemic spelling instruction that help students improve their spelling are learning rules for adding</a:t>
            </a:r>
            <a:r>
              <a:rPr lang="en-US" sz="1200" kern="1200" baseline="0" dirty="0" smtClean="0">
                <a:solidFill>
                  <a:schemeClr val="tx1"/>
                </a:solidFill>
                <a:effectLst/>
                <a:latin typeface="+mn-lt"/>
                <a:ea typeface="+mn-ea"/>
                <a:cs typeface="+mn-cs"/>
              </a:rPr>
              <a:t> morphemes to words and learning how morphemes are preserved in more complex and/or less frequently used words.</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After mastering the basic vowel patterns in single-syllable words, students can begin transitioning to morphemic spelling rules. These will help students form plurals and join syllables. One example</a:t>
            </a:r>
            <a:r>
              <a:rPr lang="en-US" sz="1200" kern="1200" baseline="0" dirty="0" smtClean="0">
                <a:solidFill>
                  <a:schemeClr val="tx1"/>
                </a:solidFill>
                <a:effectLst/>
                <a:latin typeface="+mn-lt"/>
                <a:ea typeface="+mn-ea"/>
                <a:cs typeface="+mn-cs"/>
              </a:rPr>
              <a:t> is </a:t>
            </a:r>
            <a:r>
              <a:rPr lang="en-US" sz="1200" kern="1200" dirty="0" smtClean="0">
                <a:solidFill>
                  <a:schemeClr val="tx1"/>
                </a:solidFill>
                <a:effectLst/>
                <a:latin typeface="+mn-lt"/>
                <a:ea typeface="+mn-ea"/>
                <a:cs typeface="+mn-cs"/>
              </a:rPr>
              <a:t>the doubling rule. This applies to base words or final syllables ending in one consonant after an accented short vowel. When adding a suffix beginning with a vowel, the final consonant is doubled before the suffix. You can see this on the word </a:t>
            </a:r>
            <a:r>
              <a:rPr lang="en-US" sz="1200" i="1" kern="1200" dirty="0" smtClean="0">
                <a:solidFill>
                  <a:schemeClr val="tx1"/>
                </a:solidFill>
                <a:effectLst/>
                <a:latin typeface="+mn-lt"/>
                <a:ea typeface="+mn-ea"/>
                <a:cs typeface="+mn-cs"/>
              </a:rPr>
              <a:t>beginning</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Begin</a:t>
            </a:r>
            <a:r>
              <a:rPr lang="en-US" sz="1200" kern="1200" dirty="0" smtClean="0">
                <a:solidFill>
                  <a:schemeClr val="tx1"/>
                </a:solidFill>
                <a:effectLst/>
                <a:latin typeface="+mn-lt"/>
                <a:ea typeface="+mn-ea"/>
                <a:cs typeface="+mn-cs"/>
              </a:rPr>
              <a:t> ends with an accented closed syllable, so the final </a:t>
            </a:r>
            <a:r>
              <a:rPr lang="en-US" sz="1200" i="1" kern="1200" dirty="0" smtClean="0">
                <a:solidFill>
                  <a:schemeClr val="tx1"/>
                </a:solidFill>
                <a:effectLst/>
                <a:latin typeface="+mn-lt"/>
                <a:ea typeface="+mn-ea"/>
                <a:cs typeface="+mn-cs"/>
              </a:rPr>
              <a:t>n</a:t>
            </a:r>
            <a:r>
              <a:rPr lang="en-US" sz="1200" kern="1200" dirty="0" smtClean="0">
                <a:solidFill>
                  <a:schemeClr val="tx1"/>
                </a:solidFill>
                <a:effectLst/>
                <a:latin typeface="+mn-lt"/>
                <a:ea typeface="+mn-ea"/>
                <a:cs typeface="+mn-cs"/>
              </a:rPr>
              <a:t> is doubled before adding –</a:t>
            </a:r>
            <a:r>
              <a:rPr lang="en-US" sz="1200" i="1" kern="1200" dirty="0" err="1" smtClean="0">
                <a:solidFill>
                  <a:schemeClr val="tx1"/>
                </a:solidFill>
                <a:effectLst/>
                <a:latin typeface="+mn-lt"/>
                <a:ea typeface="+mn-ea"/>
                <a:cs typeface="+mn-cs"/>
              </a:rPr>
              <a:t>ing</a:t>
            </a:r>
            <a:r>
              <a:rPr lang="en-US" sz="1200" kern="1200" dirty="0" smtClean="0">
                <a:solidFill>
                  <a:schemeClr val="tx1"/>
                </a:solidFill>
                <a:effectLst/>
                <a:latin typeface="+mn-lt"/>
                <a:ea typeface="+mn-ea"/>
                <a:cs typeface="+mn-cs"/>
              </a:rPr>
              <a:t> to the word.  The other word on this slide, </a:t>
            </a:r>
            <a:r>
              <a:rPr lang="en-US" sz="1200" i="1" kern="1200" dirty="0" smtClean="0">
                <a:solidFill>
                  <a:schemeClr val="tx1"/>
                </a:solidFill>
                <a:effectLst/>
                <a:latin typeface="+mn-lt"/>
                <a:ea typeface="+mn-ea"/>
                <a:cs typeface="+mn-cs"/>
              </a:rPr>
              <a:t>opening</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shows when the doubling rule does not apply.  In t</a:t>
            </a:r>
            <a:r>
              <a:rPr lang="en-US" sz="1200" kern="1200" dirty="0" smtClean="0">
                <a:solidFill>
                  <a:schemeClr val="tx1"/>
                </a:solidFill>
                <a:effectLst/>
                <a:latin typeface="+mn-lt"/>
                <a:ea typeface="+mn-ea"/>
                <a:cs typeface="+mn-cs"/>
              </a:rPr>
              <a:t>he word </a:t>
            </a:r>
            <a:r>
              <a:rPr lang="en-US" sz="1200" i="1" kern="1200" dirty="0" smtClean="0">
                <a:solidFill>
                  <a:schemeClr val="tx1"/>
                </a:solidFill>
                <a:effectLst/>
                <a:latin typeface="+mn-lt"/>
                <a:ea typeface="+mn-ea"/>
                <a:cs typeface="+mn-cs"/>
              </a:rPr>
              <a:t>open,</a:t>
            </a:r>
            <a:r>
              <a:rPr lang="en-US" sz="1200" i="1"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accent is not on the final closed syllable, so the </a:t>
            </a:r>
            <a:r>
              <a:rPr lang="en-US" sz="1200" i="1" kern="1200" dirty="0" smtClean="0">
                <a:solidFill>
                  <a:schemeClr val="tx1"/>
                </a:solidFill>
                <a:effectLst/>
                <a:latin typeface="+mn-lt"/>
                <a:ea typeface="+mn-ea"/>
                <a:cs typeface="+mn-cs"/>
              </a:rPr>
              <a:t>n</a:t>
            </a:r>
            <a:r>
              <a:rPr lang="en-US" sz="1200" kern="1200" dirty="0" smtClean="0">
                <a:solidFill>
                  <a:schemeClr val="tx1"/>
                </a:solidFill>
                <a:effectLst/>
                <a:latin typeface="+mn-lt"/>
                <a:ea typeface="+mn-ea"/>
                <a:cs typeface="+mn-cs"/>
              </a:rPr>
              <a:t> is not doubled before adding –</a:t>
            </a:r>
            <a:r>
              <a:rPr lang="en-US" sz="1200" i="1" kern="1200" dirty="0" err="1" smtClean="0">
                <a:solidFill>
                  <a:schemeClr val="tx1"/>
                </a:solidFill>
                <a:effectLst/>
                <a:latin typeface="+mn-lt"/>
                <a:ea typeface="+mn-ea"/>
                <a:cs typeface="+mn-cs"/>
              </a:rPr>
              <a:t>ing</a:t>
            </a:r>
            <a:r>
              <a:rPr lang="en-US" sz="1200" i="1" kern="1200" dirty="0" smtClean="0">
                <a:solidFill>
                  <a:schemeClr val="tx1"/>
                </a:solidFill>
                <a:effectLst/>
                <a:latin typeface="+mn-lt"/>
                <a:ea typeface="+mn-ea"/>
                <a:cs typeface="+mn-cs"/>
              </a:rPr>
              <a:t>.</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Students</a:t>
            </a:r>
            <a:r>
              <a:rPr lang="en-US" sz="1200" kern="1200" baseline="0" dirty="0" smtClean="0">
                <a:solidFill>
                  <a:schemeClr val="tx1"/>
                </a:solidFill>
                <a:effectLst/>
                <a:latin typeface="+mn-lt"/>
                <a:ea typeface="+mn-ea"/>
                <a:cs typeface="+mn-cs"/>
              </a:rPr>
              <a:t> who have knowledge of the underlying structures of words, such as those taught in rule-based spelling, tend to be better spellers than students who </a:t>
            </a:r>
            <a:r>
              <a:rPr lang="en-US" sz="1200" kern="1200" dirty="0" smtClean="0">
                <a:solidFill>
                  <a:schemeClr val="tx1"/>
                </a:solidFill>
                <a:effectLst/>
                <a:latin typeface="+mn-lt"/>
                <a:ea typeface="+mn-ea"/>
                <a:cs typeface="+mn-cs"/>
              </a:rPr>
              <a:t>rely on visual</a:t>
            </a:r>
            <a:r>
              <a:rPr lang="en-US" sz="1200" kern="1200" baseline="0" dirty="0" smtClean="0">
                <a:solidFill>
                  <a:schemeClr val="tx1"/>
                </a:solidFill>
                <a:effectLst/>
                <a:latin typeface="+mn-lt"/>
                <a:ea typeface="+mn-ea"/>
                <a:cs typeface="+mn-cs"/>
              </a:rPr>
              <a:t> recognition of what</a:t>
            </a:r>
            <a:r>
              <a:rPr lang="en-US" sz="1200" kern="1200" dirty="0" smtClean="0">
                <a:solidFill>
                  <a:schemeClr val="tx1"/>
                </a:solidFill>
                <a:effectLst/>
                <a:latin typeface="+mn-lt"/>
                <a:ea typeface="+mn-ea"/>
                <a:cs typeface="+mn-cs"/>
              </a:rPr>
              <a:t> “looks right” (Lennox &amp; Siegel, 1996). This explains why the word </a:t>
            </a:r>
            <a:r>
              <a:rPr lang="en-US" sz="1200" i="1" kern="1200" dirty="0" smtClean="0">
                <a:solidFill>
                  <a:schemeClr val="tx1"/>
                </a:solidFill>
                <a:effectLst/>
                <a:latin typeface="+mn-lt"/>
                <a:ea typeface="+mn-ea"/>
                <a:cs typeface="+mn-cs"/>
              </a:rPr>
              <a:t>outrageous</a:t>
            </a:r>
            <a:r>
              <a:rPr lang="en-US" sz="1200" kern="1200" dirty="0" smtClean="0">
                <a:solidFill>
                  <a:schemeClr val="tx1"/>
                </a:solidFill>
                <a:effectLst/>
                <a:latin typeface="+mn-lt"/>
                <a:ea typeface="+mn-ea"/>
                <a:cs typeface="+mn-cs"/>
              </a:rPr>
              <a:t> is frequently misspelled as </a:t>
            </a:r>
            <a:r>
              <a:rPr lang="en-US" sz="1200" i="1" kern="1200" dirty="0" err="1" smtClean="0">
                <a:solidFill>
                  <a:schemeClr val="tx1"/>
                </a:solidFill>
                <a:effectLst/>
                <a:latin typeface="+mn-lt"/>
                <a:ea typeface="+mn-ea"/>
                <a:cs typeface="+mn-cs"/>
              </a:rPr>
              <a:t>outragous</a:t>
            </a:r>
            <a:r>
              <a:rPr lang="en-US" sz="1200" kern="1200" dirty="0" smtClean="0">
                <a:solidFill>
                  <a:schemeClr val="tx1"/>
                </a:solidFill>
                <a:effectLst/>
                <a:latin typeface="+mn-lt"/>
                <a:ea typeface="+mn-ea"/>
                <a:cs typeface="+mn-cs"/>
              </a:rPr>
              <a:t>. Students who misspell the word this way might be comparing it visually to a word such as </a:t>
            </a:r>
            <a:r>
              <a:rPr lang="en-US" sz="1200" i="1" kern="1200" dirty="0" smtClean="0">
                <a:solidFill>
                  <a:schemeClr val="tx1"/>
                </a:solidFill>
                <a:effectLst/>
                <a:latin typeface="+mn-lt"/>
                <a:ea typeface="+mn-ea"/>
                <a:cs typeface="+mn-cs"/>
              </a:rPr>
              <a:t>ridiculous</a:t>
            </a:r>
            <a:r>
              <a:rPr lang="en-US" sz="1200" kern="1200" dirty="0" smtClean="0">
                <a:solidFill>
                  <a:schemeClr val="tx1"/>
                </a:solidFill>
                <a:effectLst/>
                <a:latin typeface="+mn-lt"/>
                <a:ea typeface="+mn-ea"/>
                <a:cs typeface="+mn-cs"/>
              </a:rPr>
              <a:t>. The difference between the words requires a deeper understanding</a:t>
            </a:r>
            <a:r>
              <a:rPr lang="en-US" sz="1200" kern="1200" baseline="0" dirty="0" smtClean="0">
                <a:solidFill>
                  <a:schemeClr val="tx1"/>
                </a:solidFill>
                <a:effectLst/>
                <a:latin typeface="+mn-lt"/>
                <a:ea typeface="+mn-ea"/>
                <a:cs typeface="+mn-cs"/>
              </a:rPr>
              <a:t> of </a:t>
            </a:r>
            <a:r>
              <a:rPr lang="en-US" sz="1200" kern="1200" dirty="0" smtClean="0">
                <a:solidFill>
                  <a:schemeClr val="tx1"/>
                </a:solidFill>
                <a:effectLst/>
                <a:latin typeface="+mn-lt"/>
                <a:ea typeface="+mn-ea"/>
                <a:cs typeface="+mn-cs"/>
              </a:rPr>
              <a:t>the dropping rule,</a:t>
            </a:r>
            <a:r>
              <a:rPr lang="en-US" sz="1200" kern="1200" baseline="0" dirty="0" smtClean="0">
                <a:solidFill>
                  <a:schemeClr val="tx1"/>
                </a:solidFill>
                <a:effectLst/>
                <a:latin typeface="+mn-lt"/>
                <a:ea typeface="+mn-ea"/>
                <a:cs typeface="+mn-cs"/>
              </a:rPr>
              <a:t> which </a:t>
            </a:r>
            <a:r>
              <a:rPr lang="en-US" sz="1200" kern="1200" dirty="0" smtClean="0">
                <a:solidFill>
                  <a:schemeClr val="tx1"/>
                </a:solidFill>
                <a:effectLst/>
                <a:latin typeface="+mn-lt"/>
                <a:ea typeface="+mn-ea"/>
                <a:cs typeface="+mn-cs"/>
              </a:rPr>
              <a:t>concerns when a silent-</a:t>
            </a:r>
            <a:r>
              <a:rPr lang="en-US" sz="1200" i="1" kern="1200" dirty="0" smtClean="0">
                <a:solidFill>
                  <a:schemeClr val="tx1"/>
                </a:solidFill>
                <a:effectLst/>
                <a:latin typeface="+mn-lt"/>
                <a:ea typeface="+mn-ea"/>
                <a:cs typeface="+mn-cs"/>
              </a:rPr>
              <a:t>e</a:t>
            </a:r>
            <a:r>
              <a:rPr lang="en-US" sz="1200" kern="1200" dirty="0" smtClean="0">
                <a:solidFill>
                  <a:schemeClr val="tx1"/>
                </a:solidFill>
                <a:effectLst/>
                <a:latin typeface="+mn-lt"/>
                <a:ea typeface="+mn-ea"/>
                <a:cs typeface="+mn-cs"/>
              </a:rPr>
              <a:t> at the end of word is dropped before adding a suffix. In the word </a:t>
            </a:r>
            <a:r>
              <a:rPr lang="en-US" sz="1200" i="1" kern="1200" dirty="0" smtClean="0">
                <a:solidFill>
                  <a:schemeClr val="tx1"/>
                </a:solidFill>
                <a:effectLst/>
                <a:latin typeface="+mn-lt"/>
                <a:ea typeface="+mn-ea"/>
                <a:cs typeface="+mn-cs"/>
              </a:rPr>
              <a:t>ridiculous</a:t>
            </a:r>
            <a:r>
              <a:rPr lang="en-US" sz="1200" kern="1200" dirty="0" smtClean="0">
                <a:solidFill>
                  <a:schemeClr val="tx1"/>
                </a:solidFill>
                <a:effectLst/>
                <a:latin typeface="+mn-lt"/>
                <a:ea typeface="+mn-ea"/>
                <a:cs typeface="+mn-cs"/>
              </a:rPr>
              <a:t>, we see how the </a:t>
            </a:r>
            <a:r>
              <a:rPr lang="en-US" sz="1200" i="1" kern="1200" dirty="0" smtClean="0">
                <a:solidFill>
                  <a:schemeClr val="tx1"/>
                </a:solidFill>
                <a:effectLst/>
                <a:latin typeface="+mn-lt"/>
                <a:ea typeface="+mn-ea"/>
                <a:cs typeface="+mn-cs"/>
              </a:rPr>
              <a:t>e</a:t>
            </a:r>
            <a:r>
              <a:rPr lang="en-US" sz="1200" kern="1200" dirty="0" smtClean="0">
                <a:solidFill>
                  <a:schemeClr val="tx1"/>
                </a:solidFill>
                <a:effectLst/>
                <a:latin typeface="+mn-lt"/>
                <a:ea typeface="+mn-ea"/>
                <a:cs typeface="+mn-cs"/>
              </a:rPr>
              <a:t> is dropped before adding a suffix beginning with a vowel. However, the rule does not apply when adding the suffixes –</a:t>
            </a:r>
            <a:r>
              <a:rPr lang="en-US" sz="1200" i="1" kern="1200" dirty="0" smtClean="0">
                <a:solidFill>
                  <a:schemeClr val="tx1"/>
                </a:solidFill>
                <a:effectLst/>
                <a:latin typeface="+mn-lt"/>
                <a:ea typeface="+mn-ea"/>
                <a:cs typeface="+mn-cs"/>
              </a:rPr>
              <a:t>able</a:t>
            </a:r>
            <a:r>
              <a:rPr lang="en-US" sz="1200" kern="1200" dirty="0" smtClean="0">
                <a:solidFill>
                  <a:schemeClr val="tx1"/>
                </a:solidFill>
                <a:effectLst/>
                <a:latin typeface="+mn-lt"/>
                <a:ea typeface="+mn-ea"/>
                <a:cs typeface="+mn-cs"/>
              </a:rPr>
              <a:t> or –</a:t>
            </a:r>
            <a:r>
              <a:rPr lang="en-US" sz="1200" i="1" kern="1200" dirty="0" err="1" smtClean="0">
                <a:solidFill>
                  <a:schemeClr val="tx1"/>
                </a:solidFill>
                <a:effectLst/>
                <a:latin typeface="+mn-lt"/>
                <a:ea typeface="+mn-ea"/>
                <a:cs typeface="+mn-cs"/>
              </a:rPr>
              <a:t>ous</a:t>
            </a:r>
            <a:r>
              <a:rPr lang="en-US" sz="1200" kern="1200" dirty="0" smtClean="0">
                <a:solidFill>
                  <a:schemeClr val="tx1"/>
                </a:solidFill>
                <a:effectLst/>
                <a:latin typeface="+mn-lt"/>
                <a:ea typeface="+mn-ea"/>
                <a:cs typeface="+mn-cs"/>
              </a:rPr>
              <a:t> to a silent-</a:t>
            </a:r>
            <a:r>
              <a:rPr lang="en-US" sz="1200" i="1" kern="1200" dirty="0" smtClean="0">
                <a:solidFill>
                  <a:schemeClr val="tx1"/>
                </a:solidFill>
                <a:effectLst/>
                <a:latin typeface="+mn-lt"/>
                <a:ea typeface="+mn-ea"/>
                <a:cs typeface="+mn-cs"/>
              </a:rPr>
              <a:t>e</a:t>
            </a:r>
            <a:r>
              <a:rPr lang="en-US" sz="1200" kern="1200" dirty="0" smtClean="0">
                <a:solidFill>
                  <a:schemeClr val="tx1"/>
                </a:solidFill>
                <a:effectLst/>
                <a:latin typeface="+mn-lt"/>
                <a:ea typeface="+mn-ea"/>
                <a:cs typeface="+mn-cs"/>
              </a:rPr>
              <a:t> word when the vowels </a:t>
            </a:r>
            <a:r>
              <a:rPr lang="en-US" sz="1200" i="1" kern="1200" dirty="0" smtClean="0">
                <a:solidFill>
                  <a:schemeClr val="tx1"/>
                </a:solidFill>
                <a:effectLst/>
                <a:latin typeface="+mn-lt"/>
                <a:ea typeface="+mn-ea"/>
                <a:cs typeface="+mn-cs"/>
              </a:rPr>
              <a:t>a</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o</a:t>
            </a:r>
            <a:r>
              <a:rPr lang="en-US" sz="1200" kern="1200" dirty="0" smtClean="0">
                <a:solidFill>
                  <a:schemeClr val="tx1"/>
                </a:solidFill>
                <a:effectLst/>
                <a:latin typeface="+mn-lt"/>
                <a:ea typeface="+mn-ea"/>
                <a:cs typeface="+mn-cs"/>
              </a:rPr>
              <a:t>, or </a:t>
            </a:r>
            <a:r>
              <a:rPr lang="en-US" sz="1200" i="1" kern="120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 are followed by –</a:t>
            </a:r>
            <a:r>
              <a:rPr lang="en-US" sz="1200" i="1" kern="1200" dirty="0" err="1" smtClean="0">
                <a:solidFill>
                  <a:schemeClr val="tx1"/>
                </a:solidFill>
                <a:effectLst/>
                <a:latin typeface="+mn-lt"/>
                <a:ea typeface="+mn-ea"/>
                <a:cs typeface="+mn-cs"/>
              </a:rPr>
              <a:t>ce</a:t>
            </a:r>
            <a:r>
              <a:rPr lang="en-US" sz="1200" kern="1200" dirty="0" smtClean="0">
                <a:solidFill>
                  <a:schemeClr val="tx1"/>
                </a:solidFill>
                <a:effectLst/>
                <a:latin typeface="+mn-lt"/>
                <a:ea typeface="+mn-ea"/>
                <a:cs typeface="+mn-cs"/>
              </a:rPr>
              <a:t> or –</a:t>
            </a:r>
            <a:r>
              <a:rPr lang="en-US" sz="1200" i="1" kern="1200" dirty="0" err="1" smtClean="0">
                <a:solidFill>
                  <a:schemeClr val="tx1"/>
                </a:solidFill>
                <a:effectLst/>
                <a:latin typeface="+mn-lt"/>
                <a:ea typeface="+mn-ea"/>
                <a:cs typeface="+mn-cs"/>
              </a:rPr>
              <a:t>ge</a:t>
            </a:r>
            <a:r>
              <a:rPr lang="en-US" sz="1200" i="1" kern="120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That</a:t>
            </a:r>
            <a:r>
              <a:rPr lang="en-US" sz="1200" i="0" kern="1200" baseline="0" dirty="0" smtClean="0">
                <a:solidFill>
                  <a:schemeClr val="tx1"/>
                </a:solidFill>
                <a:effectLst/>
                <a:latin typeface="+mn-lt"/>
                <a:ea typeface="+mn-ea"/>
                <a:cs typeface="+mn-cs"/>
              </a:rPr>
              <a:t> is why the word </a:t>
            </a:r>
            <a:r>
              <a:rPr lang="en-US" sz="1200" i="1" kern="1200" dirty="0" smtClean="0">
                <a:solidFill>
                  <a:schemeClr val="tx1"/>
                </a:solidFill>
                <a:effectLst/>
                <a:latin typeface="+mn-lt"/>
                <a:ea typeface="+mn-ea"/>
                <a:cs typeface="+mn-cs"/>
              </a:rPr>
              <a:t>outrageous</a:t>
            </a:r>
            <a:r>
              <a:rPr lang="en-US" sz="1200" kern="1200" dirty="0" smtClean="0">
                <a:solidFill>
                  <a:schemeClr val="tx1"/>
                </a:solidFill>
                <a:effectLst/>
                <a:latin typeface="+mn-lt"/>
                <a:ea typeface="+mn-ea"/>
                <a:cs typeface="+mn-cs"/>
              </a:rPr>
              <a:t> retains</a:t>
            </a:r>
            <a:r>
              <a:rPr lang="en-US" sz="1200" kern="1200" baseline="0" dirty="0" smtClean="0">
                <a:solidFill>
                  <a:schemeClr val="tx1"/>
                </a:solidFill>
                <a:effectLst/>
                <a:latin typeface="+mn-lt"/>
                <a:ea typeface="+mn-ea"/>
                <a:cs typeface="+mn-cs"/>
              </a:rPr>
              <a:t> the </a:t>
            </a:r>
            <a:r>
              <a:rPr lang="en-US" sz="1200" i="1" kern="1200" baseline="0" dirty="0" smtClean="0">
                <a:solidFill>
                  <a:schemeClr val="tx1"/>
                </a:solidFill>
                <a:effectLst/>
                <a:latin typeface="+mn-lt"/>
                <a:ea typeface="+mn-ea"/>
                <a:cs typeface="+mn-cs"/>
              </a:rPr>
              <a:t>e</a:t>
            </a:r>
            <a:r>
              <a:rPr lang="en-US" sz="1200" i="0" kern="1200" baseline="0" dirty="0" smtClean="0">
                <a:solidFill>
                  <a:schemeClr val="tx1"/>
                </a:solidFill>
                <a:effectLst/>
                <a:latin typeface="+mn-lt"/>
                <a:ea typeface="+mn-ea"/>
                <a:cs typeface="+mn-cs"/>
              </a:rPr>
              <a:t> before the suffix.</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lvl="0"/>
            <a:r>
              <a:rPr lang="en-US" sz="1200" kern="1200" dirty="0" smtClean="0">
                <a:solidFill>
                  <a:schemeClr val="tx1"/>
                </a:solidFill>
                <a:effectLst/>
                <a:latin typeface="+mn-lt"/>
                <a:ea typeface="+mn-ea"/>
                <a:cs typeface="+mn-cs"/>
              </a:rPr>
              <a:t>Many words that seem “irregular” based on phonemic spelling rules are actually formed to preserve the morphemes (Henry, 1993).  Take, for example, the word </a:t>
            </a:r>
            <a:r>
              <a:rPr lang="en-US" sz="1200" i="1" kern="1200" dirty="0" smtClean="0">
                <a:solidFill>
                  <a:schemeClr val="tx1"/>
                </a:solidFill>
                <a:effectLst/>
                <a:latin typeface="+mn-lt"/>
                <a:ea typeface="+mn-ea"/>
                <a:cs typeface="+mn-cs"/>
              </a:rPr>
              <a:t>scarcity</a:t>
            </a:r>
            <a:r>
              <a:rPr lang="en-US" sz="1200" i="0" kern="1200" dirty="0" smtClean="0">
                <a:solidFill>
                  <a:schemeClr val="tx1"/>
                </a:solidFill>
                <a:effectLst/>
                <a:latin typeface="+mn-lt"/>
                <a:ea typeface="+mn-ea"/>
                <a:cs typeface="+mn-cs"/>
              </a:rPr>
              <a:t>.</a:t>
            </a:r>
            <a:r>
              <a:rPr lang="en-US" sz="1200" i="0" kern="1200" baseline="0" dirty="0" smtClean="0">
                <a:solidFill>
                  <a:schemeClr val="tx1"/>
                </a:solidFill>
                <a:effectLst/>
                <a:latin typeface="+mn-lt"/>
                <a:ea typeface="+mn-ea"/>
                <a:cs typeface="+mn-cs"/>
              </a:rPr>
              <a:t>  Dividing it </a:t>
            </a:r>
            <a:r>
              <a:rPr lang="en-US" sz="1200" kern="1200" dirty="0" smtClean="0">
                <a:solidFill>
                  <a:schemeClr val="tx1"/>
                </a:solidFill>
                <a:effectLst/>
                <a:latin typeface="+mn-lt"/>
                <a:ea typeface="+mn-ea"/>
                <a:cs typeface="+mn-cs"/>
              </a:rPr>
              <a:t>by syllables would result in: </a:t>
            </a:r>
            <a:r>
              <a:rPr lang="en-US" sz="1200" i="1" kern="1200" dirty="0" err="1" smtClean="0">
                <a:solidFill>
                  <a:schemeClr val="tx1"/>
                </a:solidFill>
                <a:effectLst/>
                <a:latin typeface="+mn-lt"/>
                <a:ea typeface="+mn-ea"/>
                <a:cs typeface="+mn-cs"/>
              </a:rPr>
              <a:t>scar’ci’ty</a:t>
            </a:r>
            <a:r>
              <a:rPr lang="en-US" sz="1200" i="1" kern="1200" dirty="0" smtClean="0">
                <a:solidFill>
                  <a:schemeClr val="tx1"/>
                </a:solidFill>
                <a:effectLst/>
                <a:latin typeface="+mn-lt"/>
                <a:ea typeface="+mn-ea"/>
                <a:cs typeface="+mn-cs"/>
              </a:rPr>
              <a:t>. </a:t>
            </a:r>
            <a:r>
              <a:rPr lang="en-US" sz="1200" i="1" kern="1200" baseline="0" dirty="0" smtClean="0">
                <a:solidFill>
                  <a:schemeClr val="tx1"/>
                </a:solidFill>
                <a:effectLst/>
                <a:latin typeface="+mn-lt"/>
                <a:ea typeface="+mn-ea"/>
                <a:cs typeface="+mn-cs"/>
              </a:rPr>
              <a:t> </a:t>
            </a:r>
            <a:r>
              <a:rPr lang="en-US" sz="1200" i="0" kern="1200" baseline="0" dirty="0" smtClean="0">
                <a:solidFill>
                  <a:schemeClr val="tx1"/>
                </a:solidFill>
                <a:effectLst/>
                <a:latin typeface="+mn-lt"/>
                <a:ea typeface="+mn-ea"/>
                <a:cs typeface="+mn-cs"/>
              </a:rPr>
              <a:t>The first syllable, </a:t>
            </a:r>
            <a:r>
              <a:rPr lang="en-US" sz="1200" i="1" kern="1200" dirty="0" smtClean="0">
                <a:solidFill>
                  <a:schemeClr val="tx1"/>
                </a:solidFill>
                <a:effectLst/>
                <a:latin typeface="+mn-lt"/>
                <a:ea typeface="+mn-ea"/>
                <a:cs typeface="+mn-cs"/>
              </a:rPr>
              <a:t>scar,</a:t>
            </a:r>
            <a:r>
              <a:rPr lang="en-US" sz="1200" kern="1200" dirty="0" smtClean="0">
                <a:solidFill>
                  <a:schemeClr val="tx1"/>
                </a:solidFill>
                <a:effectLst/>
                <a:latin typeface="+mn-lt"/>
                <a:ea typeface="+mn-ea"/>
                <a:cs typeface="+mn-cs"/>
              </a:rPr>
              <a:t> </a:t>
            </a:r>
            <a:r>
              <a:rPr lang="en-US" sz="1200" i="0" kern="1200" baseline="0" dirty="0" smtClean="0">
                <a:solidFill>
                  <a:schemeClr val="tx1"/>
                </a:solidFill>
                <a:effectLst/>
                <a:latin typeface="+mn-lt"/>
                <a:ea typeface="+mn-ea"/>
                <a:cs typeface="+mn-cs"/>
              </a:rPr>
              <a:t>is </a:t>
            </a:r>
            <a:r>
              <a:rPr lang="en-US" sz="1200" kern="1200" dirty="0" smtClean="0">
                <a:solidFill>
                  <a:schemeClr val="tx1"/>
                </a:solidFill>
                <a:effectLst/>
                <a:latin typeface="+mn-lt"/>
                <a:ea typeface="+mn-ea"/>
                <a:cs typeface="+mn-cs"/>
              </a:rPr>
              <a:t>closed but unexpectedly pronounced with a long </a:t>
            </a:r>
            <a:r>
              <a:rPr lang="en-US" sz="1200" i="1" kern="1200" dirty="0" smtClean="0">
                <a:solidFill>
                  <a:schemeClr val="tx1"/>
                </a:solidFill>
                <a:effectLst/>
                <a:latin typeface="+mn-lt"/>
                <a:ea typeface="+mn-ea"/>
                <a:cs typeface="+mn-cs"/>
              </a:rPr>
              <a:t>a</a:t>
            </a:r>
            <a:r>
              <a:rPr lang="en-US" sz="1200" kern="1200" dirty="0" smtClean="0">
                <a:solidFill>
                  <a:schemeClr val="tx1"/>
                </a:solidFill>
                <a:effectLst/>
                <a:latin typeface="+mn-lt"/>
                <a:ea typeface="+mn-ea"/>
                <a:cs typeface="+mn-cs"/>
              </a:rPr>
              <a:t> sound. The second syllable is open,</a:t>
            </a:r>
            <a:r>
              <a:rPr lang="en-US" sz="1200" kern="1200" baseline="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ci</a:t>
            </a:r>
            <a:r>
              <a:rPr lang="en-US" sz="1200" kern="1200" dirty="0" smtClean="0">
                <a:solidFill>
                  <a:schemeClr val="tx1"/>
                </a:solidFill>
                <a:effectLst/>
                <a:latin typeface="+mn-lt"/>
                <a:ea typeface="+mn-ea"/>
                <a:cs typeface="+mn-cs"/>
              </a:rPr>
              <a:t>, but unexpectedly pronounced with a short </a:t>
            </a:r>
            <a:r>
              <a:rPr lang="en-US" sz="1200" i="1" kern="1200" dirty="0"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sound.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Only the final open syllable, </a:t>
            </a:r>
            <a:r>
              <a:rPr lang="en-US" sz="1200" i="1" kern="1200" dirty="0" err="1" smtClean="0">
                <a:solidFill>
                  <a:schemeClr val="tx1"/>
                </a:solidFill>
                <a:effectLst/>
                <a:latin typeface="+mn-lt"/>
                <a:ea typeface="+mn-ea"/>
                <a:cs typeface="+mn-cs"/>
              </a:rPr>
              <a:t>ty</a:t>
            </a:r>
            <a:r>
              <a:rPr lang="en-US" sz="1200" i="1" kern="1200" dirty="0" smtClean="0">
                <a:solidFill>
                  <a:schemeClr val="tx1"/>
                </a:solidFill>
                <a:effectLst/>
                <a:latin typeface="+mn-lt"/>
                <a:ea typeface="+mn-ea"/>
                <a:cs typeface="+mn-cs"/>
              </a:rPr>
              <a:t>,</a:t>
            </a:r>
            <a:r>
              <a:rPr lang="en-US" sz="1200" i="0" kern="1200" baseline="0" dirty="0" smtClean="0">
                <a:solidFill>
                  <a:schemeClr val="tx1"/>
                </a:solidFill>
                <a:effectLst/>
                <a:latin typeface="+mn-lt"/>
                <a:ea typeface="+mn-ea"/>
                <a:cs typeface="+mn-cs"/>
              </a:rPr>
              <a:t> is pronounced as expected.</a:t>
            </a:r>
          </a:p>
          <a:p>
            <a:pPr lvl="0"/>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Dividing the word by morphemes, however, would result in: </a:t>
            </a:r>
            <a:r>
              <a:rPr lang="en-US" sz="1200" i="1" kern="1200" dirty="0" err="1" smtClean="0">
                <a:solidFill>
                  <a:schemeClr val="tx1"/>
                </a:solidFill>
                <a:effectLst/>
                <a:latin typeface="+mn-lt"/>
                <a:ea typeface="+mn-ea"/>
                <a:cs typeface="+mn-cs"/>
              </a:rPr>
              <a:t>scarc</a:t>
            </a:r>
            <a:r>
              <a:rPr lang="en-US" sz="1200" i="1" kern="1200" dirty="0" smtClean="0">
                <a:solidFill>
                  <a:schemeClr val="tx1"/>
                </a:solidFill>
                <a:effectLst/>
                <a:latin typeface="+mn-lt"/>
                <a:ea typeface="+mn-ea"/>
                <a:cs typeface="+mn-cs"/>
              </a:rPr>
              <a:t>/</a:t>
            </a:r>
            <a:r>
              <a:rPr lang="en-US" sz="1200" i="1" kern="1200" dirty="0" err="1" smtClean="0">
                <a:solidFill>
                  <a:schemeClr val="tx1"/>
                </a:solidFill>
                <a:effectLst/>
                <a:latin typeface="+mn-lt"/>
                <a:ea typeface="+mn-ea"/>
                <a:cs typeface="+mn-cs"/>
              </a:rPr>
              <a:t>ity</a:t>
            </a:r>
            <a:r>
              <a:rPr lang="en-US" sz="1200" i="1" kern="120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This</a:t>
            </a:r>
            <a:r>
              <a:rPr lang="en-US" sz="1200" i="0" kern="1200" baseline="0" dirty="0" smtClean="0">
                <a:solidFill>
                  <a:schemeClr val="tx1"/>
                </a:solidFill>
                <a:effectLst/>
                <a:latin typeface="+mn-lt"/>
                <a:ea typeface="+mn-ea"/>
                <a:cs typeface="+mn-cs"/>
              </a:rPr>
              <a:t> reveals </a:t>
            </a:r>
            <a:r>
              <a:rPr lang="en-US" sz="1200" kern="1200" dirty="0" smtClean="0">
                <a:solidFill>
                  <a:schemeClr val="tx1"/>
                </a:solidFill>
                <a:effectLst/>
                <a:latin typeface="+mn-lt"/>
                <a:ea typeface="+mn-ea"/>
                <a:cs typeface="+mn-cs"/>
              </a:rPr>
              <a:t>the root </a:t>
            </a:r>
            <a:r>
              <a:rPr lang="en-US" sz="1200" i="1" kern="1200" dirty="0" err="1" smtClean="0">
                <a:solidFill>
                  <a:schemeClr val="tx1"/>
                </a:solidFill>
                <a:effectLst/>
                <a:latin typeface="+mn-lt"/>
                <a:ea typeface="+mn-ea"/>
                <a:cs typeface="+mn-cs"/>
              </a:rPr>
              <a:t>scarc</a:t>
            </a:r>
            <a:r>
              <a:rPr lang="en-US" sz="1200" i="1" kern="1200" dirty="0" smtClean="0">
                <a:solidFill>
                  <a:schemeClr val="tx1"/>
                </a:solidFill>
                <a:effectLst/>
                <a:latin typeface="+mn-lt"/>
                <a:ea typeface="+mn-ea"/>
                <a:cs typeface="+mn-cs"/>
              </a:rPr>
              <a:t>,</a:t>
            </a:r>
            <a:r>
              <a:rPr lang="en-US" sz="1200" i="1" kern="1200" baseline="0" dirty="0" smtClean="0">
                <a:solidFill>
                  <a:schemeClr val="tx1"/>
                </a:solidFill>
                <a:effectLst/>
                <a:latin typeface="+mn-lt"/>
                <a:ea typeface="+mn-ea"/>
                <a:cs typeface="+mn-cs"/>
              </a:rPr>
              <a:t> </a:t>
            </a:r>
            <a:r>
              <a:rPr lang="en-US" sz="1200" i="0" kern="1200" baseline="0" dirty="0" smtClean="0">
                <a:solidFill>
                  <a:schemeClr val="tx1"/>
                </a:solidFill>
                <a:effectLst/>
                <a:latin typeface="+mn-lt"/>
                <a:ea typeface="+mn-ea"/>
                <a:cs typeface="+mn-cs"/>
              </a:rPr>
              <a:t>which</a:t>
            </a:r>
            <a:r>
              <a:rPr lang="en-US" sz="1200" i="1" kern="1200" baseline="0" dirty="0" smtClean="0">
                <a:solidFill>
                  <a:schemeClr val="tx1"/>
                </a:solidFill>
                <a:effectLst/>
                <a:latin typeface="+mn-lt"/>
                <a:ea typeface="+mn-ea"/>
                <a:cs typeface="+mn-cs"/>
              </a:rPr>
              <a:t> </a:t>
            </a:r>
            <a:r>
              <a:rPr lang="en-US" sz="1200" i="0" kern="1200" baseline="0" dirty="0" smtClean="0">
                <a:solidFill>
                  <a:schemeClr val="tx1"/>
                </a:solidFill>
                <a:effectLst/>
                <a:latin typeface="+mn-lt"/>
                <a:ea typeface="+mn-ea"/>
                <a:cs typeface="+mn-cs"/>
              </a:rPr>
              <a:t>means</a:t>
            </a:r>
            <a:r>
              <a:rPr lang="en-US" sz="1200" kern="1200" dirty="0" smtClean="0">
                <a:solidFill>
                  <a:schemeClr val="tx1"/>
                </a:solidFill>
                <a:effectLst/>
                <a:latin typeface="+mn-lt"/>
                <a:ea typeface="+mn-ea"/>
                <a:cs typeface="+mn-cs"/>
              </a:rPr>
              <a:t> “plucked out” or rare.  And the</a:t>
            </a:r>
            <a:r>
              <a:rPr lang="en-US" sz="1200" kern="1200" baseline="0" dirty="0" smtClean="0">
                <a:solidFill>
                  <a:schemeClr val="tx1"/>
                </a:solidFill>
                <a:effectLst/>
                <a:latin typeface="+mn-lt"/>
                <a:ea typeface="+mn-ea"/>
                <a:cs typeface="+mn-cs"/>
              </a:rPr>
              <a:t> other morpheme is </a:t>
            </a:r>
            <a:r>
              <a:rPr lang="en-US" sz="1200" kern="1200" dirty="0" smtClean="0">
                <a:solidFill>
                  <a:schemeClr val="tx1"/>
                </a:solidFill>
                <a:effectLst/>
                <a:latin typeface="+mn-lt"/>
                <a:ea typeface="+mn-ea"/>
                <a:cs typeface="+mn-cs"/>
              </a:rPr>
              <a:t>the abstract noun suffix –</a:t>
            </a:r>
            <a:r>
              <a:rPr lang="en-US" sz="1200" i="1" kern="1200" dirty="0" err="1" smtClean="0">
                <a:solidFill>
                  <a:schemeClr val="tx1"/>
                </a:solidFill>
                <a:effectLst/>
                <a:latin typeface="+mn-lt"/>
                <a:ea typeface="+mn-ea"/>
                <a:cs typeface="+mn-cs"/>
              </a:rPr>
              <a:t>ity</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which indicates state or position.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a:noFill/>
          <a:ln/>
        </p:spPr>
        <p:txBody>
          <a:bodyPr/>
          <a:lstStyle/>
          <a:p>
            <a:pPr lvl="0"/>
            <a:r>
              <a:rPr lang="en-US" sz="1200" kern="1200" dirty="0" smtClean="0">
                <a:solidFill>
                  <a:schemeClr val="tx1"/>
                </a:solidFill>
                <a:effectLst/>
                <a:latin typeface="+mn-lt"/>
                <a:ea typeface="+mn-ea"/>
                <a:cs typeface="+mn-cs"/>
              </a:rPr>
              <a:t>Morpheme preservation has also contributed to the use of some silent consonants as with the –</a:t>
            </a:r>
            <a:r>
              <a:rPr lang="en-US" sz="1200" i="1" kern="1200" dirty="0" smtClean="0">
                <a:solidFill>
                  <a:schemeClr val="tx1"/>
                </a:solidFill>
                <a:effectLst/>
                <a:latin typeface="+mn-lt"/>
                <a:ea typeface="+mn-ea"/>
                <a:cs typeface="+mn-cs"/>
              </a:rPr>
              <a:t>g</a:t>
            </a:r>
            <a:r>
              <a:rPr lang="en-US" sz="1200" kern="1200" dirty="0" smtClean="0">
                <a:solidFill>
                  <a:schemeClr val="tx1"/>
                </a:solidFill>
                <a:effectLst/>
                <a:latin typeface="+mn-lt"/>
                <a:ea typeface="+mn-ea"/>
                <a:cs typeface="+mn-cs"/>
              </a:rPr>
              <a:t> in the word </a:t>
            </a:r>
            <a:r>
              <a:rPr lang="en-US" sz="1200" i="1" kern="1200" dirty="0" smtClean="0">
                <a:solidFill>
                  <a:schemeClr val="tx1"/>
                </a:solidFill>
                <a:effectLst/>
                <a:latin typeface="+mn-lt"/>
                <a:ea typeface="+mn-ea"/>
                <a:cs typeface="+mn-cs"/>
              </a:rPr>
              <a:t>sign</a:t>
            </a:r>
            <a:r>
              <a:rPr lang="en-US" sz="1200" i="0" kern="1200" dirty="0" smtClean="0">
                <a:solidFill>
                  <a:schemeClr val="tx1"/>
                </a:solidFill>
                <a:effectLst/>
                <a:latin typeface="+mn-lt"/>
                <a:ea typeface="+mn-ea"/>
                <a:cs typeface="+mn-cs"/>
              </a:rPr>
              <a:t>.</a:t>
            </a:r>
            <a:r>
              <a:rPr lang="en-US" sz="1200" i="0" kern="1200" baseline="0" dirty="0" smtClean="0">
                <a:solidFill>
                  <a:schemeClr val="tx1"/>
                </a:solidFill>
                <a:effectLst/>
                <a:latin typeface="+mn-lt"/>
                <a:ea typeface="+mn-ea"/>
                <a:cs typeface="+mn-cs"/>
              </a:rPr>
              <a:t>  The </a:t>
            </a:r>
            <a:r>
              <a:rPr lang="en-US" sz="1200" kern="1200" dirty="0" smtClean="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g</a:t>
            </a:r>
            <a:r>
              <a:rPr lang="en-US" sz="1200" kern="1200" dirty="0" smtClean="0">
                <a:solidFill>
                  <a:schemeClr val="tx1"/>
                </a:solidFill>
                <a:effectLst/>
                <a:latin typeface="+mn-lt"/>
                <a:ea typeface="+mn-ea"/>
                <a:cs typeface="+mn-cs"/>
              </a:rPr>
              <a:t>  is retained because it is actually pronounced in derived forms of the word:</a:t>
            </a:r>
            <a:r>
              <a:rPr lang="en-US" sz="1200" i="1" kern="1200" dirty="0" smtClean="0">
                <a:solidFill>
                  <a:schemeClr val="tx1"/>
                </a:solidFill>
                <a:effectLst/>
                <a:latin typeface="+mn-lt"/>
                <a:ea typeface="+mn-ea"/>
                <a:cs typeface="+mn-cs"/>
              </a:rPr>
              <a:t> signal, signature, signify, significance</a:t>
            </a:r>
            <a:r>
              <a:rPr lang="en-US" sz="1200" kern="1200" dirty="0" smtClean="0">
                <a:solidFill>
                  <a:schemeClr val="tx1"/>
                </a:solidFill>
                <a:effectLst/>
                <a:latin typeface="+mn-lt"/>
                <a:ea typeface="+mn-ea"/>
                <a:cs typeface="+mn-cs"/>
              </a:rPr>
              <a:t>. Although the silent consonant makes the spelling of the base word less predictable by sound-symbol correspondences, an awareness of the role it plays as part of a meaningful unit helps students make connections among words and perceive greater consistency in the written language.</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Explicitly</a:t>
            </a:r>
            <a:r>
              <a:rPr lang="en-US" sz="1200" kern="1200" baseline="0" dirty="0" smtClean="0">
                <a:solidFill>
                  <a:schemeClr val="tx1"/>
                </a:solidFill>
                <a:effectLst/>
                <a:latin typeface="+mn-lt"/>
                <a:ea typeface="+mn-ea"/>
                <a:cs typeface="+mn-cs"/>
              </a:rPr>
              <a:t> teaching morphological structure improves students’ spelling performance (Devonshire &amp; </a:t>
            </a:r>
            <a:r>
              <a:rPr lang="en-US" sz="1200" kern="1200" baseline="0" dirty="0" err="1" smtClean="0">
                <a:solidFill>
                  <a:schemeClr val="tx1"/>
                </a:solidFill>
                <a:effectLst/>
                <a:latin typeface="+mn-lt"/>
                <a:ea typeface="+mn-ea"/>
                <a:cs typeface="+mn-cs"/>
              </a:rPr>
              <a:t>Fluck</a:t>
            </a:r>
            <a:r>
              <a:rPr lang="en-US" sz="1200" kern="1200" baseline="0" dirty="0" smtClean="0">
                <a:solidFill>
                  <a:schemeClr val="tx1"/>
                </a:solidFill>
                <a:effectLst/>
                <a:latin typeface="+mn-lt"/>
                <a:ea typeface="+mn-ea"/>
                <a:cs typeface="+mn-cs"/>
              </a:rPr>
              <a:t>, 2010).  In addition, those improvements were maintained in research two months after instruction ended, and students were able to apply their knowledge to untaught words (</a:t>
            </a:r>
            <a:r>
              <a:rPr lang="en-US" sz="1200" kern="1200" baseline="0" dirty="0" err="1" smtClean="0">
                <a:solidFill>
                  <a:schemeClr val="tx1"/>
                </a:solidFill>
                <a:effectLst/>
                <a:latin typeface="+mn-lt"/>
                <a:ea typeface="+mn-ea"/>
                <a:cs typeface="+mn-cs"/>
              </a:rPr>
              <a:t>Tsesmeli</a:t>
            </a:r>
            <a:r>
              <a:rPr lang="en-US" sz="1200" kern="1200" baseline="0" dirty="0" smtClean="0">
                <a:solidFill>
                  <a:schemeClr val="tx1"/>
                </a:solidFill>
                <a:effectLst/>
                <a:latin typeface="+mn-lt"/>
                <a:ea typeface="+mn-ea"/>
                <a:cs typeface="+mn-cs"/>
              </a:rPr>
              <a:t> &amp; Seymour, 2008).</a:t>
            </a:r>
            <a:endParaRPr lang="en-US" dirty="0" smtClean="0"/>
          </a:p>
        </p:txBody>
      </p:sp>
      <p:sp>
        <p:nvSpPr>
          <p:cNvPr id="56323" name="Slide Number Placeholder 3"/>
          <p:cNvSpPr>
            <a:spLocks noGrp="1"/>
          </p:cNvSpPr>
          <p:nvPr>
            <p:ph type="sldNum" sz="quarter" idx="5"/>
          </p:nvPr>
        </p:nvSpPr>
        <p:spPr>
          <a:noFill/>
        </p:spPr>
        <p:txBody>
          <a:bodyPr/>
          <a:lstStyle/>
          <a:p>
            <a:fld id="{2C2B8629-FCFA-4E60-8A58-7C9FEE971C79}" type="slidenum">
              <a:rPr lang="en-US" smtClean="0"/>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Rot="1" noChangeAspect="1" noTextEdit="1"/>
          </p:cNvSpPr>
          <p:nvPr>
            <p:ph type="sldImg"/>
          </p:nvPr>
        </p:nvSpPr>
        <p:spPr bwMode="auto">
          <a:noFill/>
          <a:ln>
            <a:solidFill>
              <a:srgbClr val="000000"/>
            </a:solidFill>
            <a:miter lim="800000"/>
            <a:headEnd/>
            <a:tailEnd/>
          </a:ln>
        </p:spPr>
      </p:sp>
      <p:sp>
        <p:nvSpPr>
          <p:cNvPr id="103426" name="Rectangle 3"/>
          <p:cNvSpPr>
            <a:spLocks noGrp="1"/>
          </p:cNvSpPr>
          <p:nvPr>
            <p:ph type="body" idx="1"/>
          </p:nvPr>
        </p:nvSpPr>
        <p:spPr>
          <a:noFill/>
          <a:ln/>
        </p:spPr>
        <p:txBody>
          <a:bodyPr/>
          <a:lstStyle/>
          <a:p>
            <a:r>
              <a:rPr lang="en-US" dirty="0" smtClean="0"/>
              <a:t>Take a minute to consider what we have discussed about morphemic</a:t>
            </a:r>
            <a:r>
              <a:rPr lang="en-US" baseline="0" dirty="0" smtClean="0"/>
              <a:t> spelling instruction</a:t>
            </a:r>
            <a:r>
              <a:rPr lang="en-US" dirty="0" smtClean="0"/>
              <a:t>.  Of the irregular words I’ve listed on the screen, circle the ones to</a:t>
            </a:r>
            <a:r>
              <a:rPr lang="en-US" baseline="0" dirty="0" smtClean="0"/>
              <a:t> which rule-based spelling or morpheme preservation would most likely apply</a:t>
            </a:r>
            <a:r>
              <a:rPr lang="en-US" dirty="0" smtClean="0"/>
              <a:t>.</a:t>
            </a:r>
          </a:p>
          <a:p>
            <a:endParaRPr lang="en-US" dirty="0" smtClean="0"/>
          </a:p>
          <a:p>
            <a:r>
              <a:rPr lang="en-US" dirty="0" smtClean="0"/>
              <a:t>[Rule-based:  carriage (changing rule).  Morpheme preservation:</a:t>
            </a:r>
            <a:r>
              <a:rPr lang="en-US" baseline="0" dirty="0" smtClean="0"/>
              <a:t> autumn (silent consonant), omniscient (</a:t>
            </a:r>
            <a:r>
              <a:rPr lang="en-US" baseline="0" dirty="0" err="1" smtClean="0"/>
              <a:t>omni</a:t>
            </a:r>
            <a:r>
              <a:rPr lang="en-US" baseline="0" dirty="0" smtClean="0"/>
              <a:t>/science), metamorphosis (meta/morph/</a:t>
            </a:r>
            <a:r>
              <a:rPr lang="en-US" baseline="0" dirty="0" err="1" smtClean="0"/>
              <a:t>osis</a:t>
            </a:r>
            <a:r>
              <a:rPr lang="en-US" baseline="0" dirty="0" smtClean="0"/>
              <a:t>)]</a:t>
            </a:r>
            <a:endParaRPr lang="en-US" dirty="0" smtClean="0"/>
          </a:p>
          <a:p>
            <a:endParaRPr lang="en-US" dirty="0" smtClean="0"/>
          </a:p>
          <a:p>
            <a:r>
              <a:rPr lang="en-US" sz="1200" kern="1200" dirty="0" smtClean="0">
                <a:solidFill>
                  <a:schemeClr val="tx1"/>
                </a:solidFill>
                <a:effectLst/>
                <a:latin typeface="+mn-lt"/>
                <a:ea typeface="+mn-ea"/>
                <a:cs typeface="+mn-cs"/>
              </a:rPr>
              <a:t>We have provided</a:t>
            </a:r>
            <a:r>
              <a:rPr lang="en-US" sz="1200" kern="1200" baseline="0" dirty="0" smtClean="0">
                <a:solidFill>
                  <a:schemeClr val="tx1"/>
                </a:solidFill>
                <a:effectLst/>
                <a:latin typeface="+mn-lt"/>
                <a:ea typeface="+mn-ea"/>
                <a:cs typeface="+mn-cs"/>
              </a:rPr>
              <a:t> a list of </a:t>
            </a:r>
            <a:r>
              <a:rPr lang="en-US" sz="1200" i="1" kern="1200" dirty="0" smtClean="0">
                <a:solidFill>
                  <a:schemeClr val="tx1"/>
                </a:solidFill>
                <a:effectLst/>
                <a:latin typeface="+mn-lt"/>
                <a:ea typeface="+mn-ea"/>
                <a:cs typeface="+mn-cs"/>
              </a:rPr>
              <a:t>Suggestions for Further Reading</a:t>
            </a:r>
            <a:r>
              <a:rPr lang="en-US" sz="1200" kern="120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at the end of the main document that</a:t>
            </a:r>
            <a:r>
              <a:rPr lang="en-US" sz="1200" kern="1200" baseline="0" dirty="0" smtClean="0">
                <a:solidFill>
                  <a:schemeClr val="tx1"/>
                </a:solidFill>
                <a:effectLst/>
                <a:latin typeface="+mn-lt"/>
                <a:ea typeface="+mn-ea"/>
                <a:cs typeface="+mn-cs"/>
              </a:rPr>
              <a:t> include resources for identifying </a:t>
            </a:r>
            <a:r>
              <a:rPr lang="en-US" sz="1200" kern="1200" dirty="0" smtClean="0">
                <a:solidFill>
                  <a:schemeClr val="tx1"/>
                </a:solidFill>
                <a:effectLst/>
                <a:latin typeface="+mn-lt"/>
                <a:ea typeface="+mn-ea"/>
                <a:cs typeface="+mn-cs"/>
              </a:rPr>
              <a:t>common morphemes as well as clear explanations and good examples of how to teach them.</a:t>
            </a:r>
            <a:endParaRPr lang="en-US" dirty="0" smtClean="0"/>
          </a:p>
          <a:p>
            <a:endParaRPr lang="en-US"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Although presented separately, teaching</a:t>
            </a:r>
            <a:r>
              <a:rPr lang="en-US" sz="1200" kern="1200" baseline="0" dirty="0" smtClean="0">
                <a:solidFill>
                  <a:schemeClr val="tx1"/>
                </a:solidFill>
                <a:effectLst/>
                <a:latin typeface="+mn-lt"/>
                <a:ea typeface="+mn-ea"/>
                <a:cs typeface="+mn-cs"/>
              </a:rPr>
              <a:t> spelling does not require a choice of </a:t>
            </a:r>
            <a:r>
              <a:rPr lang="en-US" sz="1200" kern="1200" dirty="0" smtClean="0">
                <a:solidFill>
                  <a:schemeClr val="tx1"/>
                </a:solidFill>
                <a:effectLst/>
                <a:latin typeface="+mn-lt"/>
                <a:ea typeface="+mn-ea"/>
                <a:cs typeface="+mn-cs"/>
              </a:rPr>
              <a:t>either whole word, or phonemic, or morphemic instruction. Rather, there seem to be valid reasons to integrate the approaches in order to address different aspects of English spelling and to help students learn to spell different kinds of words.  Instruction should be organized to introduce letter-sound correspondences, syllable patterns, morpheme patterns, and strategies for long unfamiliar words. </a:t>
            </a:r>
          </a:p>
        </p:txBody>
      </p:sp>
      <p:sp>
        <p:nvSpPr>
          <p:cNvPr id="39939" name="Slide Number Placeholder 3"/>
          <p:cNvSpPr>
            <a:spLocks noGrp="1"/>
          </p:cNvSpPr>
          <p:nvPr>
            <p:ph type="sldNum" sz="quarter" idx="5"/>
          </p:nvPr>
        </p:nvSpPr>
        <p:spPr>
          <a:noFill/>
        </p:spPr>
        <p:txBody>
          <a:bodyPr/>
          <a:lstStyle/>
          <a:p>
            <a:fld id="{83603771-ADAA-457E-A254-27465FB546FA}" type="slidenum">
              <a:rPr lang="en-US" smtClean="0"/>
              <a:pPr/>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The elements of spelling instruction also correspond to the elements of reading instruction.  However, it is important to recognize that phoneme-grapheme and grapheme-phoneme mappings are not always comparable in English. For example, the word </a:t>
            </a:r>
            <a:r>
              <a:rPr lang="en-US" sz="1200" i="1" kern="1200" dirty="0" smtClean="0">
                <a:solidFill>
                  <a:schemeClr val="tx1"/>
                </a:solidFill>
                <a:effectLst/>
                <a:latin typeface="+mn-lt"/>
                <a:ea typeface="+mn-ea"/>
                <a:cs typeface="+mn-cs"/>
              </a:rPr>
              <a:t>sheer</a:t>
            </a:r>
            <a:r>
              <a:rPr lang="en-US" sz="1200" kern="1200" dirty="0" smtClean="0">
                <a:solidFill>
                  <a:schemeClr val="tx1"/>
                </a:solidFill>
                <a:effectLst/>
                <a:latin typeface="+mn-lt"/>
                <a:ea typeface="+mn-ea"/>
                <a:cs typeface="+mn-cs"/>
              </a:rPr>
              <a:t> is likely to cause fewer reading problems than spelling problems because of the multiple ways to write the /-</a:t>
            </a:r>
            <a:r>
              <a:rPr lang="en-US" sz="1200" kern="1200" dirty="0" err="1" smtClean="0">
                <a:solidFill>
                  <a:schemeClr val="tx1"/>
                </a:solidFill>
                <a:effectLst/>
                <a:latin typeface="+mn-lt"/>
                <a:ea typeface="+mn-ea"/>
                <a:cs typeface="+mn-cs"/>
              </a:rPr>
              <a:t>eer</a:t>
            </a:r>
            <a:r>
              <a:rPr lang="en-US" sz="1200" kern="1200" dirty="0" smtClean="0">
                <a:solidFill>
                  <a:schemeClr val="tx1"/>
                </a:solidFill>
                <a:effectLst/>
                <a:latin typeface="+mn-lt"/>
                <a:ea typeface="+mn-ea"/>
                <a:cs typeface="+mn-cs"/>
              </a:rPr>
              <a:t>/ pattern</a:t>
            </a:r>
            <a:r>
              <a:rPr lang="en-US" sz="1200" kern="1200" baseline="0" dirty="0" smtClean="0">
                <a:solidFill>
                  <a:schemeClr val="tx1"/>
                </a:solidFill>
                <a:effectLst/>
                <a:latin typeface="+mn-lt"/>
                <a:ea typeface="+mn-ea"/>
                <a:cs typeface="+mn-cs"/>
              </a:rPr>
              <a:t> as shown with the example words on this slide.  </a:t>
            </a:r>
            <a:r>
              <a:rPr lang="en-US" sz="1200" kern="1200" dirty="0" smtClean="0">
                <a:solidFill>
                  <a:schemeClr val="tx1"/>
                </a:solidFill>
                <a:effectLst/>
                <a:latin typeface="+mn-lt"/>
                <a:ea typeface="+mn-ea"/>
                <a:cs typeface="+mn-cs"/>
              </a:rPr>
              <a:t>Thus, to enable their students to master the orthographic depth of English and be able to write words without effort, teachers need to enhance reading instruction with spelling instruction (</a:t>
            </a:r>
            <a:r>
              <a:rPr lang="en-US" sz="1200" kern="1200" dirty="0" err="1" smtClean="0">
                <a:solidFill>
                  <a:schemeClr val="tx1"/>
                </a:solidFill>
                <a:effectLst/>
                <a:latin typeface="+mn-lt"/>
                <a:ea typeface="+mn-ea"/>
                <a:cs typeface="+mn-cs"/>
              </a:rPr>
              <a:t>Foorman</a:t>
            </a:r>
            <a:r>
              <a:rPr lang="en-US" sz="1200" kern="1200" dirty="0" smtClean="0">
                <a:solidFill>
                  <a:schemeClr val="tx1"/>
                </a:solidFill>
                <a:effectLst/>
                <a:latin typeface="+mn-lt"/>
                <a:ea typeface="+mn-ea"/>
                <a:cs typeface="+mn-cs"/>
              </a:rPr>
              <a:t>, Fletcher &amp; </a:t>
            </a:r>
            <a:r>
              <a:rPr lang="en-US" sz="1200" kern="1200" dirty="0" err="1" smtClean="0">
                <a:solidFill>
                  <a:schemeClr val="tx1"/>
                </a:solidFill>
                <a:effectLst/>
                <a:latin typeface="+mn-lt"/>
                <a:ea typeface="+mn-ea"/>
                <a:cs typeface="+mn-cs"/>
              </a:rPr>
              <a:t>Breier</a:t>
            </a:r>
            <a:r>
              <a:rPr lang="en-US" sz="1200" kern="1200" dirty="0" smtClean="0">
                <a:solidFill>
                  <a:schemeClr val="tx1"/>
                </a:solidFill>
                <a:effectLst/>
                <a:latin typeface="+mn-lt"/>
                <a:ea typeface="+mn-ea"/>
                <a:cs typeface="+mn-cs"/>
              </a:rPr>
              <a:t>, 2003).</a:t>
            </a:r>
          </a:p>
          <a:p>
            <a:endParaRPr lang="en-US" sz="1200" kern="1200" dirty="0" smtClean="0">
              <a:solidFill>
                <a:schemeClr val="tx1"/>
              </a:solidFill>
              <a:effectLst/>
              <a:latin typeface="+mn-lt"/>
              <a:ea typeface="+mn-ea"/>
              <a:cs typeface="+mn-cs"/>
            </a:endParaRPr>
          </a:p>
        </p:txBody>
      </p:sp>
      <p:sp>
        <p:nvSpPr>
          <p:cNvPr id="39939" name="Slide Number Placeholder 3"/>
          <p:cNvSpPr>
            <a:spLocks noGrp="1"/>
          </p:cNvSpPr>
          <p:nvPr>
            <p:ph type="sldNum" sz="quarter" idx="5"/>
          </p:nvPr>
        </p:nvSpPr>
        <p:spPr>
          <a:noFill/>
        </p:spPr>
        <p:txBody>
          <a:bodyPr/>
          <a:lstStyle/>
          <a:p>
            <a:fld id="{83603771-ADAA-457E-A254-27465FB546FA}" type="slidenum">
              <a:rPr lang="en-US" smtClean="0"/>
              <a:pPr/>
              <a:t>39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a:noFill/>
          <a:ln/>
        </p:spPr>
        <p:txBody>
          <a:bodyPr/>
          <a:lstStyle/>
          <a:p>
            <a:pPr eaLnBrk="1" hangingPunct="1">
              <a:spcBef>
                <a:spcPct val="0"/>
              </a:spcBef>
            </a:pPr>
            <a:r>
              <a:rPr lang="en-US" dirty="0" smtClean="0"/>
              <a:t>I’m Debby Miller, Deputy Director for the Reading Strand for the Center on Instruction and your host for the webinar.  I will be monitoring questions in the chat box and will answer questions as time allows.</a:t>
            </a:r>
          </a:p>
        </p:txBody>
      </p:sp>
      <p:sp>
        <p:nvSpPr>
          <p:cNvPr id="33795" name="Slide Number Placeholder 3"/>
          <p:cNvSpPr>
            <a:spLocks noGrp="1"/>
          </p:cNvSpPr>
          <p:nvPr>
            <p:ph type="sldNum" sz="quarter" idx="5"/>
          </p:nvPr>
        </p:nvSpPr>
        <p:spPr>
          <a:noFill/>
        </p:spPr>
        <p:txBody>
          <a:bodyPr/>
          <a:lstStyle/>
          <a:p>
            <a:fld id="{23C3AD9B-7024-4A31-B7E7-6C5F8A58A2B9}" type="slidenum">
              <a:rPr lang="en-US" smtClean="0"/>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Earlier we discussed the problems</a:t>
            </a:r>
            <a:r>
              <a:rPr lang="en-US" sz="1200" kern="1200" baseline="0" dirty="0" smtClean="0">
                <a:solidFill>
                  <a:schemeClr val="tx1"/>
                </a:solidFill>
                <a:effectLst/>
                <a:latin typeface="+mn-lt"/>
                <a:ea typeface="+mn-ea"/>
                <a:cs typeface="+mn-cs"/>
              </a:rPr>
              <a:t> with relying </a:t>
            </a:r>
            <a:r>
              <a:rPr lang="en-US" sz="1200" kern="1200" dirty="0" smtClean="0">
                <a:solidFill>
                  <a:schemeClr val="tx1"/>
                </a:solidFill>
                <a:effectLst/>
                <a:latin typeface="+mn-lt"/>
                <a:ea typeface="+mn-ea"/>
                <a:cs typeface="+mn-cs"/>
              </a:rPr>
              <a:t>on thematic or leveled lists from the basal. So, how should words be selected for spelling instruction? Researchers recommend that students be taught using lists of words exemplifying targeted spelling rules or patterns and on which they scored 50 – 85% accuracy at pretest (Morris et al., 1995). Too little knowledge of lower level or easier spelling rules or patterns would lead to frustration, and too much existing knowledge of the words would not present enough challenge to foster new learning. </a:t>
            </a:r>
          </a:p>
        </p:txBody>
      </p:sp>
      <p:sp>
        <p:nvSpPr>
          <p:cNvPr id="39939" name="Slide Number Placeholder 3"/>
          <p:cNvSpPr>
            <a:spLocks noGrp="1"/>
          </p:cNvSpPr>
          <p:nvPr>
            <p:ph type="sldNum" sz="quarter" idx="5"/>
          </p:nvPr>
        </p:nvSpPr>
        <p:spPr>
          <a:noFill/>
        </p:spPr>
        <p:txBody>
          <a:bodyPr/>
          <a:lstStyle/>
          <a:p>
            <a:fld id="{83603771-ADAA-457E-A254-27465FB546FA}" type="slidenum">
              <a:rPr lang="en-US" smtClean="0"/>
              <a:pPr/>
              <a:t>40</a:t>
            </a:fld>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Selecting</a:t>
            </a:r>
            <a:r>
              <a:rPr lang="en-US" sz="1200" kern="1200" baseline="0" dirty="0" smtClean="0">
                <a:solidFill>
                  <a:schemeClr val="tx1"/>
                </a:solidFill>
                <a:effectLst/>
                <a:latin typeface="+mn-lt"/>
                <a:ea typeface="+mn-ea"/>
                <a:cs typeface="+mn-cs"/>
              </a:rPr>
              <a:t> words based on students’ pre-test performance means that t</a:t>
            </a:r>
            <a:r>
              <a:rPr lang="en-US" sz="1200" kern="1200" dirty="0" smtClean="0">
                <a:solidFill>
                  <a:schemeClr val="tx1"/>
                </a:solidFill>
                <a:effectLst/>
                <a:latin typeface="+mn-lt"/>
                <a:ea typeface="+mn-ea"/>
                <a:cs typeface="+mn-cs"/>
              </a:rPr>
              <a:t>eachers will be following a test-teach-test sequence for spelling instruction. The “teach” step should include opportunities for cumulative review of words and spelling rules or patterns learned in order to retain their skills across time and build greater proficiency with them (Simonson &amp; Gunter, 2001). As students practice, a synthesis of studies found that immediate error correction of misspellings led to better outcomes than writing words without any error correction or providing delayed error correction after all the words in the list had been written (Wanzek et al., 2006). </a:t>
            </a:r>
          </a:p>
        </p:txBody>
      </p:sp>
      <p:sp>
        <p:nvSpPr>
          <p:cNvPr id="39939" name="Slide Number Placeholder 3"/>
          <p:cNvSpPr>
            <a:spLocks noGrp="1"/>
          </p:cNvSpPr>
          <p:nvPr>
            <p:ph type="sldNum" sz="quarter" idx="5"/>
          </p:nvPr>
        </p:nvSpPr>
        <p:spPr>
          <a:noFill/>
        </p:spPr>
        <p:txBody>
          <a:bodyPr/>
          <a:lstStyle/>
          <a:p>
            <a:fld id="{83603771-ADAA-457E-A254-27465FB546FA}" type="slidenum">
              <a:rPr lang="en-US" smtClean="0"/>
              <a:pPr/>
              <a:t>41</a:t>
            </a:fld>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With students using different word lists tailored to their spelling abilities and needing immediate feedback as they practice writing each word on their lists, teachers will want to consider implementing peer tutoring to manage the instruction. Peers successfully have been taught to help each other learn, practice, and review spelling skills (</a:t>
            </a:r>
            <a:r>
              <a:rPr lang="en-US" sz="1200" kern="1200" dirty="0" err="1" smtClean="0">
                <a:solidFill>
                  <a:schemeClr val="tx1"/>
                </a:solidFill>
                <a:effectLst/>
                <a:latin typeface="+mn-lt"/>
                <a:ea typeface="+mn-ea"/>
                <a:cs typeface="+mn-cs"/>
              </a:rPr>
              <a:t>Fulk</a:t>
            </a:r>
            <a:r>
              <a:rPr lang="en-US" sz="1200" kern="1200" dirty="0" smtClean="0">
                <a:solidFill>
                  <a:schemeClr val="tx1"/>
                </a:solidFill>
                <a:effectLst/>
                <a:latin typeface="+mn-lt"/>
                <a:ea typeface="+mn-ea"/>
                <a:cs typeface="+mn-cs"/>
              </a:rPr>
              <a:t>, 1996; Graham &amp; Freeman, 1985; </a:t>
            </a:r>
            <a:r>
              <a:rPr lang="en-US" sz="1200" kern="1200" dirty="0" err="1" smtClean="0">
                <a:solidFill>
                  <a:schemeClr val="tx1"/>
                </a:solidFill>
                <a:effectLst/>
                <a:latin typeface="+mn-lt"/>
                <a:ea typeface="+mn-ea"/>
                <a:cs typeface="+mn-cs"/>
              </a:rPr>
              <a:t>Telecsan</a:t>
            </a:r>
            <a:r>
              <a:rPr lang="en-US" sz="1200" kern="1200" dirty="0" smtClean="0">
                <a:solidFill>
                  <a:schemeClr val="tx1"/>
                </a:solidFill>
                <a:effectLst/>
                <a:latin typeface="+mn-lt"/>
                <a:ea typeface="+mn-ea"/>
                <a:cs typeface="+mn-cs"/>
              </a:rPr>
              <a:t>, Slaton, &amp; Stevens, 1999).  Here</a:t>
            </a:r>
            <a:r>
              <a:rPr lang="en-US" sz="1200" kern="1200" baseline="0" dirty="0" smtClean="0">
                <a:solidFill>
                  <a:schemeClr val="tx1"/>
                </a:solidFill>
                <a:effectLst/>
                <a:latin typeface="+mn-lt"/>
                <a:ea typeface="+mn-ea"/>
                <a:cs typeface="+mn-cs"/>
              </a:rPr>
              <a:t> you see one example of a routine </a:t>
            </a:r>
            <a:r>
              <a:rPr lang="en-US" sz="1200" kern="1200" dirty="0" smtClean="0">
                <a:solidFill>
                  <a:schemeClr val="tx1"/>
                </a:solidFill>
                <a:effectLst/>
                <a:latin typeface="+mn-lt"/>
                <a:ea typeface="+mn-ea"/>
                <a:cs typeface="+mn-cs"/>
              </a:rPr>
              <a:t>that peers might follow for correcting a partner’s spelling error</a:t>
            </a:r>
            <a:r>
              <a:rPr lang="en-US" sz="1200" kern="1200" baseline="0" dirty="0" smtClean="0">
                <a:solidFill>
                  <a:schemeClr val="tx1"/>
                </a:solidFill>
                <a:effectLst/>
                <a:latin typeface="+mn-lt"/>
                <a:ea typeface="+mn-ea"/>
                <a:cs typeface="+mn-cs"/>
              </a:rPr>
              <a:t> and reinforcing the correct spelling.</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Student tutors will likely need a key or guide to identify the spelling rule their partners are practicing in each word on the list. If it is not possible to pair a student with a more capable peer who can accurately articulate the rule for a spelling error, teachers might consider instituting small group instruction. In this way, the teacher can provide the immediate error correction and reinforcement while working with a few students who share similar spelling abilities.</a:t>
            </a:r>
          </a:p>
        </p:txBody>
      </p:sp>
      <p:sp>
        <p:nvSpPr>
          <p:cNvPr id="39939" name="Slide Number Placeholder 3"/>
          <p:cNvSpPr>
            <a:spLocks noGrp="1"/>
          </p:cNvSpPr>
          <p:nvPr>
            <p:ph type="sldNum" sz="quarter" idx="5"/>
          </p:nvPr>
        </p:nvSpPr>
        <p:spPr>
          <a:noFill/>
        </p:spPr>
        <p:txBody>
          <a:bodyPr/>
          <a:lstStyle/>
          <a:p>
            <a:fld id="{83603771-ADAA-457E-A254-27465FB546FA}" type="slidenum">
              <a:rPr lang="en-US" smtClean="0"/>
              <a:pPr/>
              <a:t>42</a:t>
            </a:fld>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help teachers select appropriate spelling instructional</a:t>
            </a:r>
            <a:r>
              <a:rPr lang="en-US" baseline="0" dirty="0" smtClean="0"/>
              <a:t> materials, we provide a checklist as a companion tool.  </a:t>
            </a:r>
            <a:r>
              <a:rPr lang="en-US" sz="1200" kern="1200" dirty="0" smtClean="0">
                <a:solidFill>
                  <a:schemeClr val="tx1"/>
                </a:solidFill>
                <a:effectLst/>
                <a:latin typeface="+mn-lt"/>
                <a:ea typeface="+mn-ea"/>
                <a:cs typeface="+mn-cs"/>
              </a:rPr>
              <a:t>The items are based on research outlined in the main document and offer a quick reference to the key elements for determining students’ spelling abilities and teaching basic to more complex skills.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checklist is located on pages</a:t>
            </a:r>
            <a:r>
              <a:rPr lang="en-US" sz="1200" kern="1200" baseline="0" dirty="0" smtClean="0">
                <a:solidFill>
                  <a:schemeClr val="tx1"/>
                </a:solidFill>
                <a:effectLst/>
                <a:latin typeface="+mn-lt"/>
                <a:ea typeface="+mn-ea"/>
                <a:cs typeface="+mn-cs"/>
              </a:rPr>
              <a:t> 36-38 of the booklet and is available as a separate Word document on the COI website.</a:t>
            </a:r>
            <a:endParaRPr lang="en-US" dirty="0"/>
          </a:p>
        </p:txBody>
      </p:sp>
      <p:sp>
        <p:nvSpPr>
          <p:cNvPr id="4" name="Slide Number Placeholder 3"/>
          <p:cNvSpPr>
            <a:spLocks noGrp="1"/>
          </p:cNvSpPr>
          <p:nvPr>
            <p:ph type="sldNum" sz="quarter" idx="10"/>
          </p:nvPr>
        </p:nvSpPr>
        <p:spPr/>
        <p:txBody>
          <a:bodyPr/>
          <a:lstStyle/>
          <a:p>
            <a:pPr>
              <a:defRPr/>
            </a:pPr>
            <a:fld id="{C350C80B-227F-462B-B8C3-FC56241FFF08}" type="slidenum">
              <a:rPr lang="en-US" smtClean="0"/>
              <a:pPr>
                <a:defRPr/>
              </a:pPr>
              <a:t>43</a:t>
            </a:fld>
            <a:endParaRPr lang="en-US"/>
          </a:p>
        </p:txBody>
      </p:sp>
    </p:spTree>
    <p:extLst>
      <p:ext uri="{BB962C8B-B14F-4D97-AF65-F5344CB8AC3E}">
        <p14:creationId xmlns:p14="http://schemas.microsoft.com/office/powerpoint/2010/main" val="6218089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a:t>
            </a:r>
            <a:r>
              <a:rPr lang="en-US" baseline="0" dirty="0" smtClean="0"/>
              <a:t> other tool included in the booklet is a series of tables that </a:t>
            </a:r>
            <a:r>
              <a:rPr lang="en-US" sz="1200" kern="1200" dirty="0" smtClean="0">
                <a:solidFill>
                  <a:schemeClr val="tx1"/>
                </a:solidFill>
                <a:effectLst/>
                <a:latin typeface="+mn-lt"/>
                <a:ea typeface="+mn-ea"/>
                <a:cs typeface="+mn-cs"/>
              </a:rPr>
              <a:t>highlight the spelling skills apparent in the Common Core State Standards (CCSS). They are designed to help connect the information in the practice guide to the grade-level expectations outlined in the CCSS. These are not an official accompaniment to the CCSS. Rather, they represent our interpretation of the standards as they relate to our understanding of spelling instruction.  An accompanying narrative explains how to read the tables.</a:t>
            </a:r>
            <a:r>
              <a:rPr lang="en-US" sz="1200" kern="1200" baseline="0" dirty="0" smtClean="0">
                <a:solidFill>
                  <a:schemeClr val="tx1"/>
                </a:solidFill>
                <a:effectLst/>
                <a:latin typeface="+mn-lt"/>
                <a:ea typeface="+mn-ea"/>
                <a:cs typeface="+mn-cs"/>
              </a:rPr>
              <a:t>  In addition, we offer caveats about the information.  One such caution is to examine the tables </a:t>
            </a:r>
            <a:r>
              <a:rPr lang="en-US" sz="1200" kern="1200" dirty="0" smtClean="0">
                <a:solidFill>
                  <a:schemeClr val="tx1"/>
                </a:solidFill>
                <a:effectLst/>
                <a:latin typeface="+mn-lt"/>
                <a:ea typeface="+mn-ea"/>
                <a:cs typeface="+mn-cs"/>
              </a:rPr>
              <a:t>in total to gain a better understanding of the progression of skills and to consider how that progression might be addressed for students who are “out of sequence” or whose current abilities do not align with the grade-level indicators.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We also recommend looking across not only the grade levels in the tables, but the spelling types. The column labels provide useful information on the conceptual origins of the standards, but they should not be considered as distinct choices to be made in spelling instruction. Connectionist models suggest</a:t>
            </a:r>
            <a:r>
              <a:rPr lang="en-US" sz="1200" kern="1200" baseline="0" dirty="0" smtClean="0">
                <a:solidFill>
                  <a:schemeClr val="tx1"/>
                </a:solidFill>
                <a:effectLst/>
                <a:latin typeface="+mn-lt"/>
                <a:ea typeface="+mn-ea"/>
                <a:cs typeface="+mn-cs"/>
              </a:rPr>
              <a:t> teaching</a:t>
            </a:r>
            <a:r>
              <a:rPr lang="en-US" sz="1200" kern="1200" dirty="0" smtClean="0">
                <a:solidFill>
                  <a:schemeClr val="tx1"/>
                </a:solidFill>
                <a:effectLst/>
                <a:latin typeface="+mn-lt"/>
                <a:ea typeface="+mn-ea"/>
                <a:cs typeface="+mn-cs"/>
              </a:rPr>
              <a:t> a mixture of these to strengthen</a:t>
            </a:r>
            <a:r>
              <a:rPr lang="en-US" sz="1200" kern="1200" baseline="0" dirty="0" smtClean="0">
                <a:solidFill>
                  <a:schemeClr val="tx1"/>
                </a:solidFill>
                <a:effectLst/>
                <a:latin typeface="+mn-lt"/>
                <a:ea typeface="+mn-ea"/>
                <a:cs typeface="+mn-cs"/>
              </a:rPr>
              <a:t> students’ understanding</a:t>
            </a:r>
            <a:r>
              <a:rPr lang="en-US" sz="1200" kern="1200" dirty="0" smtClean="0">
                <a:solidFill>
                  <a:schemeClr val="tx1"/>
                </a:solidFill>
                <a:effectLst/>
                <a:latin typeface="+mn-lt"/>
                <a:ea typeface="+mn-ea"/>
                <a:cs typeface="+mn-cs"/>
              </a:rPr>
              <a:t>. Similarly, a stage model approach to spelling would involve addressing the CCSS associated with the different spelling rule/pattern types as is developmentally appropriate.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The explanation of the CCSS</a:t>
            </a:r>
            <a:r>
              <a:rPr lang="en-US" sz="1200" kern="1200" baseline="0" dirty="0" smtClean="0">
                <a:solidFill>
                  <a:schemeClr val="tx1"/>
                </a:solidFill>
                <a:effectLst/>
                <a:latin typeface="+mn-lt"/>
                <a:ea typeface="+mn-ea"/>
                <a:cs typeface="+mn-cs"/>
              </a:rPr>
              <a:t> Links</a:t>
            </a:r>
            <a:r>
              <a:rPr lang="en-US" sz="1200" kern="1200" dirty="0" smtClean="0">
                <a:solidFill>
                  <a:schemeClr val="tx1"/>
                </a:solidFill>
                <a:effectLst/>
                <a:latin typeface="+mn-lt"/>
                <a:ea typeface="+mn-ea"/>
                <a:cs typeface="+mn-cs"/>
              </a:rPr>
              <a:t> begins</a:t>
            </a:r>
            <a:r>
              <a:rPr lang="en-US" sz="1200" kern="1200" baseline="0" dirty="0" smtClean="0">
                <a:solidFill>
                  <a:schemeClr val="tx1"/>
                </a:solidFill>
                <a:effectLst/>
                <a:latin typeface="+mn-lt"/>
                <a:ea typeface="+mn-ea"/>
                <a:cs typeface="+mn-cs"/>
              </a:rPr>
              <a:t> on page 41 and the tables begin on page 43 of the booklet.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C350C80B-227F-462B-B8C3-FC56241FFF08}" type="slidenum">
              <a:rPr lang="en-US" smtClean="0"/>
              <a:pPr>
                <a:defRPr/>
              </a:pPr>
              <a:t>44</a:t>
            </a:fld>
            <a:endParaRPr lang="en-US"/>
          </a:p>
        </p:txBody>
      </p:sp>
    </p:spTree>
    <p:extLst>
      <p:ext uri="{BB962C8B-B14F-4D97-AF65-F5344CB8AC3E}">
        <p14:creationId xmlns:p14="http://schemas.microsoft.com/office/powerpoint/2010/main" val="15917225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Rot="1" noChangeAspect="1" noTextEdit="1"/>
          </p:cNvSpPr>
          <p:nvPr>
            <p:ph type="sldImg"/>
          </p:nvPr>
        </p:nvSpPr>
        <p:spPr bwMode="auto">
          <a:noFill/>
          <a:ln>
            <a:solidFill>
              <a:srgbClr val="000000"/>
            </a:solidFill>
            <a:miter lim="800000"/>
            <a:headEnd/>
            <a:tailEnd/>
          </a:ln>
        </p:spPr>
      </p:sp>
      <p:sp>
        <p:nvSpPr>
          <p:cNvPr id="119810" name="Rectangle 3"/>
          <p:cNvSpPr>
            <a:spLocks noGrp="1"/>
          </p:cNvSpPr>
          <p:nvPr>
            <p:ph type="body" idx="1"/>
          </p:nvPr>
        </p:nvSpPr>
        <p:spPr>
          <a:noFill/>
          <a:ln/>
        </p:spPr>
        <p:txBody>
          <a:bodyPr/>
          <a:lstStyle/>
          <a:p>
            <a:r>
              <a:rPr lang="en-US" dirty="0" smtClean="0"/>
              <a:t>Given the implications</a:t>
            </a:r>
            <a:r>
              <a:rPr lang="en-US" baseline="0" dirty="0" smtClean="0"/>
              <a:t> for instruction that I just described</a:t>
            </a:r>
            <a:r>
              <a:rPr lang="en-US" dirty="0" smtClean="0"/>
              <a:t>, pause for a moment to think about the support teachers will need to implement high quality spelling instruction.  Place a check on the continuum to indicate your answer.</a:t>
            </a:r>
          </a:p>
          <a:p>
            <a:endParaRPr lang="en-US" dirty="0" smtClean="0"/>
          </a:p>
          <a:p>
            <a:r>
              <a:rPr lang="en-US" dirty="0" smtClean="0"/>
              <a:t>[Summarize responses.]</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Slide Image Placeholder 1"/>
          <p:cNvSpPr>
            <a:spLocks noGrp="1" noRot="1" noChangeAspect="1"/>
          </p:cNvSpPr>
          <p:nvPr>
            <p:ph type="sldImg"/>
          </p:nvPr>
        </p:nvSpPr>
        <p:spPr bwMode="auto">
          <a:noFill/>
          <a:ln>
            <a:solidFill>
              <a:srgbClr val="000000"/>
            </a:solidFill>
            <a:miter lim="800000"/>
            <a:headEnd/>
            <a:tailEnd/>
          </a:ln>
        </p:spPr>
      </p:sp>
      <p:sp>
        <p:nvSpPr>
          <p:cNvPr id="181250" name="Notes Placeholder 2"/>
          <p:cNvSpPr>
            <a:spLocks noGrp="1"/>
          </p:cNvSpPr>
          <p:nvPr>
            <p:ph type="body" idx="1"/>
          </p:nvPr>
        </p:nvSpPr>
        <p:spPr>
          <a:noFill/>
          <a:ln/>
        </p:spPr>
        <p:txBody>
          <a:bodyPr/>
          <a:lstStyle/>
          <a:p>
            <a:pPr eaLnBrk="1" hangingPunct="1">
              <a:spcBef>
                <a:spcPct val="0"/>
              </a:spcBef>
            </a:pPr>
            <a:r>
              <a:rPr lang="en-US" dirty="0" smtClean="0"/>
              <a:t>To wrap up, I’ll remind you about the important features</a:t>
            </a:r>
            <a:r>
              <a:rPr lang="en-US" baseline="0" dirty="0" smtClean="0"/>
              <a:t> included in </a:t>
            </a:r>
            <a:r>
              <a:rPr lang="en-US" i="1" baseline="0" dirty="0" smtClean="0"/>
              <a:t>Why Teach Spelling?  </a:t>
            </a:r>
            <a:r>
              <a:rPr lang="en-US" baseline="0" dirty="0" smtClean="0"/>
              <a:t>The main document starts by explaining the models of spelling development and then connects those models to common approaches to spelling instruction. </a:t>
            </a:r>
            <a:r>
              <a:rPr lang="en-US" sz="1200" kern="1200" baseline="0" dirty="0" smtClean="0">
                <a:solidFill>
                  <a:schemeClr val="tx1"/>
                </a:solidFill>
                <a:effectLst/>
                <a:latin typeface="+mn-lt"/>
                <a:ea typeface="+mn-ea"/>
                <a:cs typeface="+mn-cs"/>
              </a:rPr>
              <a:t>Throughout, we emphasize that i</a:t>
            </a:r>
            <a:r>
              <a:rPr lang="en-US" sz="1200" kern="1200" dirty="0" smtClean="0">
                <a:solidFill>
                  <a:schemeClr val="tx1"/>
                </a:solidFill>
                <a:effectLst/>
                <a:latin typeface="+mn-lt"/>
                <a:ea typeface="+mn-ea"/>
                <a:cs typeface="+mn-cs"/>
              </a:rPr>
              <a:t>nvesting instructional time in spelling can be profitable if the English language is not treated as a haphazard writing system that can only be learned through rote memorization. Rather, students need to be taught </a:t>
            </a:r>
            <a:r>
              <a:rPr lang="en-US" sz="1200" i="1" kern="1200" dirty="0" smtClean="0">
                <a:solidFill>
                  <a:schemeClr val="tx1"/>
                </a:solidFill>
                <a:effectLst/>
                <a:latin typeface="+mn-lt"/>
                <a:ea typeface="+mn-ea"/>
                <a:cs typeface="+mn-cs"/>
              </a:rPr>
              <a:t>how</a:t>
            </a:r>
            <a:r>
              <a:rPr lang="en-US" sz="1200" kern="1200" dirty="0" smtClean="0">
                <a:solidFill>
                  <a:schemeClr val="tx1"/>
                </a:solidFill>
                <a:effectLst/>
                <a:latin typeface="+mn-lt"/>
                <a:ea typeface="+mn-ea"/>
                <a:cs typeface="+mn-cs"/>
              </a:rPr>
              <a:t> to learn and remember the spellings of the words. </a:t>
            </a:r>
            <a:r>
              <a:rPr lang="en-US" sz="1200" kern="1200" baseline="0" dirty="0" smtClean="0">
                <a:solidFill>
                  <a:schemeClr val="tx1"/>
                </a:solidFill>
                <a:effectLst/>
                <a:latin typeface="+mn-lt"/>
                <a:ea typeface="+mn-ea"/>
                <a:cs typeface="+mn-cs"/>
              </a:rPr>
              <a:t> To that end, we include instructional recommendations as well as various tools, suggested resources, and companion tools to assist in planning appropriate lessons.</a:t>
            </a:r>
            <a:endParaRPr lang="en-US" dirty="0" smtClean="0"/>
          </a:p>
        </p:txBody>
      </p:sp>
      <p:sp>
        <p:nvSpPr>
          <p:cNvPr id="181251" name="Slide Number Placeholder 3"/>
          <p:cNvSpPr>
            <a:spLocks noGrp="1"/>
          </p:cNvSpPr>
          <p:nvPr>
            <p:ph type="sldNum" sz="quarter" idx="5"/>
          </p:nvPr>
        </p:nvSpPr>
        <p:spPr>
          <a:noFill/>
        </p:spPr>
        <p:txBody>
          <a:bodyPr/>
          <a:lstStyle/>
          <a:p>
            <a:fld id="{77C0C47D-03DC-45C7-B099-9DD1B2426E3A}" type="slidenum">
              <a:rPr lang="en-US" smtClean="0"/>
              <a:pPr/>
              <a:t>46</a:t>
            </a:fld>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Slide Image Placeholder 1"/>
          <p:cNvSpPr>
            <a:spLocks noGrp="1" noRot="1" noChangeAspect="1"/>
          </p:cNvSpPr>
          <p:nvPr>
            <p:ph type="sldImg"/>
          </p:nvPr>
        </p:nvSpPr>
        <p:spPr bwMode="auto">
          <a:noFill/>
          <a:ln>
            <a:solidFill>
              <a:srgbClr val="000000"/>
            </a:solidFill>
            <a:miter lim="800000"/>
            <a:headEnd/>
            <a:tailEnd/>
          </a:ln>
        </p:spPr>
      </p:sp>
      <p:sp>
        <p:nvSpPr>
          <p:cNvPr id="189442" name="Notes Placeholder 2"/>
          <p:cNvSpPr>
            <a:spLocks noGrp="1"/>
          </p:cNvSpPr>
          <p:nvPr>
            <p:ph type="body" idx="1"/>
          </p:nvPr>
        </p:nvSpPr>
        <p:spPr>
          <a:noFill/>
          <a:ln/>
        </p:spPr>
        <p:txBody>
          <a:bodyPr/>
          <a:lstStyle/>
          <a:p>
            <a:pPr eaLnBrk="1" hangingPunct="1">
              <a:spcBef>
                <a:spcPct val="0"/>
              </a:spcBef>
            </a:pPr>
            <a:r>
              <a:rPr lang="en-US" dirty="0" smtClean="0"/>
              <a:t>As we near the end of the webinar, I’d like you to find the notes you jotted down  in answer to this question that was posed at the beginning of the webinar.  Take a look to see if you believe the content of this document can support your work in helping improve</a:t>
            </a:r>
            <a:r>
              <a:rPr lang="en-US" baseline="0" dirty="0" smtClean="0"/>
              <a:t> spelling instruction</a:t>
            </a:r>
            <a:r>
              <a:rPr lang="en-US" dirty="0" smtClean="0"/>
              <a:t>.</a:t>
            </a:r>
          </a:p>
        </p:txBody>
      </p:sp>
      <p:sp>
        <p:nvSpPr>
          <p:cNvPr id="189443" name="Slide Number Placeholder 3"/>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E69E3AB5-C5BC-40C3-B393-CC912FDED29E}" type="slidenum">
              <a:rPr lang="en-US" sz="1200">
                <a:latin typeface="Calibri" pitchFamily="34" charset="0"/>
              </a:rPr>
              <a:pPr algn="r" defTabSz="931863"/>
              <a:t>47</a:t>
            </a:fld>
            <a:endParaRPr lang="en-US" sz="1200">
              <a:latin typeface="Calibri"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Slide Image Placeholder 1"/>
          <p:cNvSpPr>
            <a:spLocks noGrp="1" noRot="1" noChangeAspect="1"/>
          </p:cNvSpPr>
          <p:nvPr>
            <p:ph type="sldImg"/>
          </p:nvPr>
        </p:nvSpPr>
        <p:spPr bwMode="auto">
          <a:noFill/>
          <a:ln>
            <a:solidFill>
              <a:srgbClr val="000000"/>
            </a:solidFill>
            <a:miter lim="800000"/>
            <a:headEnd/>
            <a:tailEnd/>
          </a:ln>
        </p:spPr>
      </p:sp>
      <p:sp>
        <p:nvSpPr>
          <p:cNvPr id="191490" name="Notes Placeholder 2"/>
          <p:cNvSpPr>
            <a:spLocks noGrp="1"/>
          </p:cNvSpPr>
          <p:nvPr>
            <p:ph type="body" idx="1"/>
          </p:nvPr>
        </p:nvSpPr>
        <p:spPr>
          <a:noFill/>
          <a:ln/>
        </p:spPr>
        <p:txBody>
          <a:bodyPr/>
          <a:lstStyle/>
          <a:p>
            <a:pPr eaLnBrk="1" hangingPunct="1">
              <a:spcBef>
                <a:spcPct val="0"/>
              </a:spcBef>
            </a:pPr>
            <a:r>
              <a:rPr lang="en-US" dirty="0" smtClean="0"/>
              <a:t>Address questions to COI</a:t>
            </a:r>
          </a:p>
          <a:p>
            <a:pPr eaLnBrk="1" hangingPunct="1">
              <a:spcBef>
                <a:spcPct val="0"/>
              </a:spcBef>
            </a:pPr>
            <a:endParaRPr lang="en-US" dirty="0" smtClean="0"/>
          </a:p>
          <a:p>
            <a:pPr eaLnBrk="1" hangingPunct="1">
              <a:spcBef>
                <a:spcPct val="0"/>
              </a:spcBef>
            </a:pPr>
            <a:r>
              <a:rPr lang="en-US" dirty="0" smtClean="0"/>
              <a:t>Access document PDF</a:t>
            </a:r>
          </a:p>
          <a:p>
            <a:pPr eaLnBrk="1" hangingPunct="1">
              <a:spcBef>
                <a:spcPct val="0"/>
              </a:spcBef>
            </a:pPr>
            <a:endParaRPr lang="en-US" dirty="0" smtClean="0"/>
          </a:p>
          <a:p>
            <a:pPr eaLnBrk="1" hangingPunct="1">
              <a:spcBef>
                <a:spcPct val="0"/>
              </a:spcBef>
            </a:pPr>
            <a:r>
              <a:rPr lang="en-US" dirty="0" smtClean="0"/>
              <a:t>Finally, please complete the brief webinar evaluation.  This is very important to our work and helps us to continuously improve to provide better information and services.  The link to the evaluation is in the chat box.  Just click the link and you will leave the webinar and go directly to the evaluation.</a:t>
            </a:r>
          </a:p>
        </p:txBody>
      </p:sp>
      <p:sp>
        <p:nvSpPr>
          <p:cNvPr id="191491" name="Slide Number Placeholder 3"/>
          <p:cNvSpPr>
            <a:spLocks noGrp="1"/>
          </p:cNvSpPr>
          <p:nvPr>
            <p:ph type="sldNum" sz="quarter" idx="5"/>
          </p:nvPr>
        </p:nvSpPr>
        <p:spPr>
          <a:noFill/>
        </p:spPr>
        <p:txBody>
          <a:bodyPr/>
          <a:lstStyle/>
          <a:p>
            <a:fld id="{A1247FAC-99DB-4D07-B9B0-E0BDF4AD6405}" type="slidenum">
              <a:rPr lang="en-US" smtClean="0"/>
              <a:pPr/>
              <a:t>48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a:noFill/>
          <a:ln/>
        </p:spPr>
        <p:txBody>
          <a:bodyPr/>
          <a:lstStyle/>
          <a:p>
            <a:pPr eaLnBrk="1" hangingPunct="1">
              <a:spcBef>
                <a:spcPct val="0"/>
              </a:spcBef>
            </a:pPr>
            <a:r>
              <a:rPr lang="en-US" dirty="0" smtClean="0"/>
              <a:t>I’m Deborah Reed</a:t>
            </a:r>
            <a:r>
              <a:rPr lang="en-US" baseline="0" dirty="0" smtClean="0"/>
              <a:t> from The University of Texas at El Paso </a:t>
            </a:r>
            <a:r>
              <a:rPr lang="en-US" dirty="0" smtClean="0"/>
              <a:t>and the author of the document.  I will be your presenter today.  </a:t>
            </a:r>
          </a:p>
        </p:txBody>
      </p:sp>
      <p:sp>
        <p:nvSpPr>
          <p:cNvPr id="33795" name="Slide Number Placeholder 3"/>
          <p:cNvSpPr>
            <a:spLocks noGrp="1"/>
          </p:cNvSpPr>
          <p:nvPr>
            <p:ph type="sldNum" sz="quarter" idx="5"/>
          </p:nvPr>
        </p:nvSpPr>
        <p:spPr>
          <a:noFill/>
        </p:spPr>
        <p:txBody>
          <a:bodyPr/>
          <a:lstStyle/>
          <a:p>
            <a:fld id="{23C3AD9B-7024-4A31-B7E7-6C5F8A58A2B9}"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a:noFill/>
          <a:ln/>
        </p:spPr>
        <p:txBody>
          <a:bodyPr/>
          <a:lstStyle/>
          <a:p>
            <a:pPr eaLnBrk="1" hangingPunct="1">
              <a:spcBef>
                <a:spcPct val="0"/>
              </a:spcBef>
            </a:pPr>
            <a:r>
              <a:rPr lang="en-US" b="1" dirty="0" smtClean="0">
                <a:latin typeface="Century Gothic" pitchFamily="34" charset="0"/>
              </a:rPr>
              <a:t>Here are our goals today.</a:t>
            </a:r>
          </a:p>
          <a:p>
            <a:pPr eaLnBrk="1" hangingPunct="1">
              <a:spcBef>
                <a:spcPct val="0"/>
              </a:spcBef>
            </a:pPr>
            <a:endParaRPr lang="en-US" b="1" dirty="0" smtClean="0">
              <a:latin typeface="Century Gothic" pitchFamily="34" charset="0"/>
            </a:endParaRPr>
          </a:p>
          <a:p>
            <a:pPr eaLnBrk="1" hangingPunct="1">
              <a:spcBef>
                <a:spcPct val="0"/>
              </a:spcBef>
            </a:pPr>
            <a:r>
              <a:rPr lang="en-US" b="1" dirty="0" smtClean="0">
                <a:latin typeface="Century Gothic" pitchFamily="34" charset="0"/>
              </a:rPr>
              <a:t>It</a:t>
            </a:r>
            <a:r>
              <a:rPr lang="en-US" b="1" baseline="0" dirty="0" smtClean="0">
                <a:latin typeface="Century Gothic" pitchFamily="34" charset="0"/>
              </a:rPr>
              <a:t> is i</a:t>
            </a:r>
            <a:r>
              <a:rPr lang="en-US" b="1" dirty="0" smtClean="0">
                <a:latin typeface="Century Gothic" pitchFamily="34" charset="0"/>
              </a:rPr>
              <a:t>mportant to note that our goal is to orient you to this document so that you can identify how it may be helpful in your work.</a:t>
            </a:r>
          </a:p>
        </p:txBody>
      </p:sp>
      <p:sp>
        <p:nvSpPr>
          <p:cNvPr id="35843" name="Slide Number Placeholder 3"/>
          <p:cNvSpPr>
            <a:spLocks noGrp="1"/>
          </p:cNvSpPr>
          <p:nvPr>
            <p:ph type="sldNum" sz="quarter" idx="5"/>
          </p:nvPr>
        </p:nvSpPr>
        <p:spPr>
          <a:noFill/>
        </p:spPr>
        <p:txBody>
          <a:bodyPr/>
          <a:lstStyle/>
          <a:p>
            <a:fld id="{E0BEB2AA-8221-429D-AD37-2095D6F181FB}"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a:noFill/>
          <a:ln/>
        </p:spPr>
        <p:txBody>
          <a:bodyPr/>
          <a:lstStyle/>
          <a:p>
            <a:pPr eaLnBrk="1" hangingPunct="1">
              <a:spcBef>
                <a:spcPct val="0"/>
              </a:spcBef>
            </a:pPr>
            <a:r>
              <a:rPr lang="en-US" dirty="0" smtClean="0"/>
              <a:t>I’d like to get started by giving you a task.  Consider this question and take several seconds to jot down what comes to your mind.  Keep your notes handy because you’ll want to refer back to them during the presentation.</a:t>
            </a:r>
          </a:p>
          <a:p>
            <a:pPr eaLnBrk="1" hangingPunct="1">
              <a:spcBef>
                <a:spcPct val="0"/>
              </a:spcBef>
            </a:pPr>
            <a:endParaRPr lang="en-US" dirty="0" smtClean="0"/>
          </a:p>
          <a:p>
            <a:pPr eaLnBrk="1" hangingPunct="1">
              <a:spcBef>
                <a:spcPct val="0"/>
              </a:spcBef>
            </a:pPr>
            <a:r>
              <a:rPr lang="en-US" dirty="0" smtClean="0"/>
              <a:t>So, let’s get you oriented to the suite of materials that</a:t>
            </a:r>
            <a:r>
              <a:rPr lang="en-US" baseline="0" dirty="0" smtClean="0"/>
              <a:t> comprise Why Teach Spelling</a:t>
            </a:r>
            <a:r>
              <a:rPr lang="en-US" dirty="0" smtClean="0"/>
              <a:t>…</a:t>
            </a:r>
          </a:p>
        </p:txBody>
      </p:sp>
      <p:sp>
        <p:nvSpPr>
          <p:cNvPr id="37891" name="Slide Number Placeholder 3"/>
          <p:cNvSpPr>
            <a:spLocks noGrp="1"/>
          </p:cNvSpPr>
          <p:nvPr>
            <p:ph type="sldNum" sz="quarter" idx="5"/>
          </p:nvPr>
        </p:nvSpPr>
        <p:spPr>
          <a:noFill/>
        </p:spPr>
        <p:txBody>
          <a:bodyPr/>
          <a:lstStyle/>
          <a:p>
            <a:fld id="{D04B5C60-232F-4582-920E-CD7844A3B6B7}"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a:noFill/>
          <a:ln/>
        </p:spPr>
        <p:txBody>
          <a:bodyPr/>
          <a:lstStyle/>
          <a:p>
            <a:r>
              <a:rPr lang="en-US" sz="1200" kern="1200" dirty="0" smtClean="0">
                <a:solidFill>
                  <a:schemeClr val="tx1"/>
                </a:solidFill>
                <a:effectLst/>
                <a:latin typeface="+mn-lt"/>
                <a:ea typeface="+mn-ea"/>
                <a:cs typeface="+mn-cs"/>
              </a:rPr>
              <a:t>The pieces of the</a:t>
            </a:r>
            <a:r>
              <a:rPr lang="en-US" sz="1200" kern="1200" baseline="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Why Teach</a:t>
            </a:r>
            <a:r>
              <a:rPr lang="en-US" sz="1200" i="1" kern="1200" baseline="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Spelling?  </a:t>
            </a:r>
            <a:r>
              <a:rPr lang="en-US" sz="1200" i="0" kern="1200" dirty="0" smtClean="0">
                <a:solidFill>
                  <a:schemeClr val="tx1"/>
                </a:solidFill>
                <a:effectLst/>
                <a:latin typeface="+mn-lt"/>
                <a:ea typeface="+mn-ea"/>
                <a:cs typeface="+mn-cs"/>
              </a:rPr>
              <a:t>booklet</a:t>
            </a:r>
            <a:r>
              <a:rPr lang="en-US" sz="1200" i="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were created to support state education agencies and technical assistance providers in their work with teachers in grades K-12. They follow the release of other Center on Instruction reports of research addressing the link between writing and reading development (Graham &amp; Hebert, 2010) and the strategies found to improve the writing performance of older students (Graham &amp; </a:t>
            </a:r>
            <a:r>
              <a:rPr lang="en-US" sz="1200" kern="1200" dirty="0" err="1" smtClean="0">
                <a:solidFill>
                  <a:schemeClr val="tx1"/>
                </a:solidFill>
                <a:effectLst/>
                <a:latin typeface="+mn-lt"/>
                <a:ea typeface="+mn-ea"/>
                <a:cs typeface="+mn-cs"/>
              </a:rPr>
              <a:t>Perin</a:t>
            </a:r>
            <a:r>
              <a:rPr lang="en-US" sz="1200" kern="1200" dirty="0" smtClean="0">
                <a:solidFill>
                  <a:schemeClr val="tx1"/>
                </a:solidFill>
                <a:effectLst/>
                <a:latin typeface="+mn-lt"/>
                <a:ea typeface="+mn-ea"/>
                <a:cs typeface="+mn-cs"/>
              </a:rPr>
              <a:t>, 2007) . Both previous works identified spelling as one of the critical skills.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main document included here explains the importance of spelling to students’ reading abilities, models of spelling development, and common approaches to spelling instruction. In addition, it has supporting figures/diagrams as well as appendices with additional information and lists of resources helpful to practitioners.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Using the information from the main document, two companion resources were created for teachers and included</a:t>
            </a:r>
            <a:r>
              <a:rPr lang="en-US" sz="1200" kern="1200" baseline="0" dirty="0" smtClean="0">
                <a:solidFill>
                  <a:schemeClr val="tx1"/>
                </a:solidFill>
                <a:effectLst/>
                <a:latin typeface="+mn-lt"/>
                <a:ea typeface="+mn-ea"/>
                <a:cs typeface="+mn-cs"/>
              </a:rPr>
              <a:t> in the booklet</a:t>
            </a:r>
            <a:r>
              <a:rPr lang="en-US" sz="1200" kern="1200" dirty="0" smtClean="0">
                <a:solidFill>
                  <a:schemeClr val="tx1"/>
                </a:solidFill>
                <a:effectLst/>
                <a:latin typeface="+mn-lt"/>
                <a:ea typeface="+mn-ea"/>
                <a:cs typeface="+mn-cs"/>
              </a:rPr>
              <a:t>. One is a checklist for evaluating a spelling curriculum. The other is a set of tables that connect the information in the practice guide to the grade-level expectations outlined in the Common Core State Standards (CCSS).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To make appropriate use of the materials, it is recommended the background</a:t>
            </a:r>
            <a:r>
              <a:rPr lang="en-US" sz="1200" kern="1200" baseline="0" dirty="0" smtClean="0">
                <a:solidFill>
                  <a:schemeClr val="tx1"/>
                </a:solidFill>
                <a:effectLst/>
                <a:latin typeface="+mn-lt"/>
                <a:ea typeface="+mn-ea"/>
                <a:cs typeface="+mn-cs"/>
              </a:rPr>
              <a:t> information </a:t>
            </a:r>
            <a:r>
              <a:rPr lang="en-US" sz="1200" kern="1200" dirty="0" smtClean="0">
                <a:solidFill>
                  <a:schemeClr val="tx1"/>
                </a:solidFill>
                <a:effectLst/>
                <a:latin typeface="+mn-lt"/>
                <a:ea typeface="+mn-ea"/>
                <a:cs typeface="+mn-cs"/>
              </a:rPr>
              <a:t>be read first. Therefore,</a:t>
            </a:r>
            <a:r>
              <a:rPr lang="en-US" sz="1200" kern="1200" baseline="0" dirty="0" smtClean="0">
                <a:solidFill>
                  <a:schemeClr val="tx1"/>
                </a:solidFill>
                <a:effectLst/>
                <a:latin typeface="+mn-lt"/>
                <a:ea typeface="+mn-ea"/>
                <a:cs typeface="+mn-cs"/>
              </a:rPr>
              <a:t> we will spend the majority of our time becoming familiar with its contents.</a:t>
            </a:r>
            <a:endParaRPr lang="en-US" sz="1200" kern="1200" dirty="0" smtClean="0">
              <a:solidFill>
                <a:schemeClr val="tx1"/>
              </a:solidFill>
              <a:effectLst/>
              <a:latin typeface="+mn-lt"/>
              <a:ea typeface="+mn-ea"/>
              <a:cs typeface="+mn-cs"/>
            </a:endParaRPr>
          </a:p>
        </p:txBody>
      </p:sp>
      <p:sp>
        <p:nvSpPr>
          <p:cNvPr id="39939" name="Slide Number Placeholder 3"/>
          <p:cNvSpPr>
            <a:spLocks noGrp="1"/>
          </p:cNvSpPr>
          <p:nvPr>
            <p:ph type="sldNum" sz="quarter" idx="5"/>
          </p:nvPr>
        </p:nvSpPr>
        <p:spPr>
          <a:noFill/>
        </p:spPr>
        <p:txBody>
          <a:bodyPr/>
          <a:lstStyle/>
          <a:p>
            <a:fld id="{83603771-ADAA-457E-A254-27465FB546FA}"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a:noFill/>
          <a:ln/>
        </p:spPr>
        <p:txBody>
          <a:bodyPr/>
          <a:lstStyle/>
          <a:p>
            <a:r>
              <a:rPr lang="en-US" dirty="0" smtClean="0"/>
              <a:t>Studies</a:t>
            </a:r>
            <a:r>
              <a:rPr lang="en-US" baseline="0" dirty="0" smtClean="0"/>
              <a:t> indicate that little instructional time is devoted to spelling.  Unfortunately, many teachers perceive the spelling of English words to be irregular and unrelated to reading development.  Unlike Finnish or Spanish, the letters of the English alphabet can produce multiple sounds, and one sound can be represented in multiple spellings.  On the slide you see an example of this with four different ways that the sound /f/ can be spelled.  This variety can mistakenly lead teachers and students to conclude that spelling is unpredictable and can only be accomplished with rote memorization.</a:t>
            </a:r>
          </a:p>
          <a:p>
            <a:endParaRPr lang="en-US" baseline="0" dirty="0" smtClean="0"/>
          </a:p>
        </p:txBody>
      </p:sp>
      <p:sp>
        <p:nvSpPr>
          <p:cNvPr id="41987" name="Slide Number Placeholder 3"/>
          <p:cNvSpPr>
            <a:spLocks noGrp="1"/>
          </p:cNvSpPr>
          <p:nvPr>
            <p:ph type="sldNum" sz="quarter" idx="5"/>
          </p:nvPr>
        </p:nvSpPr>
        <p:spPr>
          <a:noFill/>
        </p:spPr>
        <p:txBody>
          <a:bodyPr/>
          <a:lstStyle/>
          <a:p>
            <a:fld id="{EAED03ED-4EB9-4986-B6BC-6000F97F7B60}"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3"/>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itle 4"/>
          <p:cNvSpPr>
            <a:spLocks noGrp="1"/>
          </p:cNvSpPr>
          <p:nvPr>
            <p:ph type="ctrTitle"/>
          </p:nvPr>
        </p:nvSpPr>
        <p:spPr>
          <a:xfrm>
            <a:off x="722376" y="1855376"/>
            <a:ext cx="7772400" cy="1828800"/>
          </a:xfrm>
        </p:spPr>
        <p:txBody>
          <a:bodyPr lIns="45720" rIns="45720" bIns="45720"/>
          <a:lstStyle>
            <a:lvl1pPr algn="r">
              <a:defRPr sz="4500" b="1">
                <a:ln>
                  <a:solidFill>
                    <a:schemeClr val="tx1">
                      <a:lumMod val="85000"/>
                      <a:lumOff val="15000"/>
                    </a:schemeClr>
                  </a:solidFill>
                </a:ln>
                <a:solidFill>
                  <a:schemeClr val="tx1">
                    <a:lumMod val="85000"/>
                    <a:lumOff val="15000"/>
                  </a:schemeClr>
                </a:solidFill>
                <a:effectLst>
                  <a:outerShdw blurRad="15000" dist="13000" dir="5400000" algn="tl" rotWithShape="0">
                    <a:srgbClr val="000000">
                      <a:alpha val="40000"/>
                    </a:srgbClr>
                  </a:outerShdw>
                </a:effectLst>
              </a:defRPr>
            </a:lvl1pPr>
          </a:lstStyle>
          <a:p>
            <a:r>
              <a:rPr lang="en-US" dirty="0" smtClean="0"/>
              <a:t>Click to edit Master title style</a:t>
            </a:r>
            <a:endParaRPr lang="en-US" dirty="0"/>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ln>
                  <a:solidFill>
                    <a:schemeClr val="tx1">
                      <a:lumMod val="65000"/>
                      <a:lumOff val="35000"/>
                    </a:schemeClr>
                  </a:solidFill>
                </a:ln>
                <a:solidFill>
                  <a:schemeClr val="tx1">
                    <a:lumMod val="95000"/>
                    <a:lumOff val="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7" name="Date Placeholder 18"/>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9029FDE8-66D4-44F4-A543-EE7FE11F103A}" type="datetime1">
              <a:rPr lang="en-US"/>
              <a:pPr>
                <a:defRPr/>
              </a:pPr>
              <a:t>5/11/2012</a:t>
            </a:fld>
            <a:endParaRPr lang="en-US"/>
          </a:p>
        </p:txBody>
      </p:sp>
      <p:sp>
        <p:nvSpPr>
          <p:cNvPr id="8" name="Footer Placeholder 7"/>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10"/>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7A8F3C7D-E239-4F09-BA5B-D9DAA9AF441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3"/>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itle 4"/>
          <p:cNvSpPr>
            <a:spLocks noGrp="1"/>
          </p:cNvSpPr>
          <p:nvPr>
            <p:ph type="ctrTitle"/>
          </p:nvPr>
        </p:nvSpPr>
        <p:spPr>
          <a:xfrm>
            <a:off x="722376" y="1855376"/>
            <a:ext cx="7772400" cy="1828800"/>
          </a:xfrm>
        </p:spPr>
        <p:txBody>
          <a:bodyPr lIns="45720" rIns="45720" bIns="45720"/>
          <a:lstStyle>
            <a:lvl1pPr algn="r">
              <a:defRPr sz="4500" b="1">
                <a:ln>
                  <a:solidFill>
                    <a:schemeClr val="tx1">
                      <a:lumMod val="85000"/>
                      <a:lumOff val="15000"/>
                    </a:schemeClr>
                  </a:solidFill>
                </a:ln>
                <a:solidFill>
                  <a:schemeClr val="tx1">
                    <a:lumMod val="85000"/>
                    <a:lumOff val="15000"/>
                  </a:schemeClr>
                </a:solidFill>
                <a:effectLst>
                  <a:outerShdw blurRad="15000" dist="13000" dir="5400000" algn="tl" rotWithShape="0">
                    <a:srgbClr val="000000">
                      <a:alpha val="40000"/>
                    </a:srgbClr>
                  </a:outerShdw>
                </a:effectLst>
              </a:defRPr>
            </a:lvl1pPr>
          </a:lstStyle>
          <a:p>
            <a:r>
              <a:rPr lang="en-US" dirty="0" smtClean="0"/>
              <a:t>Click to edit Master title style</a:t>
            </a:r>
            <a:endParaRPr lang="en-US" dirty="0"/>
          </a:p>
        </p:txBody>
      </p:sp>
      <p:sp>
        <p:nvSpPr>
          <p:cNvPr id="20" name="Subtitle 19"/>
          <p:cNvSpPr>
            <a:spLocks noGrp="1"/>
          </p:cNvSpPr>
          <p:nvPr>
            <p:ph type="subTitle" idx="1"/>
          </p:nvPr>
        </p:nvSpPr>
        <p:spPr>
          <a:xfrm>
            <a:off x="722376" y="3685032"/>
            <a:ext cx="7772400" cy="914400"/>
          </a:xfrm>
          <a:prstGeom prst="rect">
            <a:avLst/>
          </a:prstGeom>
        </p:spPr>
        <p:txBody>
          <a:bodyPr lIns="182880" tIns="0"/>
          <a:lstStyle>
            <a:lvl1pPr marL="36576" indent="0" algn="r">
              <a:spcBef>
                <a:spcPts val="0"/>
              </a:spcBef>
              <a:buNone/>
              <a:defRPr sz="2000">
                <a:ln>
                  <a:solidFill>
                    <a:schemeClr val="tx1">
                      <a:lumMod val="65000"/>
                      <a:lumOff val="35000"/>
                    </a:schemeClr>
                  </a:solidFill>
                </a:ln>
                <a:solidFill>
                  <a:schemeClr val="tx1">
                    <a:lumMod val="95000"/>
                    <a:lumOff val="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7" name="Date Placeholder 18"/>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115B3946-73BC-4EA8-A6CF-944FA0106692}" type="datetime1">
              <a:rPr lang="en-US"/>
              <a:pPr>
                <a:defRPr/>
              </a:pPr>
              <a:t>5/11/2012</a:t>
            </a:fld>
            <a:endParaRPr lang="en-US"/>
          </a:p>
        </p:txBody>
      </p:sp>
      <p:sp>
        <p:nvSpPr>
          <p:cNvPr id="8" name="Footer Placeholder 7"/>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10"/>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CE1160B2-4D26-4F3E-8E65-8F25F1D0D56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4187952"/>
          </a:xfrm>
          <a:prstGeom prst="rect">
            <a:avLst/>
          </a:prstGeom>
        </p:spPr>
        <p:txBody>
          <a:bodyPr/>
          <a:lstStyle>
            <a:lvl1pPr>
              <a:defRPr>
                <a:ln>
                  <a:solidFill>
                    <a:schemeClr val="tx1">
                      <a:lumMod val="95000"/>
                      <a:lumOff val="5000"/>
                    </a:schemeClr>
                  </a:solidFill>
                </a:ln>
                <a:solidFill>
                  <a:schemeClr val="tx1">
                    <a:lumMod val="95000"/>
                    <a:lumOff val="5000"/>
                  </a:schemeClr>
                </a:solidFill>
              </a:defRPr>
            </a:lvl1pPr>
            <a:lvl2pPr>
              <a:defRPr>
                <a:ln>
                  <a:solidFill>
                    <a:schemeClr val="tx1">
                      <a:lumMod val="95000"/>
                      <a:lumOff val="5000"/>
                    </a:schemeClr>
                  </a:solidFill>
                </a:ln>
                <a:solidFill>
                  <a:schemeClr val="tx1">
                    <a:lumMod val="95000"/>
                    <a:lumOff val="5000"/>
                  </a:schemeClr>
                </a:solidFill>
              </a:defRPr>
            </a:lvl2pPr>
            <a:lvl3pPr>
              <a:defRPr>
                <a:ln>
                  <a:solidFill>
                    <a:schemeClr val="tx1">
                      <a:lumMod val="95000"/>
                      <a:lumOff val="5000"/>
                    </a:schemeClr>
                  </a:solidFill>
                </a:ln>
                <a:solidFill>
                  <a:schemeClr val="tx1">
                    <a:lumMod val="95000"/>
                    <a:lumOff val="5000"/>
                  </a:schemeClr>
                </a:solidFill>
              </a:defRPr>
            </a:lvl3pPr>
            <a:lvl4pPr>
              <a:defRPr>
                <a:ln>
                  <a:solidFill>
                    <a:schemeClr val="tx1">
                      <a:lumMod val="95000"/>
                      <a:lumOff val="5000"/>
                    </a:schemeClr>
                  </a:solidFill>
                </a:ln>
                <a:solidFill>
                  <a:schemeClr val="tx1">
                    <a:lumMod val="95000"/>
                    <a:lumOff val="5000"/>
                  </a:schemeClr>
                </a:solidFill>
              </a:defRPr>
            </a:lvl4pPr>
            <a:lvl5pPr>
              <a:defRPr>
                <a:ln>
                  <a:solidFill>
                    <a:schemeClr val="tx1">
                      <a:lumMod val="95000"/>
                      <a:lumOff val="5000"/>
                    </a:schemeClr>
                  </a:solidFill>
                </a:ln>
                <a:solidFill>
                  <a:schemeClr val="tx1">
                    <a:lumMod val="95000"/>
                    <a:lumOff val="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2"/>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ounded Rectangle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ed Rectangle 10"/>
          <p:cNvSpPr/>
          <p:nvPr userDrawn="1"/>
        </p:nvSpPr>
        <p:spPr>
          <a:xfrm>
            <a:off x="418596" y="434162"/>
            <a:ext cx="8306809" cy="4341329"/>
          </a:xfrm>
          <a:prstGeom prst="roundRect">
            <a:avLst>
              <a:gd name="adj" fmla="val 2127"/>
            </a:avLst>
          </a:prstGeom>
          <a:gradFill rotWithShape="1">
            <a:gsLst>
              <a:gs pos="0">
                <a:schemeClr val="bg2">
                  <a:shade val="48000"/>
                  <a:satMod val="150000"/>
                </a:schemeClr>
              </a:gs>
              <a:gs pos="55000">
                <a:schemeClr val="bg2">
                  <a:shade val="20000"/>
                  <a:satMod val="100000"/>
                </a:schemeClr>
              </a:gs>
              <a:gs pos="100000">
                <a:schemeClr val="bg2">
                  <a:shade val="5000"/>
                  <a:satMod val="100000"/>
                </a:schemeClr>
              </a:gs>
            </a:gsLst>
            <a:path path="circle">
              <a:fillToRect l="100000" t="350000" r="100000" b="100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lstStyle>
          <a:p>
            <a:r>
              <a:rPr lang="en-US" smtClean="0"/>
              <a:t>Click to edit Master title style</a:t>
            </a:r>
            <a:endParaRPr lang="en-US" dirty="0"/>
          </a:p>
        </p:txBody>
      </p:sp>
      <p:sp>
        <p:nvSpPr>
          <p:cNvPr id="3" name="Text Placeholder 2"/>
          <p:cNvSpPr>
            <a:spLocks noGrp="1"/>
          </p:cNvSpPr>
          <p:nvPr>
            <p:ph type="body" idx="1"/>
          </p:nvPr>
        </p:nvSpPr>
        <p:spPr>
          <a:xfrm>
            <a:off x="468344" y="5610416"/>
            <a:ext cx="8183880" cy="420624"/>
          </a:xfrm>
          <a:prstGeom prst="rect">
            <a:avLst/>
          </a:prstGeom>
        </p:spPr>
        <p:txBody>
          <a:bodyPr lIns="118872" tIns="0" anchor="t"/>
          <a:lstStyle>
            <a:lvl1pPr marR="36576" algn="l">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2F7A827E-D081-48E1-AF19-B2D3059FD0A4}" type="datetime1">
              <a:rPr lang="en-US"/>
              <a:pPr>
                <a:defRPr/>
              </a:pPr>
              <a:t>5/11/2012</a:t>
            </a:fld>
            <a:endParaRPr lang="en-US"/>
          </a:p>
        </p:txBody>
      </p:sp>
      <p:sp>
        <p:nvSpPr>
          <p:cNvPr id="8" name="Footer Placeholder 4"/>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5"/>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14491034-C282-476F-BA20-7194E3F4A609}"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352" y="530352"/>
            <a:ext cx="3931920" cy="4389120"/>
          </a:xfrm>
          <a:prstGeom prst="rect">
            <a:avLst/>
          </a:prstGeo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5360" y="530352"/>
            <a:ext cx="3931920" cy="4389120"/>
          </a:xfrm>
          <a:prstGeom prst="rect">
            <a:avLst/>
          </a:prstGeo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2197BF95-9DFD-4E61-B507-78592BD2B350}" type="datetime1">
              <a:rPr lang="en-US"/>
              <a:pPr>
                <a:defRPr/>
              </a:pPr>
              <a:t>5/11/2012</a:t>
            </a:fld>
            <a:endParaRPr lang="en-US"/>
          </a:p>
        </p:txBody>
      </p:sp>
      <p:sp>
        <p:nvSpPr>
          <p:cNvPr id="6" name="Footer Placeholder 5"/>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071BDED8-0F98-4669-B601-E2D3397F21C9}"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90624"/>
            <a:ext cx="8183880" cy="1051560"/>
          </a:xfrm>
        </p:spPr>
        <p:txBody>
          <a:bodyPr/>
          <a:lstStyle>
            <a:lvl1pPr>
              <a:defRPr b="1"/>
            </a:lvl1pPr>
          </a:lstStyle>
          <a:p>
            <a:r>
              <a:rPr lang="en-US" smtClean="0"/>
              <a:t>Click to edit Master title style</a:t>
            </a:r>
            <a:endParaRPr lang="en-US" dirty="0"/>
          </a:p>
        </p:txBody>
      </p:sp>
      <p:sp>
        <p:nvSpPr>
          <p:cNvPr id="3" name="Text Placeholder 2"/>
          <p:cNvSpPr>
            <a:spLocks noGrp="1"/>
          </p:cNvSpPr>
          <p:nvPr>
            <p:ph type="body" idx="1"/>
          </p:nvPr>
        </p:nvSpPr>
        <p:spPr>
          <a:xfrm>
            <a:off x="607224" y="579438"/>
            <a:ext cx="3931920" cy="639762"/>
          </a:xfrm>
          <a:prstGeom prst="rect">
            <a:avLst/>
          </a:prstGeom>
        </p:spPr>
        <p:txBody>
          <a:bodyPr lIns="146304" anchor="ctr"/>
          <a:lstStyle>
            <a:lvl1pPr algn="l">
              <a:buNone/>
              <a:defRPr sz="2400" b="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652169" y="579438"/>
            <a:ext cx="3931920" cy="639762"/>
          </a:xfrm>
          <a:prstGeom prst="rect">
            <a:avLst/>
          </a:prstGeom>
        </p:spPr>
        <p:txBody>
          <a:bodyPr lIns="137160" anchor="ctr"/>
          <a:lstStyle>
            <a:lvl1pPr algn="l">
              <a:buNone/>
              <a:defRPr sz="2400" b="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4"/>
          <p:cNvSpPr>
            <a:spLocks noGrp="1"/>
          </p:cNvSpPr>
          <p:nvPr>
            <p:ph sz="quarter" idx="3"/>
          </p:nvPr>
        </p:nvSpPr>
        <p:spPr>
          <a:xfrm>
            <a:off x="607224" y="1371600"/>
            <a:ext cx="3931920" cy="3566160"/>
          </a:xfrm>
          <a:prstGeom prst="rect">
            <a:avLst/>
          </a:prstGeom>
        </p:spPr>
        <p:txBody>
          <a:bodyPr anchor="t"/>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52169" y="1371600"/>
            <a:ext cx="3931920" cy="3566160"/>
          </a:xfrm>
          <a:prstGeom prst="rect">
            <a:avLst/>
          </a:prstGeom>
        </p:spPr>
        <p:txBody>
          <a:bodyPr anchor="t"/>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1A043E50-E0C6-4C3B-A9CE-ECDB277B01DF}" type="datetime1">
              <a:rPr lang="en-US"/>
              <a:pPr>
                <a:defRPr/>
              </a:pPr>
              <a:t>5/11/2012</a:t>
            </a:fld>
            <a:endParaRPr lang="en-US"/>
          </a:p>
        </p:txBody>
      </p:sp>
      <p:sp>
        <p:nvSpPr>
          <p:cNvPr id="8" name="Footer Placeholder 7"/>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8"/>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41D12C5F-1828-4030-BDB0-1B286EBD1E6E}"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2BA725A9-A8E8-464B-BAD6-FC2BBA486BA4}" type="datetime1">
              <a:rPr lang="en-US"/>
              <a:pPr>
                <a:defRPr/>
              </a:pPr>
              <a:t>5/11/2012</a:t>
            </a:fld>
            <a:endParaRPr lang="en-US"/>
          </a:p>
        </p:txBody>
      </p:sp>
      <p:sp>
        <p:nvSpPr>
          <p:cNvPr id="4" name="Footer Placeholder 3"/>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5" name="Slide Number Placeholder 4"/>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DE6F9B42-22EF-4BFF-92EC-6CCC06B5FB24}"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9"/>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Rounded Rectangle 10"/>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3FF5D3CC-495C-4A7C-9CFB-277A65F07B7E}" type="datetime1">
              <a:rPr lang="en-US"/>
              <a:pPr>
                <a:defRPr/>
              </a:pPr>
              <a:t>5/11/2012</a:t>
            </a:fld>
            <a:endParaRPr lang="en-US"/>
          </a:p>
        </p:txBody>
      </p:sp>
      <p:sp>
        <p:nvSpPr>
          <p:cNvPr id="5" name="Footer Placeholder 2"/>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3"/>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5FED12DC-5048-4C79-9896-18E8668BC91D}"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538847" y="1447800"/>
            <a:ext cx="2971800" cy="4389120"/>
          </a:xfrm>
          <a:prstGeom prst="rect">
            <a:avLst/>
          </a:prstGeom>
        </p:spPr>
        <p:txBody>
          <a:bodyPr lIns="91440"/>
          <a:lstStyle>
            <a:lvl1pPr marL="18288" marR="18288" indent="0">
              <a:spcBef>
                <a:spcPts val="0"/>
              </a:spcBef>
              <a:buNone/>
              <a:defRPr sz="14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400" y="1447800"/>
            <a:ext cx="4937760" cy="4389120"/>
          </a:xfrm>
          <a:prstGeom prst="rect">
            <a:avLst/>
          </a:prstGeom>
        </p:spPr>
        <p:txBody>
          <a:bodyPr/>
          <a:lstStyle>
            <a:lvl1pPr>
              <a:defRPr sz="2800">
                <a:solidFill>
                  <a:srgbClr val="FFFFFF"/>
                </a:solidFill>
              </a:defRPr>
            </a:lvl1pPr>
            <a:lvl2pPr>
              <a:defRPr sz="2600">
                <a:solidFill>
                  <a:srgbClr val="FFFFFF"/>
                </a:solidFill>
              </a:defRPr>
            </a:lvl2pPr>
            <a:lvl3pPr>
              <a:defRPr sz="2400">
                <a:solidFill>
                  <a:srgbClr val="FFFFFF"/>
                </a:solidFill>
              </a:defRPr>
            </a:lvl3pPr>
            <a:lvl4pPr>
              <a:defRPr sz="2000">
                <a:solidFill>
                  <a:srgbClr val="FFFFFF"/>
                </a:solidFill>
              </a:defRPr>
            </a:lvl4pPr>
            <a:lvl5pPr>
              <a:defRPr sz="2000">
                <a:solidFill>
                  <a:srgbClr val="FFFFFF"/>
                </a:solidFill>
              </a:defRPr>
            </a:lvl5pPr>
            <a:lvl6pPr>
              <a:buNone/>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82A496EC-8863-48C8-8842-5224A25E67F9}" type="datetime1">
              <a:rPr lang="en-US"/>
              <a:pPr>
                <a:defRPr/>
              </a:pPr>
              <a:t>5/11/2012</a:t>
            </a:fld>
            <a:endParaRPr lang="en-US"/>
          </a:p>
        </p:txBody>
      </p:sp>
      <p:sp>
        <p:nvSpPr>
          <p:cNvPr id="6" name="Footer Placeholder 5"/>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34F9B3FA-9AE3-4C25-AB79-9DC200FEAD3C}"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5" name="Rounded Rectangle 13"/>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ounded Rectangle 10"/>
          <p:cNvSpPr/>
          <p:nvPr/>
        </p:nvSpPr>
        <p:spPr>
          <a:xfrm>
            <a:off x="6400800" y="433388"/>
            <a:ext cx="2324100" cy="4341812"/>
          </a:xfrm>
          <a:prstGeom prst="roundRect">
            <a:avLst>
              <a:gd name="adj" fmla="val 2127"/>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8"/>
          <p:cNvSpPr/>
          <p:nvPr/>
        </p:nvSpPr>
        <p:spPr>
          <a:xfrm>
            <a:off x="6411913" y="387350"/>
            <a:ext cx="36512" cy="4443413"/>
          </a:xfrm>
          <a:prstGeom prst="rect">
            <a:avLst/>
          </a:prstGeom>
          <a:solidFill>
            <a:srgbClr val="FFFFFF"/>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27432" fontAlgn="auto">
              <a:spcBef>
                <a:spcPts val="0"/>
              </a:spcBef>
              <a:spcAft>
                <a:spcPts val="0"/>
              </a:spcAft>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tx1"/>
                </a:solidFill>
                <a:effectLst/>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462712" y="533400"/>
            <a:ext cx="2240280" cy="4211480"/>
          </a:xfrm>
          <a:prstGeom prst="rect">
            <a:avLst/>
          </a:prstGeom>
        </p:spPr>
        <p:txBody>
          <a:bodyPr lIns="91440"/>
          <a:lstStyle>
            <a:lvl1pPr marL="45720" indent="0" algn="l">
              <a:spcBef>
                <a:spcPts val="0"/>
              </a:spcBef>
              <a:buNone/>
              <a:defRPr sz="1400">
                <a:ln>
                  <a:solidFill>
                    <a:schemeClr val="bg1">
                      <a:lumMod val="95000"/>
                    </a:schemeClr>
                  </a:solidFill>
                </a:ln>
                <a:solidFill>
                  <a:schemeClr val="bg1"/>
                </a:solidFill>
              </a:defRPr>
            </a:lvl1pPr>
            <a:lvl2pPr>
              <a:defRPr sz="1200">
                <a:ln>
                  <a:solidFill>
                    <a:schemeClr val="bg1">
                      <a:lumMod val="95000"/>
                    </a:schemeClr>
                  </a:solidFill>
                </a:ln>
                <a:solidFill>
                  <a:schemeClr val="bg1"/>
                </a:solidFill>
              </a:defRPr>
            </a:lvl2pPr>
            <a:lvl3pPr>
              <a:defRPr sz="1000">
                <a:ln>
                  <a:solidFill>
                    <a:schemeClr val="bg1">
                      <a:lumMod val="95000"/>
                    </a:schemeClr>
                  </a:solidFill>
                </a:ln>
                <a:solidFill>
                  <a:schemeClr val="bg1"/>
                </a:solidFill>
              </a:defRPr>
            </a:lvl3pPr>
            <a:lvl4pPr>
              <a:defRPr sz="900">
                <a:ln>
                  <a:solidFill>
                    <a:schemeClr val="bg1">
                      <a:lumMod val="95000"/>
                    </a:schemeClr>
                  </a:solidFill>
                </a:ln>
                <a:solidFill>
                  <a:schemeClr val="bg1"/>
                </a:solidFill>
              </a:defRPr>
            </a:lvl4pPr>
            <a:lvl5pPr>
              <a:defRPr sz="900">
                <a:ln>
                  <a:solidFill>
                    <a:schemeClr val="bg1">
                      <a:lumMod val="95000"/>
                    </a:schemeClr>
                  </a:solidFill>
                </a:ln>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4"/>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02BAF6A5-C694-4C8B-B32C-2AF1D88001EC}" type="datetime1">
              <a:rPr lang="en-US"/>
              <a:pPr>
                <a:defRPr/>
              </a:pPr>
              <a:t>5/11/2012</a:t>
            </a:fld>
            <a:endParaRPr lang="en-US"/>
          </a:p>
        </p:txBody>
      </p:sp>
      <p:sp>
        <p:nvSpPr>
          <p:cNvPr id="10" name="Footer Placeholder 5"/>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1" name="Slide Number Placeholder 6"/>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6D04F6DA-6AAE-4D4D-BEEE-BEABDD6D82A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4187952"/>
          </a:xfrm>
        </p:spPr>
        <p:txBody>
          <a:bodyPr/>
          <a:lstStyle>
            <a:lvl1pPr>
              <a:defRPr>
                <a:ln>
                  <a:solidFill>
                    <a:schemeClr val="tx1">
                      <a:lumMod val="95000"/>
                      <a:lumOff val="5000"/>
                    </a:schemeClr>
                  </a:solidFill>
                </a:ln>
                <a:solidFill>
                  <a:schemeClr val="tx1">
                    <a:lumMod val="95000"/>
                    <a:lumOff val="5000"/>
                  </a:schemeClr>
                </a:solidFill>
              </a:defRPr>
            </a:lvl1pPr>
            <a:lvl2pPr>
              <a:defRPr>
                <a:ln>
                  <a:solidFill>
                    <a:schemeClr val="tx1">
                      <a:lumMod val="95000"/>
                      <a:lumOff val="5000"/>
                    </a:schemeClr>
                  </a:solidFill>
                </a:ln>
                <a:solidFill>
                  <a:schemeClr val="tx1">
                    <a:lumMod val="95000"/>
                    <a:lumOff val="5000"/>
                  </a:schemeClr>
                </a:solidFill>
              </a:defRPr>
            </a:lvl2pPr>
            <a:lvl3pPr>
              <a:defRPr>
                <a:ln>
                  <a:solidFill>
                    <a:schemeClr val="tx1">
                      <a:lumMod val="95000"/>
                      <a:lumOff val="5000"/>
                    </a:schemeClr>
                  </a:solidFill>
                </a:ln>
                <a:solidFill>
                  <a:schemeClr val="tx1">
                    <a:lumMod val="95000"/>
                    <a:lumOff val="5000"/>
                  </a:schemeClr>
                </a:solidFill>
              </a:defRPr>
            </a:lvl3pPr>
            <a:lvl4pPr>
              <a:defRPr>
                <a:ln>
                  <a:solidFill>
                    <a:schemeClr val="tx1">
                      <a:lumMod val="95000"/>
                      <a:lumOff val="5000"/>
                    </a:schemeClr>
                  </a:solidFill>
                </a:ln>
                <a:solidFill>
                  <a:schemeClr val="tx1">
                    <a:lumMod val="95000"/>
                    <a:lumOff val="5000"/>
                  </a:schemeClr>
                </a:solidFill>
              </a:defRPr>
            </a:lvl4pPr>
            <a:lvl5pPr>
              <a:defRPr>
                <a:ln>
                  <a:solidFill>
                    <a:schemeClr val="tx1">
                      <a:lumMod val="95000"/>
                      <a:lumOff val="5000"/>
                    </a:schemeClr>
                  </a:solidFill>
                </a:ln>
                <a:solidFill>
                  <a:schemeClr val="tx1">
                    <a:lumMod val="95000"/>
                    <a:lumOff val="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2"/>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ounded Rectangle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ed Rectangle 10"/>
          <p:cNvSpPr/>
          <p:nvPr userDrawn="1"/>
        </p:nvSpPr>
        <p:spPr>
          <a:xfrm>
            <a:off x="418596" y="434162"/>
            <a:ext cx="8306809" cy="4341329"/>
          </a:xfrm>
          <a:prstGeom prst="roundRect">
            <a:avLst>
              <a:gd name="adj" fmla="val 2127"/>
            </a:avLst>
          </a:prstGeom>
          <a:gradFill rotWithShape="1">
            <a:gsLst>
              <a:gs pos="0">
                <a:schemeClr val="bg2">
                  <a:shade val="48000"/>
                  <a:satMod val="150000"/>
                </a:schemeClr>
              </a:gs>
              <a:gs pos="55000">
                <a:schemeClr val="bg2">
                  <a:shade val="20000"/>
                  <a:satMod val="100000"/>
                </a:schemeClr>
              </a:gs>
              <a:gs pos="100000">
                <a:schemeClr val="bg2">
                  <a:shade val="5000"/>
                  <a:satMod val="100000"/>
                </a:schemeClr>
              </a:gs>
            </a:gsLst>
            <a:path path="circle">
              <a:fillToRect l="100000" t="350000" r="100000" b="100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lstStyle>
          <a:p>
            <a:r>
              <a:rPr lang="en-US" smtClean="0"/>
              <a:t>Click to edit Master title style</a:t>
            </a:r>
            <a:endParaRPr lang="en-US" dirty="0"/>
          </a:p>
        </p:txBody>
      </p:sp>
      <p:sp>
        <p:nvSpPr>
          <p:cNvPr id="3" name="Text Placeholder 2"/>
          <p:cNvSpPr>
            <a:spLocks noGrp="1"/>
          </p:cNvSpPr>
          <p:nvPr>
            <p:ph type="body" idx="1"/>
          </p:nvPr>
        </p:nvSpPr>
        <p:spPr>
          <a:xfrm>
            <a:off x="468344" y="5610416"/>
            <a:ext cx="8183880" cy="420624"/>
          </a:xfrm>
        </p:spPr>
        <p:txBody>
          <a:bodyPr lIns="118872" tIns="0" anchor="t"/>
          <a:lstStyle>
            <a:lvl1pPr marR="36576" algn="l">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9052C180-430C-4A80-8748-8ADF7FFD2540}" type="datetime1">
              <a:rPr lang="en-US"/>
              <a:pPr>
                <a:defRPr/>
              </a:pPr>
              <a:t>5/11/2012</a:t>
            </a:fld>
            <a:endParaRPr lang="en-US"/>
          </a:p>
        </p:txBody>
      </p:sp>
      <p:sp>
        <p:nvSpPr>
          <p:cNvPr id="8" name="Footer Placeholder 4"/>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5"/>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13322ABE-B13B-43D4-9E4B-3E4CABEB4D4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13F009F8-7B11-497C-BE56-A3DC1F9F6B8D}" type="datetime1">
              <a:rPr lang="en-US"/>
              <a:pPr>
                <a:defRPr/>
              </a:pPr>
              <a:t>5/11/2012</a:t>
            </a:fld>
            <a:endParaRPr lang="en-US"/>
          </a:p>
        </p:txBody>
      </p:sp>
      <p:sp>
        <p:nvSpPr>
          <p:cNvPr id="6" name="Footer Placeholder 5"/>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0DF8FF54-F0B7-4293-8683-692AA0C318E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90624"/>
            <a:ext cx="8183880" cy="1051560"/>
          </a:xfrm>
        </p:spPr>
        <p:txBody>
          <a:bodyPr/>
          <a:lstStyle>
            <a:lvl1pPr>
              <a:defRPr b="1"/>
            </a:lvl1pPr>
          </a:lstStyle>
          <a:p>
            <a:r>
              <a:rPr lang="en-US" smtClean="0"/>
              <a:t>Click to edit Master title style</a:t>
            </a:r>
            <a:endParaRPr lang="en-US" dirty="0"/>
          </a:p>
        </p:txBody>
      </p:sp>
      <p:sp>
        <p:nvSpPr>
          <p:cNvPr id="3" name="Text Placeholder 2"/>
          <p:cNvSpPr>
            <a:spLocks noGrp="1"/>
          </p:cNvSpPr>
          <p:nvPr>
            <p:ph type="body" idx="1"/>
          </p:nvPr>
        </p:nvSpPr>
        <p:spPr>
          <a:xfrm>
            <a:off x="607224" y="579438"/>
            <a:ext cx="3931920" cy="639762"/>
          </a:xfrm>
        </p:spPr>
        <p:txBody>
          <a:bodyPr lIns="146304" anchor="ctr"/>
          <a:lstStyle>
            <a:lvl1pPr algn="l">
              <a:buNone/>
              <a:defRPr sz="2400" b="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652169" y="579438"/>
            <a:ext cx="3931920" cy="639762"/>
          </a:xfrm>
        </p:spPr>
        <p:txBody>
          <a:bodyPr lIns="137160" anchor="ctr"/>
          <a:lstStyle>
            <a:lvl1pPr algn="l">
              <a:buNone/>
              <a:defRPr sz="2400" b="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4"/>
          <p:cNvSpPr>
            <a:spLocks noGrp="1"/>
          </p:cNvSpPr>
          <p:nvPr>
            <p:ph sz="quarter" idx="3"/>
          </p:nvPr>
        </p:nvSpPr>
        <p:spPr>
          <a:xfrm>
            <a:off x="607224" y="1371600"/>
            <a:ext cx="3931920" cy="3566160"/>
          </a:xfrm>
        </p:spPr>
        <p:txBody>
          <a:bodyPr anchor="t"/>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52169" y="1371600"/>
            <a:ext cx="3931920" cy="3566160"/>
          </a:xfrm>
        </p:spPr>
        <p:txBody>
          <a:bodyPr anchor="t"/>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25BCE39F-7C43-44C6-B178-3BF7B8670645}" type="datetime1">
              <a:rPr lang="en-US"/>
              <a:pPr>
                <a:defRPr/>
              </a:pPr>
              <a:t>5/11/2012</a:t>
            </a:fld>
            <a:endParaRPr lang="en-US"/>
          </a:p>
        </p:txBody>
      </p:sp>
      <p:sp>
        <p:nvSpPr>
          <p:cNvPr id="8" name="Footer Placeholder 7"/>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8"/>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65F0F2DC-DC46-4241-AC74-FEDB7FBF6D6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9F40C22F-248D-4CE5-B069-D1F03C464ABB}" type="datetime1">
              <a:rPr lang="en-US"/>
              <a:pPr>
                <a:defRPr/>
              </a:pPr>
              <a:t>5/11/2012</a:t>
            </a:fld>
            <a:endParaRPr lang="en-US"/>
          </a:p>
        </p:txBody>
      </p:sp>
      <p:sp>
        <p:nvSpPr>
          <p:cNvPr id="4" name="Footer Placeholder 3"/>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5" name="Slide Number Placeholder 4"/>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125241B3-E20B-4085-A98C-73A7EB4703B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9"/>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Rounded Rectangle 10"/>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B8BB7E8D-E544-41F0-B29A-546E751C2029}" type="datetime1">
              <a:rPr lang="en-US"/>
              <a:pPr>
                <a:defRPr/>
              </a:pPr>
              <a:t>5/11/2012</a:t>
            </a:fld>
            <a:endParaRPr lang="en-US"/>
          </a:p>
        </p:txBody>
      </p:sp>
      <p:sp>
        <p:nvSpPr>
          <p:cNvPr id="5" name="Footer Placeholder 2"/>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3"/>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E5682D28-A4FD-4CF2-BD25-24E8D436ED1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538847" y="1447800"/>
            <a:ext cx="2971800" cy="4389120"/>
          </a:xfrm>
        </p:spPr>
        <p:txBody>
          <a:bodyPr lIns="91440"/>
          <a:lstStyle>
            <a:lvl1pPr marL="18288" marR="18288" indent="0">
              <a:spcBef>
                <a:spcPts val="0"/>
              </a:spcBef>
              <a:buNone/>
              <a:defRPr sz="14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400" y="1447800"/>
            <a:ext cx="4937760" cy="4389120"/>
          </a:xfrm>
        </p:spPr>
        <p:txBody>
          <a:bodyPr/>
          <a:lstStyle>
            <a:lvl1pPr>
              <a:defRPr sz="2800">
                <a:solidFill>
                  <a:srgbClr val="FFFFFF"/>
                </a:solidFill>
              </a:defRPr>
            </a:lvl1pPr>
            <a:lvl2pPr>
              <a:defRPr sz="2600">
                <a:solidFill>
                  <a:srgbClr val="FFFFFF"/>
                </a:solidFill>
              </a:defRPr>
            </a:lvl2pPr>
            <a:lvl3pPr>
              <a:defRPr sz="2400">
                <a:solidFill>
                  <a:srgbClr val="FFFFFF"/>
                </a:solidFill>
              </a:defRPr>
            </a:lvl3pPr>
            <a:lvl4pPr>
              <a:defRPr sz="2000">
                <a:solidFill>
                  <a:srgbClr val="FFFFFF"/>
                </a:solidFill>
              </a:defRPr>
            </a:lvl4pPr>
            <a:lvl5pPr>
              <a:defRPr sz="2000">
                <a:solidFill>
                  <a:srgbClr val="FFFFFF"/>
                </a:solidFill>
              </a:defRPr>
            </a:lvl5pPr>
            <a:lvl6pPr>
              <a:buNone/>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216B668D-6A35-44C2-9245-6846C5E1837C}" type="datetime1">
              <a:rPr lang="en-US"/>
              <a:pPr>
                <a:defRPr/>
              </a:pPr>
              <a:t>5/11/2012</a:t>
            </a:fld>
            <a:endParaRPr lang="en-US"/>
          </a:p>
        </p:txBody>
      </p:sp>
      <p:sp>
        <p:nvSpPr>
          <p:cNvPr id="6" name="Footer Placeholder 5"/>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7D644F85-2528-4D5C-A536-CE060DE98B2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5" name="Rounded Rectangle 13"/>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ounded Rectangle 10"/>
          <p:cNvSpPr/>
          <p:nvPr/>
        </p:nvSpPr>
        <p:spPr>
          <a:xfrm>
            <a:off x="6400800" y="433388"/>
            <a:ext cx="2324100" cy="4341812"/>
          </a:xfrm>
          <a:prstGeom prst="roundRect">
            <a:avLst>
              <a:gd name="adj" fmla="val 2127"/>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8"/>
          <p:cNvSpPr/>
          <p:nvPr/>
        </p:nvSpPr>
        <p:spPr>
          <a:xfrm>
            <a:off x="6411913" y="387350"/>
            <a:ext cx="36512" cy="4443413"/>
          </a:xfrm>
          <a:prstGeom prst="rect">
            <a:avLst/>
          </a:prstGeom>
          <a:solidFill>
            <a:srgbClr val="FFFFFF"/>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27432" fontAlgn="auto">
              <a:spcBef>
                <a:spcPts val="0"/>
              </a:spcBef>
              <a:spcAft>
                <a:spcPts val="0"/>
              </a:spcAft>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tx1"/>
                </a:solidFill>
                <a:effectLst/>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462712" y="533400"/>
            <a:ext cx="2240280" cy="4211480"/>
          </a:xfrm>
        </p:spPr>
        <p:txBody>
          <a:bodyPr lIns="91440"/>
          <a:lstStyle>
            <a:lvl1pPr marL="45720" indent="0" algn="l">
              <a:spcBef>
                <a:spcPts val="0"/>
              </a:spcBef>
              <a:buNone/>
              <a:defRPr sz="1400">
                <a:ln>
                  <a:solidFill>
                    <a:schemeClr val="bg1">
                      <a:lumMod val="95000"/>
                    </a:schemeClr>
                  </a:solidFill>
                </a:ln>
                <a:solidFill>
                  <a:schemeClr val="bg1"/>
                </a:solidFill>
              </a:defRPr>
            </a:lvl1pPr>
            <a:lvl2pPr>
              <a:defRPr sz="1200">
                <a:ln>
                  <a:solidFill>
                    <a:schemeClr val="bg1">
                      <a:lumMod val="95000"/>
                    </a:schemeClr>
                  </a:solidFill>
                </a:ln>
                <a:solidFill>
                  <a:schemeClr val="bg1"/>
                </a:solidFill>
              </a:defRPr>
            </a:lvl2pPr>
            <a:lvl3pPr>
              <a:defRPr sz="1000">
                <a:ln>
                  <a:solidFill>
                    <a:schemeClr val="bg1">
                      <a:lumMod val="95000"/>
                    </a:schemeClr>
                  </a:solidFill>
                </a:ln>
                <a:solidFill>
                  <a:schemeClr val="bg1"/>
                </a:solidFill>
              </a:defRPr>
            </a:lvl3pPr>
            <a:lvl4pPr>
              <a:defRPr sz="900">
                <a:ln>
                  <a:solidFill>
                    <a:schemeClr val="bg1">
                      <a:lumMod val="95000"/>
                    </a:schemeClr>
                  </a:solidFill>
                </a:ln>
                <a:solidFill>
                  <a:schemeClr val="bg1"/>
                </a:solidFill>
              </a:defRPr>
            </a:lvl4pPr>
            <a:lvl5pPr>
              <a:defRPr sz="900">
                <a:ln>
                  <a:solidFill>
                    <a:schemeClr val="bg1">
                      <a:lumMod val="95000"/>
                    </a:schemeClr>
                  </a:solidFill>
                </a:ln>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4"/>
          <p:cNvSpPr>
            <a:spLocks noGrp="1"/>
          </p:cNvSpPr>
          <p:nvPr>
            <p:ph type="dt" sz="half" idx="10"/>
          </p:nvPr>
        </p:nvSpPr>
        <p:spPr>
          <a:xfrm>
            <a:off x="3776663" y="6111875"/>
            <a:ext cx="2286000" cy="365125"/>
          </a:xfrm>
          <a:prstGeom prst="rect">
            <a:avLst/>
          </a:prstGeom>
        </p:spPr>
        <p:txBody>
          <a:bodyPr/>
          <a:lstStyle>
            <a:lvl1pPr fontAlgn="auto">
              <a:spcBef>
                <a:spcPts val="0"/>
              </a:spcBef>
              <a:spcAft>
                <a:spcPts val="0"/>
              </a:spcAft>
              <a:defRPr>
                <a:latin typeface="+mn-lt"/>
              </a:defRPr>
            </a:lvl1pPr>
          </a:lstStyle>
          <a:p>
            <a:pPr>
              <a:defRPr/>
            </a:pPr>
            <a:fld id="{3FD7DC17-3B20-4D9F-ACBF-74DE93BC58F2}" type="datetime1">
              <a:rPr lang="en-US"/>
              <a:pPr>
                <a:defRPr/>
              </a:pPr>
              <a:t>5/11/2012</a:t>
            </a:fld>
            <a:endParaRPr lang="en-US"/>
          </a:p>
        </p:txBody>
      </p:sp>
      <p:sp>
        <p:nvSpPr>
          <p:cNvPr id="10" name="Footer Placeholder 5"/>
          <p:cNvSpPr>
            <a:spLocks noGrp="1"/>
          </p:cNvSpPr>
          <p:nvPr>
            <p:ph type="ftr" sz="quarter" idx="11"/>
          </p:nvPr>
        </p:nvSpPr>
        <p:spPr>
          <a:xfrm>
            <a:off x="6062663" y="6111875"/>
            <a:ext cx="22860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1" name="Slide Number Placeholder 6"/>
          <p:cNvSpPr>
            <a:spLocks noGrp="1"/>
          </p:cNvSpPr>
          <p:nvPr>
            <p:ph type="sldNum" sz="quarter" idx="12"/>
          </p:nvPr>
        </p:nvSpPr>
        <p:spPr>
          <a:xfrm>
            <a:off x="8348663" y="6111875"/>
            <a:ext cx="457200" cy="365125"/>
          </a:xfrm>
          <a:prstGeom prst="rect">
            <a:avLst/>
          </a:prstGeom>
        </p:spPr>
        <p:txBody>
          <a:bodyPr/>
          <a:lstStyle>
            <a:lvl1pPr fontAlgn="auto">
              <a:spcBef>
                <a:spcPts val="0"/>
              </a:spcBef>
              <a:spcAft>
                <a:spcPts val="0"/>
              </a:spcAft>
              <a:defRPr>
                <a:latin typeface="+mn-lt"/>
              </a:defRPr>
            </a:lvl1pPr>
          </a:lstStyle>
          <a:p>
            <a:pPr>
              <a:defRPr/>
            </a:pPr>
            <a:fld id="{CE99FD3A-4BB6-42F7-9EE1-E15FD275AF5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2.png"/><Relationship Id="rId5" Type="http://schemas.openxmlformats.org/officeDocument/2006/relationships/slideLayout" Target="../slideLayouts/slideLayout15.xml"/><Relationship Id="rId10"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ounded Rectangle 9"/>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Title Placeholder 12"/>
          <p:cNvSpPr>
            <a:spLocks noGrp="1"/>
          </p:cNvSpPr>
          <p:nvPr>
            <p:ph type="title"/>
          </p:nvPr>
        </p:nvSpPr>
        <p:spPr>
          <a:xfrm>
            <a:off x="503238" y="4992688"/>
            <a:ext cx="8183562" cy="1050925"/>
          </a:xfrm>
          <a:prstGeom prst="rect">
            <a:avLst/>
          </a:prstGeom>
        </p:spPr>
        <p:txBody>
          <a:bodyPr vert="horz" anchor="b">
            <a:norm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503238" y="530225"/>
            <a:ext cx="8183562" cy="4187825"/>
          </a:xfrm>
          <a:prstGeom prst="rect">
            <a:avLst/>
          </a:prstGeom>
        </p:spPr>
        <p:txBody>
          <a:bodyPr vert="horz" lIns="182880" tIns="9144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30" name="Picture 14" descr="COR_Logo"/>
          <p:cNvPicPr>
            <a:picLocks noChangeAspect="1" noChangeArrowheads="1"/>
          </p:cNvPicPr>
          <p:nvPr userDrawn="1"/>
        </p:nvPicPr>
        <p:blipFill>
          <a:blip r:embed="rId12" cstate="print"/>
          <a:srcRect/>
          <a:stretch>
            <a:fillRect/>
          </a:stretch>
        </p:blipFill>
        <p:spPr bwMode="auto">
          <a:xfrm>
            <a:off x="8412163" y="6080125"/>
            <a:ext cx="350837" cy="3444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8" r:id="rId1"/>
    <p:sldLayoutId id="2147483676" r:id="rId2"/>
    <p:sldLayoutId id="2147483679" r:id="rId3"/>
    <p:sldLayoutId id="2147483680" r:id="rId4"/>
    <p:sldLayoutId id="2147483681" r:id="rId5"/>
    <p:sldLayoutId id="2147483682" r:id="rId6"/>
    <p:sldLayoutId id="2147483683" r:id="rId7"/>
    <p:sldLayoutId id="2147483684" r:id="rId8"/>
    <p:sldLayoutId id="2147483685" r:id="rId9"/>
    <p:sldLayoutId id="2147483675" r:id="rId10"/>
  </p:sldLayoutIdLst>
  <p:txStyles>
    <p:titleStyle>
      <a:lvl1pPr algn="l" rtl="0" eaLnBrk="0" fontAlgn="base" hangingPunct="0">
        <a:spcBef>
          <a:spcPct val="0"/>
        </a:spcBef>
        <a:spcAft>
          <a:spcPct val="0"/>
        </a:spcAft>
        <a:defRPr sz="3600" b="1" kern="1200">
          <a:ln>
            <a:solidFill>
              <a:schemeClr val="bg1"/>
            </a:solidFill>
          </a:ln>
          <a:solidFill>
            <a:srgbClr val="0D0D0D"/>
          </a:solidFill>
          <a:effectLst>
            <a:outerShdw blurRad="12700" dist="12700" dir="5400000" algn="tl" rotWithShape="0">
              <a:srgbClr val="000000">
                <a:alpha val="40000"/>
              </a:srgbClr>
            </a:outerShdw>
          </a:effectLst>
          <a:latin typeface="+mj-lt"/>
          <a:ea typeface="+mj-ea"/>
          <a:cs typeface="+mj-cs"/>
        </a:defRPr>
      </a:lvl1pPr>
      <a:lvl2pPr algn="l" rtl="0" eaLnBrk="0" fontAlgn="base" hangingPunct="0">
        <a:spcBef>
          <a:spcPct val="0"/>
        </a:spcBef>
        <a:spcAft>
          <a:spcPct val="0"/>
        </a:spcAft>
        <a:defRPr sz="3600" b="1">
          <a:solidFill>
            <a:srgbClr val="0D0D0D"/>
          </a:solidFill>
          <a:latin typeface="Century Gothic" pitchFamily="34" charset="0"/>
        </a:defRPr>
      </a:lvl2pPr>
      <a:lvl3pPr algn="l" rtl="0" eaLnBrk="0" fontAlgn="base" hangingPunct="0">
        <a:spcBef>
          <a:spcPct val="0"/>
        </a:spcBef>
        <a:spcAft>
          <a:spcPct val="0"/>
        </a:spcAft>
        <a:defRPr sz="3600" b="1">
          <a:solidFill>
            <a:srgbClr val="0D0D0D"/>
          </a:solidFill>
          <a:latin typeface="Century Gothic" pitchFamily="34" charset="0"/>
        </a:defRPr>
      </a:lvl3pPr>
      <a:lvl4pPr algn="l" rtl="0" eaLnBrk="0" fontAlgn="base" hangingPunct="0">
        <a:spcBef>
          <a:spcPct val="0"/>
        </a:spcBef>
        <a:spcAft>
          <a:spcPct val="0"/>
        </a:spcAft>
        <a:defRPr sz="3600" b="1">
          <a:solidFill>
            <a:srgbClr val="0D0D0D"/>
          </a:solidFill>
          <a:latin typeface="Century Gothic" pitchFamily="34" charset="0"/>
        </a:defRPr>
      </a:lvl4pPr>
      <a:lvl5pPr algn="l" rtl="0" eaLnBrk="0" fontAlgn="base" hangingPunct="0">
        <a:spcBef>
          <a:spcPct val="0"/>
        </a:spcBef>
        <a:spcAft>
          <a:spcPct val="0"/>
        </a:spcAft>
        <a:defRPr sz="3600" b="1">
          <a:solidFill>
            <a:srgbClr val="0D0D0D"/>
          </a:solidFill>
          <a:latin typeface="Century Gothic" pitchFamily="34" charset="0"/>
        </a:defRPr>
      </a:lvl5pPr>
      <a:lvl6pPr marL="457200" algn="l" rtl="0" fontAlgn="base">
        <a:spcBef>
          <a:spcPct val="0"/>
        </a:spcBef>
        <a:spcAft>
          <a:spcPct val="0"/>
        </a:spcAft>
        <a:defRPr sz="3600" b="1">
          <a:solidFill>
            <a:srgbClr val="0D0D0D"/>
          </a:solidFill>
          <a:latin typeface="Century Gothic" pitchFamily="34" charset="0"/>
        </a:defRPr>
      </a:lvl6pPr>
      <a:lvl7pPr marL="914400" algn="l" rtl="0" fontAlgn="base">
        <a:spcBef>
          <a:spcPct val="0"/>
        </a:spcBef>
        <a:spcAft>
          <a:spcPct val="0"/>
        </a:spcAft>
        <a:defRPr sz="3600" b="1">
          <a:solidFill>
            <a:srgbClr val="0D0D0D"/>
          </a:solidFill>
          <a:latin typeface="Century Gothic" pitchFamily="34" charset="0"/>
        </a:defRPr>
      </a:lvl7pPr>
      <a:lvl8pPr marL="1371600" algn="l" rtl="0" fontAlgn="base">
        <a:spcBef>
          <a:spcPct val="0"/>
        </a:spcBef>
        <a:spcAft>
          <a:spcPct val="0"/>
        </a:spcAft>
        <a:defRPr sz="3600" b="1">
          <a:solidFill>
            <a:srgbClr val="0D0D0D"/>
          </a:solidFill>
          <a:latin typeface="Century Gothic" pitchFamily="34" charset="0"/>
        </a:defRPr>
      </a:lvl8pPr>
      <a:lvl9pPr marL="1828800" algn="l" rtl="0" fontAlgn="base">
        <a:spcBef>
          <a:spcPct val="0"/>
        </a:spcBef>
        <a:spcAft>
          <a:spcPct val="0"/>
        </a:spcAft>
        <a:defRPr sz="3600" b="1">
          <a:solidFill>
            <a:srgbClr val="0D0D0D"/>
          </a:solidFill>
          <a:latin typeface="Century Gothic" pitchFamily="34" charset="0"/>
        </a:defRPr>
      </a:lvl9pPr>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ln>
            <a:solidFill>
              <a:schemeClr val="tx1"/>
            </a:solidFill>
          </a:ln>
          <a:solidFill>
            <a:srgbClr val="0D0D0D"/>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ln>
            <a:solidFill>
              <a:schemeClr val="tx1"/>
            </a:solidFill>
          </a:ln>
          <a:solidFill>
            <a:srgbClr val="0D0D0D"/>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ln>
            <a:solidFill>
              <a:schemeClr val="tx1"/>
            </a:solidFill>
          </a:ln>
          <a:solidFill>
            <a:srgbClr val="0D0D0D"/>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ln>
            <a:solidFill>
              <a:schemeClr val="tx1"/>
            </a:solidFill>
          </a:ln>
          <a:solidFill>
            <a:srgbClr val="0D0D0D"/>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ln>
            <a:solidFill>
              <a:schemeClr val="tx1"/>
            </a:solidFill>
          </a:ln>
          <a:solidFill>
            <a:srgbClr val="0D0D0D"/>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rgbClr val="FFFFFF"/>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rgbClr val="FFFFFF"/>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10" name="Rounded Rectangle 9"/>
          <p:cNvSpPr/>
          <p:nvPr/>
        </p:nvSpPr>
        <p:spPr>
          <a:xfrm>
            <a:off x="320675" y="6061075"/>
            <a:ext cx="8502650" cy="457200"/>
          </a:xfrm>
          <a:prstGeom prst="roundRect">
            <a:avLst>
              <a:gd name="adj" fmla="val 33334"/>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a:outerShdw blurRad="76200" dist="50800" dir="5400000" algn="tl">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8500" cap="rnd" cmpd="sng" algn="ctr">
            <a:solidFill>
              <a:srgbClr val="302F2C">
                <a:tint val="100000"/>
                <a:satMod val="120000"/>
                <a:alpha val="37000"/>
              </a:srgb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Title Placeholder 12"/>
          <p:cNvSpPr>
            <a:spLocks noGrp="1"/>
          </p:cNvSpPr>
          <p:nvPr>
            <p:ph type="title"/>
          </p:nvPr>
        </p:nvSpPr>
        <p:spPr>
          <a:xfrm>
            <a:off x="1050925" y="320675"/>
            <a:ext cx="7042150" cy="501650"/>
          </a:xfrm>
          <a:prstGeom prst="rect">
            <a:avLst/>
          </a:prstGeom>
        </p:spPr>
        <p:txBody>
          <a:bodyPr vert="horz" anchor="b">
            <a:normAutofit/>
          </a:bodyPr>
          <a:lstStyle/>
          <a:p>
            <a:r>
              <a:rPr lang="en-US" dirty="0" smtClean="0"/>
              <a:t>Click to edit Master title style</a:t>
            </a:r>
            <a:endParaRPr lang="en-US" dirty="0"/>
          </a:p>
        </p:txBody>
      </p:sp>
      <p:pic>
        <p:nvPicPr>
          <p:cNvPr id="12293" name="Picture 14" descr="COR_Logo"/>
          <p:cNvPicPr>
            <a:picLocks noChangeAspect="1" noChangeArrowheads="1"/>
          </p:cNvPicPr>
          <p:nvPr userDrawn="1"/>
        </p:nvPicPr>
        <p:blipFill>
          <a:blip r:embed="rId11" cstate="print"/>
          <a:srcRect/>
          <a:stretch>
            <a:fillRect/>
          </a:stretch>
        </p:blipFill>
        <p:spPr bwMode="auto">
          <a:xfrm>
            <a:off x="8412163" y="6080125"/>
            <a:ext cx="350837" cy="3444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6" r:id="rId1"/>
    <p:sldLayoutId id="2147483677"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l" rtl="0" eaLnBrk="0" fontAlgn="base" hangingPunct="0">
        <a:spcBef>
          <a:spcPct val="0"/>
        </a:spcBef>
        <a:spcAft>
          <a:spcPct val="0"/>
        </a:spcAft>
        <a:defRPr sz="3600" b="1" kern="1200">
          <a:ln>
            <a:solidFill>
              <a:schemeClr val="bg1"/>
            </a:solidFill>
          </a:ln>
          <a:solidFill>
            <a:srgbClr val="0D0D0D"/>
          </a:solidFill>
          <a:effectLst>
            <a:outerShdw blurRad="12700" dist="12700" dir="5400000" algn="tl" rotWithShape="0">
              <a:srgbClr val="000000">
                <a:alpha val="40000"/>
              </a:srgbClr>
            </a:outerShdw>
          </a:effectLst>
          <a:latin typeface="+mj-lt"/>
          <a:ea typeface="+mj-ea"/>
          <a:cs typeface="+mj-cs"/>
        </a:defRPr>
      </a:lvl1pPr>
      <a:lvl2pPr algn="l" rtl="0" eaLnBrk="0" fontAlgn="base" hangingPunct="0">
        <a:spcBef>
          <a:spcPct val="0"/>
        </a:spcBef>
        <a:spcAft>
          <a:spcPct val="0"/>
        </a:spcAft>
        <a:defRPr sz="3600" b="1">
          <a:solidFill>
            <a:srgbClr val="0D0D0D"/>
          </a:solidFill>
          <a:latin typeface="Century Gothic" pitchFamily="34" charset="0"/>
        </a:defRPr>
      </a:lvl2pPr>
      <a:lvl3pPr algn="l" rtl="0" eaLnBrk="0" fontAlgn="base" hangingPunct="0">
        <a:spcBef>
          <a:spcPct val="0"/>
        </a:spcBef>
        <a:spcAft>
          <a:spcPct val="0"/>
        </a:spcAft>
        <a:defRPr sz="3600" b="1">
          <a:solidFill>
            <a:srgbClr val="0D0D0D"/>
          </a:solidFill>
          <a:latin typeface="Century Gothic" pitchFamily="34" charset="0"/>
        </a:defRPr>
      </a:lvl3pPr>
      <a:lvl4pPr algn="l" rtl="0" eaLnBrk="0" fontAlgn="base" hangingPunct="0">
        <a:spcBef>
          <a:spcPct val="0"/>
        </a:spcBef>
        <a:spcAft>
          <a:spcPct val="0"/>
        </a:spcAft>
        <a:defRPr sz="3600" b="1">
          <a:solidFill>
            <a:srgbClr val="0D0D0D"/>
          </a:solidFill>
          <a:latin typeface="Century Gothic" pitchFamily="34" charset="0"/>
        </a:defRPr>
      </a:lvl4pPr>
      <a:lvl5pPr algn="l" rtl="0" eaLnBrk="0" fontAlgn="base" hangingPunct="0">
        <a:spcBef>
          <a:spcPct val="0"/>
        </a:spcBef>
        <a:spcAft>
          <a:spcPct val="0"/>
        </a:spcAft>
        <a:defRPr sz="3600" b="1">
          <a:solidFill>
            <a:srgbClr val="0D0D0D"/>
          </a:solidFill>
          <a:latin typeface="Century Gothic" pitchFamily="34" charset="0"/>
        </a:defRPr>
      </a:lvl5pPr>
      <a:lvl6pPr marL="457200" algn="l" rtl="0" fontAlgn="base">
        <a:spcBef>
          <a:spcPct val="0"/>
        </a:spcBef>
        <a:spcAft>
          <a:spcPct val="0"/>
        </a:spcAft>
        <a:defRPr sz="3600" b="1">
          <a:solidFill>
            <a:srgbClr val="0D0D0D"/>
          </a:solidFill>
          <a:latin typeface="Century Gothic" pitchFamily="34" charset="0"/>
        </a:defRPr>
      </a:lvl6pPr>
      <a:lvl7pPr marL="914400" algn="l" rtl="0" fontAlgn="base">
        <a:spcBef>
          <a:spcPct val="0"/>
        </a:spcBef>
        <a:spcAft>
          <a:spcPct val="0"/>
        </a:spcAft>
        <a:defRPr sz="3600" b="1">
          <a:solidFill>
            <a:srgbClr val="0D0D0D"/>
          </a:solidFill>
          <a:latin typeface="Century Gothic" pitchFamily="34" charset="0"/>
        </a:defRPr>
      </a:lvl7pPr>
      <a:lvl8pPr marL="1371600" algn="l" rtl="0" fontAlgn="base">
        <a:spcBef>
          <a:spcPct val="0"/>
        </a:spcBef>
        <a:spcAft>
          <a:spcPct val="0"/>
        </a:spcAft>
        <a:defRPr sz="3600" b="1">
          <a:solidFill>
            <a:srgbClr val="0D0D0D"/>
          </a:solidFill>
          <a:latin typeface="Century Gothic" pitchFamily="34" charset="0"/>
        </a:defRPr>
      </a:lvl8pPr>
      <a:lvl9pPr marL="1828800" algn="l" rtl="0" fontAlgn="base">
        <a:spcBef>
          <a:spcPct val="0"/>
        </a:spcBef>
        <a:spcAft>
          <a:spcPct val="0"/>
        </a:spcAft>
        <a:defRPr sz="3600" b="1">
          <a:solidFill>
            <a:srgbClr val="0D0D0D"/>
          </a:solidFill>
          <a:latin typeface="Century Gothic" pitchFamily="34" charset="0"/>
        </a:defRPr>
      </a:lvl9pPr>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ln>
            <a:solidFill>
              <a:schemeClr val="tx1"/>
            </a:solidFill>
          </a:ln>
          <a:solidFill>
            <a:srgbClr val="0D0D0D"/>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ln>
            <a:solidFill>
              <a:schemeClr val="tx1"/>
            </a:solidFill>
          </a:ln>
          <a:solidFill>
            <a:srgbClr val="0D0D0D"/>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ln>
            <a:solidFill>
              <a:schemeClr val="tx1"/>
            </a:solidFill>
          </a:ln>
          <a:solidFill>
            <a:srgbClr val="0D0D0D"/>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ln>
            <a:solidFill>
              <a:schemeClr val="tx1"/>
            </a:solidFill>
          </a:ln>
          <a:solidFill>
            <a:srgbClr val="0D0D0D"/>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ln>
            <a:solidFill>
              <a:schemeClr val="tx1"/>
            </a:solidFill>
          </a:ln>
          <a:solidFill>
            <a:srgbClr val="0D0D0D"/>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rgbClr val="FFFFFF"/>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rgbClr val="FFFFFF"/>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0.e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enteroninstruction.org/"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9.wmf"/></Relationships>
</file>

<file path=ppt/slides/_rels/slide4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7.xml"/><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8" Type="http://schemas.openxmlformats.org/officeDocument/2006/relationships/hyperlink" Target="https://www.surveymonkey.com/s/RLSCDCL" TargetMode="External"/><Relationship Id="rId3" Type="http://schemas.openxmlformats.org/officeDocument/2006/relationships/hyperlink" Target="http://www.centeroninstruction.org/" TargetMode="External"/><Relationship Id="rId7" Type="http://schemas.openxmlformats.org/officeDocument/2006/relationships/image" Target="../media/image22.jpeg"/><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hyperlink" Target="mailto:dhmiller@fcrr.org" TargetMode="External"/><Relationship Id="rId4" Type="http://schemas.openxmlformats.org/officeDocument/2006/relationships/hyperlink" Target="mailto:COI-Info@rmcres.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6" descr="COI LOGO185"/>
          <p:cNvPicPr>
            <a:picLocks noChangeAspect="1" noChangeArrowheads="1"/>
          </p:cNvPicPr>
          <p:nvPr/>
        </p:nvPicPr>
        <p:blipFill>
          <a:blip r:embed="rId3" cstate="print"/>
          <a:srcRect/>
          <a:stretch>
            <a:fillRect/>
          </a:stretch>
        </p:blipFill>
        <p:spPr bwMode="auto">
          <a:xfrm>
            <a:off x="3713163" y="457200"/>
            <a:ext cx="1717675" cy="1216025"/>
          </a:xfrm>
          <a:prstGeom prst="rect">
            <a:avLst/>
          </a:prstGeom>
          <a:noFill/>
          <a:ln w="9525">
            <a:noFill/>
            <a:miter lim="800000"/>
            <a:headEnd/>
            <a:tailEnd/>
          </a:ln>
        </p:spPr>
      </p:pic>
      <p:sp>
        <p:nvSpPr>
          <p:cNvPr id="26629" name="Text Box 5"/>
          <p:cNvSpPr txBox="1">
            <a:spLocks noChangeArrowheads="1"/>
          </p:cNvSpPr>
          <p:nvPr/>
        </p:nvSpPr>
        <p:spPr bwMode="auto">
          <a:xfrm>
            <a:off x="1371600" y="2057400"/>
            <a:ext cx="6492875" cy="3416320"/>
          </a:xfrm>
          <a:prstGeom prst="rect">
            <a:avLst/>
          </a:prstGeom>
          <a:noFill/>
          <a:ln w="9525">
            <a:noFill/>
            <a:miter lim="800000"/>
            <a:headEnd/>
            <a:tailEnd/>
          </a:ln>
          <a:effectLst/>
        </p:spPr>
        <p:txBody>
          <a:bodyPr>
            <a:spAutoFit/>
          </a:bodyPr>
          <a:lstStyle/>
          <a:p>
            <a:pPr algn="ctr">
              <a:defRPr/>
            </a:pPr>
            <a:r>
              <a:rPr lang="en-US" sz="3200" dirty="0" smtClean="0">
                <a:effectLst>
                  <a:outerShdw blurRad="38100" dist="38100" dir="2700000" algn="tl">
                    <a:srgbClr val="FFFFFF"/>
                  </a:outerShdw>
                </a:effectLst>
                <a:latin typeface="Century Gothic" pitchFamily="34" charset="0"/>
              </a:rPr>
              <a:t>Why Teach Spelling?</a:t>
            </a:r>
            <a:endParaRPr lang="en-US" sz="3200" dirty="0">
              <a:effectLst>
                <a:outerShdw blurRad="38100" dist="38100" dir="2700000" algn="tl">
                  <a:srgbClr val="FFFFFF"/>
                </a:outerShdw>
              </a:effectLst>
              <a:latin typeface="Century Gothic" pitchFamily="34" charset="0"/>
            </a:endParaRPr>
          </a:p>
          <a:p>
            <a:pPr algn="ctr">
              <a:defRPr/>
            </a:pPr>
            <a:endParaRPr lang="en-US" sz="2800" dirty="0">
              <a:effectLst>
                <a:outerShdw blurRad="38100" dist="38100" dir="2700000" algn="tl">
                  <a:srgbClr val="FFFFFF"/>
                </a:outerShdw>
              </a:effectLst>
              <a:latin typeface="Century Gothic" pitchFamily="34" charset="0"/>
            </a:endParaRPr>
          </a:p>
          <a:p>
            <a:pPr algn="ctr">
              <a:defRPr/>
            </a:pPr>
            <a:endParaRPr lang="en-US" dirty="0">
              <a:effectLst>
                <a:outerShdw blurRad="38100" dist="38100" dir="2700000" algn="tl">
                  <a:srgbClr val="FFFFFF"/>
                </a:outerShdw>
              </a:effectLst>
              <a:latin typeface="Century Gothic" pitchFamily="34" charset="0"/>
            </a:endParaRPr>
          </a:p>
          <a:p>
            <a:pPr algn="ctr">
              <a:defRPr/>
            </a:pPr>
            <a:r>
              <a:rPr lang="en-US" sz="2400" dirty="0">
                <a:effectLst>
                  <a:outerShdw blurRad="38100" dist="38100" dir="2700000" algn="tl">
                    <a:srgbClr val="FFFFFF"/>
                  </a:outerShdw>
                </a:effectLst>
                <a:latin typeface="Century Gothic" pitchFamily="34" charset="0"/>
              </a:rPr>
              <a:t>Center on Instruction – Reading Strand</a:t>
            </a:r>
          </a:p>
          <a:p>
            <a:pPr algn="ctr">
              <a:defRPr/>
            </a:pPr>
            <a:r>
              <a:rPr lang="en-US" sz="2400" dirty="0">
                <a:effectLst>
                  <a:outerShdw blurRad="38100" dist="38100" dir="2700000" algn="tl">
                    <a:srgbClr val="FFFFFF"/>
                  </a:outerShdw>
                </a:effectLst>
                <a:latin typeface="Century Gothic" pitchFamily="34" charset="0"/>
              </a:rPr>
              <a:t>Florida Center for Reading Research</a:t>
            </a:r>
          </a:p>
          <a:p>
            <a:pPr algn="ctr">
              <a:defRPr/>
            </a:pPr>
            <a:r>
              <a:rPr lang="en-US" sz="2400" dirty="0">
                <a:effectLst>
                  <a:outerShdw blurRad="38100" dist="38100" dir="2700000" algn="tl">
                    <a:srgbClr val="FFFFFF"/>
                  </a:outerShdw>
                </a:effectLst>
                <a:latin typeface="Century Gothic" pitchFamily="34" charset="0"/>
              </a:rPr>
              <a:t>Florida State University</a:t>
            </a:r>
          </a:p>
          <a:p>
            <a:pPr algn="ctr">
              <a:defRPr/>
            </a:pPr>
            <a:endParaRPr lang="en-US" sz="2400" dirty="0">
              <a:effectLst>
                <a:outerShdw blurRad="38100" dist="38100" dir="2700000" algn="tl">
                  <a:srgbClr val="FFFFFF"/>
                </a:outerShdw>
              </a:effectLst>
              <a:latin typeface="Century Gothic" pitchFamily="34" charset="0"/>
            </a:endParaRPr>
          </a:p>
          <a:p>
            <a:pPr algn="ctr">
              <a:defRPr/>
            </a:pPr>
            <a:endParaRPr lang="en-US" dirty="0">
              <a:effectLst>
                <a:outerShdw blurRad="38100" dist="38100" dir="2700000" algn="tl">
                  <a:srgbClr val="FFFFFF"/>
                </a:outerShdw>
              </a:effectLst>
              <a:latin typeface="Century Gothic" pitchFamily="34" charset="0"/>
            </a:endParaRPr>
          </a:p>
          <a:p>
            <a:pPr algn="ctr">
              <a:defRPr/>
            </a:pPr>
            <a:r>
              <a:rPr lang="en-US" sz="2400" dirty="0" smtClean="0">
                <a:effectLst>
                  <a:outerShdw blurRad="38100" dist="38100" dir="2700000" algn="tl">
                    <a:srgbClr val="FFFFFF"/>
                  </a:outerShdw>
                </a:effectLst>
                <a:latin typeface="Century Gothic" pitchFamily="34" charset="0"/>
              </a:rPr>
              <a:t>May</a:t>
            </a:r>
            <a:r>
              <a:rPr lang="en-US" sz="2400" dirty="0" smtClean="0">
                <a:solidFill>
                  <a:srgbClr val="FF0000"/>
                </a:solidFill>
                <a:effectLst>
                  <a:outerShdw blurRad="38100" dist="38100" dir="2700000" algn="tl">
                    <a:srgbClr val="FFFFFF"/>
                  </a:outerShdw>
                </a:effectLst>
                <a:latin typeface="Century Gothic" pitchFamily="34" charset="0"/>
              </a:rPr>
              <a:t> </a:t>
            </a:r>
            <a:r>
              <a:rPr lang="en-US" sz="2400" dirty="0" smtClean="0">
                <a:effectLst>
                  <a:outerShdw blurRad="38100" dist="38100" dir="2700000" algn="tl">
                    <a:srgbClr val="FFFFFF"/>
                  </a:outerShdw>
                </a:effectLst>
                <a:latin typeface="Century Gothic" pitchFamily="34" charset="0"/>
              </a:rPr>
              <a:t>2012</a:t>
            </a:r>
            <a:endParaRPr lang="en-US" sz="2400" dirty="0">
              <a:effectLst>
                <a:outerShdw blurRad="38100" dist="38100" dir="2700000" algn="tl">
                  <a:srgbClr val="FFFFFF"/>
                </a:outerShdw>
              </a:effectLst>
              <a:latin typeface="Century Gothic"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805" y="228600"/>
            <a:ext cx="3383243" cy="4297667"/>
          </a:xfrm>
        </p:spPr>
        <p:txBody>
          <a:bodyPr>
            <a:normAutofit/>
          </a:bodyPr>
          <a:lstStyle/>
          <a:p>
            <a:pPr marL="0" indent="0">
              <a:buNone/>
            </a:pPr>
            <a:r>
              <a:rPr lang="en-US" sz="4000" dirty="0" smtClean="0"/>
              <a:t>Relationship Between Encoding and Decoding</a:t>
            </a:r>
            <a:endParaRPr lang="en-US" sz="4000" dirty="0"/>
          </a:p>
        </p:txBody>
      </p:sp>
      <p:sp>
        <p:nvSpPr>
          <p:cNvPr id="23" name="Rectangle 1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4" name="Rectangle 2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5122"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039"/>
          <a:stretch/>
        </p:blipFill>
        <p:spPr bwMode="auto">
          <a:xfrm>
            <a:off x="3706653" y="471698"/>
            <a:ext cx="4707026" cy="5961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descr="C:\Users\user\AppData\Local\Microsoft\Windows\Temporary Internet Files\Content.IE5\24V64BVS\MM900178141[1].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40123" y="3884406"/>
            <a:ext cx="2285975" cy="25145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6802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
          <p:cNvSpPr txBox="1">
            <a:spLocks/>
          </p:cNvSpPr>
          <p:nvPr/>
        </p:nvSpPr>
        <p:spPr>
          <a:xfrm>
            <a:off x="1189038" y="685800"/>
            <a:ext cx="6765925" cy="5056188"/>
          </a:xfrm>
          <a:prstGeom prst="rect">
            <a:avLst/>
          </a:prstGeom>
        </p:spPr>
        <p:txBody>
          <a:bodyPr anchor="b">
            <a:normAutofit/>
          </a:bodyPr>
          <a:lstStyle/>
          <a:p>
            <a:pPr fontAlgn="auto">
              <a:spcAft>
                <a:spcPts val="0"/>
              </a:spcAft>
              <a:defRPr/>
            </a:pPr>
            <a:endParaRPr lang="en-US" sz="32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
        <p:nvSpPr>
          <p:cNvPr id="8" name="TextBox 7"/>
          <p:cNvSpPr txBox="1">
            <a:spLocks noChangeArrowheads="1"/>
          </p:cNvSpPr>
          <p:nvPr/>
        </p:nvSpPr>
        <p:spPr bwMode="auto">
          <a:xfrm>
            <a:off x="914400" y="641921"/>
            <a:ext cx="7315160" cy="954107"/>
          </a:xfrm>
          <a:prstGeom prst="rect">
            <a:avLst/>
          </a:prstGeom>
          <a:noFill/>
          <a:ln w="9525">
            <a:noFill/>
            <a:miter lim="800000"/>
            <a:headEnd/>
            <a:tailEnd/>
          </a:ln>
        </p:spPr>
        <p:txBody>
          <a:bodyPr wrap="square">
            <a:spAutoFit/>
          </a:bodyPr>
          <a:lstStyle/>
          <a:p>
            <a:pPr algn="ctr"/>
            <a:r>
              <a:rPr lang="en-US" sz="5600" b="1" dirty="0" smtClean="0">
                <a:latin typeface="Century Gothic" pitchFamily="34" charset="0"/>
              </a:rPr>
              <a:t>Spelling</a:t>
            </a:r>
            <a:endParaRPr lang="en-US" sz="5600" dirty="0">
              <a:latin typeface="Century Gothic" pitchFamily="34" charset="0"/>
            </a:endParaRPr>
          </a:p>
        </p:txBody>
      </p:sp>
      <p:sp>
        <p:nvSpPr>
          <p:cNvPr id="2" name="Content Placeholder 1"/>
          <p:cNvSpPr>
            <a:spLocks noGrp="1"/>
          </p:cNvSpPr>
          <p:nvPr>
            <p:ph idx="1"/>
          </p:nvPr>
        </p:nvSpPr>
        <p:spPr>
          <a:xfrm>
            <a:off x="480060" y="1965975"/>
            <a:ext cx="6377915" cy="4049365"/>
          </a:xfrm>
        </p:spPr>
        <p:txBody>
          <a:bodyPr/>
          <a:lstStyle/>
          <a:p>
            <a:r>
              <a:rPr lang="en-US" dirty="0" smtClean="0"/>
              <a:t>Models of spelling development</a:t>
            </a:r>
          </a:p>
          <a:p>
            <a:pPr lvl="1"/>
            <a:r>
              <a:rPr lang="en-US" dirty="0" smtClean="0"/>
              <a:t>Developmental stages</a:t>
            </a:r>
          </a:p>
          <a:p>
            <a:pPr lvl="1"/>
            <a:r>
              <a:rPr lang="en-US" dirty="0" smtClean="0"/>
              <a:t>Connectionism</a:t>
            </a:r>
          </a:p>
          <a:p>
            <a:pPr>
              <a:spcBef>
                <a:spcPts val="1800"/>
              </a:spcBef>
            </a:pPr>
            <a:r>
              <a:rPr lang="en-US" dirty="0" smtClean="0"/>
              <a:t>Approaches to spelling instruction</a:t>
            </a:r>
          </a:p>
          <a:p>
            <a:pPr lvl="1"/>
            <a:r>
              <a:rPr lang="en-US" dirty="0" smtClean="0"/>
              <a:t>Whole word (memorization)</a:t>
            </a:r>
          </a:p>
          <a:p>
            <a:pPr lvl="1"/>
            <a:r>
              <a:rPr lang="en-US" dirty="0" smtClean="0"/>
              <a:t>Phonemic </a:t>
            </a:r>
          </a:p>
          <a:p>
            <a:pPr lvl="1"/>
            <a:r>
              <a:rPr lang="en-US" dirty="0" smtClean="0"/>
              <a:t>Morphemic</a:t>
            </a:r>
          </a:p>
          <a:p>
            <a:pPr>
              <a:spcBef>
                <a:spcPts val="1800"/>
              </a:spcBef>
            </a:pPr>
            <a:r>
              <a:rPr lang="en-US" dirty="0" smtClean="0"/>
              <a:t>Implications for teachers</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2782633538"/>
              </p:ext>
            </p:extLst>
          </p:nvPr>
        </p:nvGraphicFramePr>
        <p:xfrm>
          <a:off x="6857975" y="1134198"/>
          <a:ext cx="1645901" cy="4956841"/>
        </p:xfrm>
        <a:graphic>
          <a:graphicData uri="http://schemas.openxmlformats.org/presentationml/2006/ole">
            <mc:AlternateContent xmlns:mc="http://schemas.openxmlformats.org/markup-compatibility/2006">
              <mc:Choice xmlns:v="urn:schemas-microsoft-com:vml" Requires="v">
                <p:oleObj spid="_x0000_s3138" r:id="rId4" imgW="1295446" imgH="3943460" progId="">
                  <p:embed/>
                </p:oleObj>
              </mc:Choice>
              <mc:Fallback>
                <p:oleObj r:id="rId4" imgW="1295446" imgH="3943460" progId="">
                  <p:embed/>
                  <p:pic>
                    <p:nvPicPr>
                      <p:cNvPr id="0" name="Object 5"/>
                      <p:cNvPicPr>
                        <a:picLocks noChangeAspect="1" noChangeArrowheads="1"/>
                      </p:cNvPicPr>
                      <p:nvPr/>
                    </p:nvPicPr>
                    <p:blipFill>
                      <a:blip r:embed="rId5">
                        <a:grayscl/>
                        <a:biLevel thresh="50000"/>
                        <a:extLst>
                          <a:ext uri="{28A0092B-C50C-407E-A947-70E740481C1C}">
                            <a14:useLocalDpi xmlns:a14="http://schemas.microsoft.com/office/drawing/2010/main" val="0"/>
                          </a:ext>
                        </a:extLst>
                      </a:blip>
                      <a:srcRect/>
                      <a:stretch>
                        <a:fillRect/>
                      </a:stretch>
                    </p:blipFill>
                    <p:spPr bwMode="auto">
                      <a:xfrm>
                        <a:off x="6857975" y="1134198"/>
                        <a:ext cx="1645901" cy="4956841"/>
                      </a:xfrm>
                      <a:prstGeom prst="rect">
                        <a:avLst/>
                      </a:prstGeom>
                      <a:solidFill>
                        <a:srgbClr val="002060"/>
                      </a:solidFill>
                      <a:ln>
                        <a:noFill/>
                      </a:ln>
                    </p:spPr>
                  </p:pic>
                </p:oleObj>
              </mc:Fallback>
            </mc:AlternateContent>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4342" y="218801"/>
            <a:ext cx="8595317" cy="1938992"/>
          </a:xfrm>
          <a:prstGeom prst="rect">
            <a:avLst/>
          </a:prstGeom>
          <a:noFill/>
        </p:spPr>
        <p:txBody>
          <a:bodyPr>
            <a:spAutoFit/>
          </a:bodyPr>
          <a:lstStyle/>
          <a:p>
            <a:pPr fontAlgn="auto">
              <a:spcBef>
                <a:spcPts val="0"/>
              </a:spcBef>
              <a:spcAft>
                <a:spcPts val="0"/>
              </a:spcAft>
              <a:defRPr/>
            </a:pPr>
            <a:r>
              <a:rPr lang="en-US" sz="6000" b="1" dirty="0" smtClean="0">
                <a:ln>
                  <a:solidFill>
                    <a:schemeClr val="bg1">
                      <a:lumMod val="95000"/>
                    </a:schemeClr>
                  </a:solidFill>
                </a:ln>
                <a:effectLst>
                  <a:outerShdw blurRad="50800" dist="38100" dir="5400000" algn="t" rotWithShape="0">
                    <a:prstClr val="black">
                      <a:alpha val="40000"/>
                    </a:prstClr>
                  </a:outerShdw>
                </a:effectLst>
                <a:latin typeface="+mn-lt"/>
              </a:rPr>
              <a:t>Stage Models of Spelling Development</a:t>
            </a:r>
            <a:endParaRPr lang="en-US" sz="6000" b="1" dirty="0">
              <a:ln>
                <a:solidFill>
                  <a:schemeClr val="bg1">
                    <a:lumMod val="95000"/>
                  </a:schemeClr>
                </a:solidFill>
              </a:ln>
              <a:effectLst>
                <a:outerShdw blurRad="50800" dist="38100" dir="5400000" algn="t" rotWithShape="0">
                  <a:prstClr val="black">
                    <a:alpha val="40000"/>
                  </a:prstClr>
                </a:outerShdw>
              </a:effectLst>
              <a:latin typeface="+mn-lt"/>
            </a:endParaRPr>
          </a:p>
        </p:txBody>
      </p:sp>
      <p:cxnSp>
        <p:nvCxnSpPr>
          <p:cNvPr id="8" name="Elbow Connector 7"/>
          <p:cNvCxnSpPr/>
          <p:nvPr/>
        </p:nvCxnSpPr>
        <p:spPr>
          <a:xfrm flipV="1">
            <a:off x="1762265" y="5441091"/>
            <a:ext cx="1592361" cy="763645"/>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035036" y="5607469"/>
            <a:ext cx="1730263" cy="430887"/>
          </a:xfrm>
          <a:prstGeom prst="rect">
            <a:avLst/>
          </a:prstGeom>
          <a:noFill/>
        </p:spPr>
        <p:txBody>
          <a:bodyPr wrap="square" rtlCol="0">
            <a:spAutoFit/>
          </a:bodyPr>
          <a:lstStyle/>
          <a:p>
            <a:r>
              <a:rPr lang="en-US" sz="2200" dirty="0" smtClean="0"/>
              <a:t>Emergent</a:t>
            </a:r>
            <a:endParaRPr lang="en-US" sz="2200" dirty="0"/>
          </a:p>
        </p:txBody>
      </p:sp>
      <p:sp>
        <p:nvSpPr>
          <p:cNvPr id="15" name="TextBox 14"/>
          <p:cNvSpPr txBox="1"/>
          <p:nvPr/>
        </p:nvSpPr>
        <p:spPr>
          <a:xfrm>
            <a:off x="1900168" y="4671650"/>
            <a:ext cx="1875245" cy="769441"/>
          </a:xfrm>
          <a:prstGeom prst="rect">
            <a:avLst/>
          </a:prstGeom>
          <a:noFill/>
        </p:spPr>
        <p:txBody>
          <a:bodyPr wrap="square" rtlCol="0">
            <a:spAutoFit/>
          </a:bodyPr>
          <a:lstStyle/>
          <a:p>
            <a:r>
              <a:rPr lang="en-US" sz="2200" dirty="0" smtClean="0"/>
              <a:t>Letter-name/</a:t>
            </a:r>
          </a:p>
          <a:p>
            <a:r>
              <a:rPr lang="en-US" sz="2200" dirty="0" smtClean="0"/>
              <a:t>Alphabetic</a:t>
            </a:r>
            <a:endParaRPr lang="en-US" sz="2200" dirty="0"/>
          </a:p>
        </p:txBody>
      </p:sp>
      <p:sp>
        <p:nvSpPr>
          <p:cNvPr id="16" name="TextBox 15"/>
          <p:cNvSpPr txBox="1"/>
          <p:nvPr/>
        </p:nvSpPr>
        <p:spPr>
          <a:xfrm>
            <a:off x="3362180" y="4160683"/>
            <a:ext cx="1796038" cy="430887"/>
          </a:xfrm>
          <a:prstGeom prst="rect">
            <a:avLst/>
          </a:prstGeom>
          <a:noFill/>
        </p:spPr>
        <p:txBody>
          <a:bodyPr wrap="square" rtlCol="0">
            <a:spAutoFit/>
          </a:bodyPr>
          <a:lstStyle/>
          <a:p>
            <a:r>
              <a:rPr lang="en-US" sz="2200" dirty="0" smtClean="0"/>
              <a:t>Within-word</a:t>
            </a:r>
            <a:endParaRPr lang="en-US" sz="2200" dirty="0"/>
          </a:p>
        </p:txBody>
      </p:sp>
      <p:sp>
        <p:nvSpPr>
          <p:cNvPr id="17" name="TextBox 16"/>
          <p:cNvSpPr txBox="1"/>
          <p:nvPr/>
        </p:nvSpPr>
        <p:spPr>
          <a:xfrm>
            <a:off x="4734777" y="3221399"/>
            <a:ext cx="1621638" cy="769441"/>
          </a:xfrm>
          <a:prstGeom prst="rect">
            <a:avLst/>
          </a:prstGeom>
          <a:noFill/>
        </p:spPr>
        <p:txBody>
          <a:bodyPr wrap="square" rtlCol="0">
            <a:spAutoFit/>
          </a:bodyPr>
          <a:lstStyle/>
          <a:p>
            <a:r>
              <a:rPr lang="en-US" sz="2200" dirty="0" smtClean="0"/>
              <a:t>Syllable </a:t>
            </a:r>
          </a:p>
          <a:p>
            <a:r>
              <a:rPr lang="en-US" sz="2200" dirty="0" smtClean="0"/>
              <a:t>Juncture</a:t>
            </a:r>
            <a:endParaRPr lang="en-US" sz="2200" dirty="0"/>
          </a:p>
        </p:txBody>
      </p:sp>
      <p:sp>
        <p:nvSpPr>
          <p:cNvPr id="18" name="TextBox 17"/>
          <p:cNvSpPr txBox="1"/>
          <p:nvPr/>
        </p:nvSpPr>
        <p:spPr>
          <a:xfrm>
            <a:off x="5717594" y="2429263"/>
            <a:ext cx="2251984" cy="769441"/>
          </a:xfrm>
          <a:prstGeom prst="rect">
            <a:avLst/>
          </a:prstGeom>
          <a:noFill/>
        </p:spPr>
        <p:txBody>
          <a:bodyPr wrap="square" rtlCol="0">
            <a:spAutoFit/>
          </a:bodyPr>
          <a:lstStyle/>
          <a:p>
            <a:r>
              <a:rPr lang="en-US" sz="2200" dirty="0" smtClean="0"/>
              <a:t>Derivational Constancy</a:t>
            </a:r>
            <a:endParaRPr lang="en-US" sz="2200" dirty="0"/>
          </a:p>
        </p:txBody>
      </p:sp>
      <p:cxnSp>
        <p:nvCxnSpPr>
          <p:cNvPr id="23" name="Elbow Connector 22"/>
          <p:cNvCxnSpPr/>
          <p:nvPr/>
        </p:nvCxnSpPr>
        <p:spPr>
          <a:xfrm flipV="1">
            <a:off x="3312019" y="4739576"/>
            <a:ext cx="1259981" cy="701516"/>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4" name="Elbow Connector 23"/>
          <p:cNvCxnSpPr/>
          <p:nvPr/>
        </p:nvCxnSpPr>
        <p:spPr>
          <a:xfrm flipV="1">
            <a:off x="4501032" y="4012679"/>
            <a:ext cx="1314372" cy="72689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5" name="Elbow Connector 24"/>
          <p:cNvCxnSpPr/>
          <p:nvPr/>
        </p:nvCxnSpPr>
        <p:spPr>
          <a:xfrm flipV="1">
            <a:off x="5815404" y="3199562"/>
            <a:ext cx="1082020" cy="81311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6" name="Elbow Connector 25"/>
          <p:cNvCxnSpPr/>
          <p:nvPr/>
        </p:nvCxnSpPr>
        <p:spPr>
          <a:xfrm flipV="1">
            <a:off x="6860087" y="2373237"/>
            <a:ext cx="1125992" cy="817719"/>
          </a:xfrm>
          <a:prstGeom prst="bentConnector3">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4342" y="218801"/>
            <a:ext cx="8595317" cy="1938992"/>
          </a:xfrm>
          <a:prstGeom prst="rect">
            <a:avLst/>
          </a:prstGeom>
          <a:noFill/>
        </p:spPr>
        <p:txBody>
          <a:bodyPr>
            <a:spAutoFit/>
          </a:bodyPr>
          <a:lstStyle/>
          <a:p>
            <a:pPr fontAlgn="auto">
              <a:spcBef>
                <a:spcPts val="0"/>
              </a:spcBef>
              <a:spcAft>
                <a:spcPts val="0"/>
              </a:spcAft>
              <a:defRPr/>
            </a:pPr>
            <a:r>
              <a:rPr lang="en-US" sz="6000" b="1" dirty="0" smtClean="0">
                <a:ln>
                  <a:solidFill>
                    <a:schemeClr val="bg1">
                      <a:lumMod val="95000"/>
                    </a:schemeClr>
                  </a:solidFill>
                </a:ln>
                <a:effectLst>
                  <a:outerShdw blurRad="50800" dist="38100" dir="5400000" algn="t" rotWithShape="0">
                    <a:prstClr val="black">
                      <a:alpha val="40000"/>
                    </a:prstClr>
                  </a:outerShdw>
                </a:effectLst>
                <a:latin typeface="+mn-lt"/>
              </a:rPr>
              <a:t>Stage Models of Spelling Development</a:t>
            </a:r>
            <a:endParaRPr lang="en-US" sz="6000" b="1" dirty="0">
              <a:ln>
                <a:solidFill>
                  <a:schemeClr val="bg1">
                    <a:lumMod val="95000"/>
                  </a:schemeClr>
                </a:solidFill>
              </a:ln>
              <a:effectLst>
                <a:outerShdw blurRad="50800" dist="38100" dir="5400000" algn="t" rotWithShape="0">
                  <a:prstClr val="black">
                    <a:alpha val="40000"/>
                  </a:prstClr>
                </a:outerShdw>
              </a:effectLst>
              <a:latin typeface="+mn-lt"/>
            </a:endParaRPr>
          </a:p>
        </p:txBody>
      </p:sp>
      <p:cxnSp>
        <p:nvCxnSpPr>
          <p:cNvPr id="8" name="Elbow Connector 7"/>
          <p:cNvCxnSpPr/>
          <p:nvPr/>
        </p:nvCxnSpPr>
        <p:spPr>
          <a:xfrm flipV="1">
            <a:off x="1762265" y="5441091"/>
            <a:ext cx="1592361" cy="763645"/>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035036" y="5607469"/>
            <a:ext cx="1730263" cy="430887"/>
          </a:xfrm>
          <a:prstGeom prst="rect">
            <a:avLst/>
          </a:prstGeom>
          <a:noFill/>
        </p:spPr>
        <p:txBody>
          <a:bodyPr wrap="square" rtlCol="0">
            <a:spAutoFit/>
          </a:bodyPr>
          <a:lstStyle/>
          <a:p>
            <a:r>
              <a:rPr lang="en-US" sz="2200" dirty="0" smtClean="0"/>
              <a:t>Emergent</a:t>
            </a:r>
            <a:endParaRPr lang="en-US" sz="2200" dirty="0"/>
          </a:p>
        </p:txBody>
      </p:sp>
      <p:sp>
        <p:nvSpPr>
          <p:cNvPr id="15" name="TextBox 14"/>
          <p:cNvSpPr txBox="1"/>
          <p:nvPr/>
        </p:nvSpPr>
        <p:spPr>
          <a:xfrm>
            <a:off x="1900168" y="4671650"/>
            <a:ext cx="1875245" cy="769441"/>
          </a:xfrm>
          <a:prstGeom prst="rect">
            <a:avLst/>
          </a:prstGeom>
          <a:noFill/>
        </p:spPr>
        <p:txBody>
          <a:bodyPr wrap="square" rtlCol="0">
            <a:spAutoFit/>
          </a:bodyPr>
          <a:lstStyle/>
          <a:p>
            <a:r>
              <a:rPr lang="en-US" sz="2200" dirty="0" smtClean="0"/>
              <a:t>Letter-name/</a:t>
            </a:r>
          </a:p>
          <a:p>
            <a:r>
              <a:rPr lang="en-US" sz="2200" dirty="0" smtClean="0"/>
              <a:t>Alphabetic</a:t>
            </a:r>
            <a:endParaRPr lang="en-US" sz="2200" dirty="0"/>
          </a:p>
        </p:txBody>
      </p:sp>
      <p:sp>
        <p:nvSpPr>
          <p:cNvPr id="16" name="TextBox 15"/>
          <p:cNvSpPr txBox="1"/>
          <p:nvPr/>
        </p:nvSpPr>
        <p:spPr>
          <a:xfrm>
            <a:off x="3362180" y="4160683"/>
            <a:ext cx="1796038" cy="430887"/>
          </a:xfrm>
          <a:prstGeom prst="rect">
            <a:avLst/>
          </a:prstGeom>
          <a:noFill/>
        </p:spPr>
        <p:txBody>
          <a:bodyPr wrap="square" rtlCol="0">
            <a:spAutoFit/>
          </a:bodyPr>
          <a:lstStyle/>
          <a:p>
            <a:r>
              <a:rPr lang="en-US" sz="2200" dirty="0" smtClean="0"/>
              <a:t>Within-word</a:t>
            </a:r>
            <a:endParaRPr lang="en-US" sz="2200" dirty="0"/>
          </a:p>
        </p:txBody>
      </p:sp>
      <p:sp>
        <p:nvSpPr>
          <p:cNvPr id="17" name="TextBox 16"/>
          <p:cNvSpPr txBox="1"/>
          <p:nvPr/>
        </p:nvSpPr>
        <p:spPr>
          <a:xfrm>
            <a:off x="4734777" y="3221399"/>
            <a:ext cx="1621638" cy="769441"/>
          </a:xfrm>
          <a:prstGeom prst="rect">
            <a:avLst/>
          </a:prstGeom>
          <a:noFill/>
        </p:spPr>
        <p:txBody>
          <a:bodyPr wrap="square" rtlCol="0">
            <a:spAutoFit/>
          </a:bodyPr>
          <a:lstStyle/>
          <a:p>
            <a:r>
              <a:rPr lang="en-US" sz="2200" dirty="0" smtClean="0"/>
              <a:t>Syllable </a:t>
            </a:r>
          </a:p>
          <a:p>
            <a:r>
              <a:rPr lang="en-US" sz="2200" dirty="0" smtClean="0"/>
              <a:t>Juncture</a:t>
            </a:r>
            <a:endParaRPr lang="en-US" sz="2200" dirty="0"/>
          </a:p>
        </p:txBody>
      </p:sp>
      <p:sp>
        <p:nvSpPr>
          <p:cNvPr id="18" name="TextBox 17"/>
          <p:cNvSpPr txBox="1"/>
          <p:nvPr/>
        </p:nvSpPr>
        <p:spPr>
          <a:xfrm>
            <a:off x="5717594" y="2429263"/>
            <a:ext cx="2251984" cy="769441"/>
          </a:xfrm>
          <a:prstGeom prst="rect">
            <a:avLst/>
          </a:prstGeom>
          <a:noFill/>
        </p:spPr>
        <p:txBody>
          <a:bodyPr wrap="square" rtlCol="0">
            <a:spAutoFit/>
          </a:bodyPr>
          <a:lstStyle/>
          <a:p>
            <a:r>
              <a:rPr lang="en-US" sz="2200" dirty="0" smtClean="0"/>
              <a:t>Derivational Constancy</a:t>
            </a:r>
            <a:endParaRPr lang="en-US" sz="2200" dirty="0"/>
          </a:p>
        </p:txBody>
      </p:sp>
      <p:cxnSp>
        <p:nvCxnSpPr>
          <p:cNvPr id="23" name="Elbow Connector 22"/>
          <p:cNvCxnSpPr/>
          <p:nvPr/>
        </p:nvCxnSpPr>
        <p:spPr>
          <a:xfrm flipV="1">
            <a:off x="3312019" y="4739576"/>
            <a:ext cx="1422758" cy="701516"/>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4" name="Elbow Connector 23"/>
          <p:cNvCxnSpPr/>
          <p:nvPr/>
        </p:nvCxnSpPr>
        <p:spPr>
          <a:xfrm flipV="1">
            <a:off x="4501032" y="4012679"/>
            <a:ext cx="1314372" cy="72689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5" name="Elbow Connector 24"/>
          <p:cNvCxnSpPr/>
          <p:nvPr/>
        </p:nvCxnSpPr>
        <p:spPr>
          <a:xfrm flipV="1">
            <a:off x="5815404" y="3199562"/>
            <a:ext cx="1082020" cy="81311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6" name="Elbow Connector 25"/>
          <p:cNvCxnSpPr/>
          <p:nvPr/>
        </p:nvCxnSpPr>
        <p:spPr>
          <a:xfrm flipV="1">
            <a:off x="6860087" y="2373237"/>
            <a:ext cx="1125992" cy="81771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2" name="Left Arrow 1"/>
          <p:cNvSpPr/>
          <p:nvPr/>
        </p:nvSpPr>
        <p:spPr>
          <a:xfrm>
            <a:off x="5158219" y="4023393"/>
            <a:ext cx="3528536" cy="895687"/>
          </a:xfrm>
          <a:prstGeom prst="lef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Still stabilizing consonant doubling </a:t>
            </a:r>
            <a:endParaRPr lang="en-US" dirty="0">
              <a:solidFill>
                <a:schemeClr val="tx1"/>
              </a:solidFill>
            </a:endParaRPr>
          </a:p>
        </p:txBody>
      </p:sp>
      <p:sp>
        <p:nvSpPr>
          <p:cNvPr id="3" name="Flowchart: Summing Junction 2"/>
          <p:cNvSpPr/>
          <p:nvPr/>
        </p:nvSpPr>
        <p:spPr>
          <a:xfrm>
            <a:off x="6495392" y="3152621"/>
            <a:ext cx="1855382" cy="1060620"/>
          </a:xfrm>
          <a:prstGeom prst="flowChartSummingJuncti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6438344" y="3242524"/>
            <a:ext cx="1969478" cy="923330"/>
          </a:xfrm>
          <a:prstGeom prst="rect">
            <a:avLst/>
          </a:prstGeom>
          <a:noFill/>
        </p:spPr>
        <p:txBody>
          <a:bodyPr wrap="square" rtlCol="0">
            <a:spAutoFit/>
          </a:bodyPr>
          <a:lstStyle/>
          <a:p>
            <a:pPr algn="ctr"/>
            <a:r>
              <a:rPr lang="en-US" dirty="0" smtClean="0"/>
              <a:t>Spelling unaccented final syllables</a:t>
            </a:r>
            <a:endParaRPr lang="en-US" dirty="0"/>
          </a:p>
        </p:txBody>
      </p:sp>
      <p:sp>
        <p:nvSpPr>
          <p:cNvPr id="7" name="TextBox 6"/>
          <p:cNvSpPr txBox="1"/>
          <p:nvPr/>
        </p:nvSpPr>
        <p:spPr>
          <a:xfrm>
            <a:off x="640123" y="2429263"/>
            <a:ext cx="1463024" cy="1661993"/>
          </a:xfrm>
          <a:prstGeom prst="rect">
            <a:avLst/>
          </a:prstGeom>
          <a:solidFill>
            <a:srgbClr val="FF9900"/>
          </a:solidFill>
          <a:ln>
            <a:solidFill>
              <a:schemeClr val="tx1"/>
            </a:solidFill>
          </a:ln>
        </p:spPr>
        <p:txBody>
          <a:bodyPr wrap="square" rtlCol="0">
            <a:spAutoFit/>
          </a:bodyPr>
          <a:lstStyle/>
          <a:p>
            <a:pPr algn="ctr"/>
            <a:r>
              <a:rPr lang="en-US" sz="2400" b="1" dirty="0" smtClean="0"/>
              <a:t>Errors:</a:t>
            </a:r>
          </a:p>
          <a:p>
            <a:pPr algn="ctr"/>
            <a:r>
              <a:rPr lang="en-US" sz="2600" dirty="0" err="1" smtClean="0">
                <a:latin typeface="Bradley Hand ITC" pitchFamily="66" charset="0"/>
              </a:rPr>
              <a:t>seling</a:t>
            </a:r>
            <a:endParaRPr lang="en-US" sz="2600" dirty="0" smtClean="0">
              <a:latin typeface="Bradley Hand ITC" pitchFamily="66" charset="0"/>
            </a:endParaRPr>
          </a:p>
          <a:p>
            <a:pPr algn="ctr"/>
            <a:r>
              <a:rPr lang="en-US" sz="2600" dirty="0" err="1">
                <a:latin typeface="Bradley Hand ITC" pitchFamily="66" charset="0"/>
              </a:rPr>
              <a:t>f</a:t>
            </a:r>
            <a:r>
              <a:rPr lang="en-US" sz="2600" dirty="0" err="1" smtClean="0">
                <a:latin typeface="Bradley Hand ITC" pitchFamily="66" charset="0"/>
              </a:rPr>
              <a:t>uny</a:t>
            </a:r>
            <a:endParaRPr lang="en-US" sz="2600" dirty="0" smtClean="0">
              <a:latin typeface="Bradley Hand ITC" pitchFamily="66" charset="0"/>
            </a:endParaRPr>
          </a:p>
          <a:p>
            <a:pPr algn="ctr"/>
            <a:r>
              <a:rPr lang="en-US" sz="2600" dirty="0" err="1">
                <a:latin typeface="Bradley Hand ITC" pitchFamily="66" charset="0"/>
              </a:rPr>
              <a:t>k</a:t>
            </a:r>
            <a:r>
              <a:rPr lang="en-US" sz="2600" dirty="0" err="1" smtClean="0">
                <a:latin typeface="Bradley Hand ITC" pitchFamily="66" charset="0"/>
              </a:rPr>
              <a:t>ised</a:t>
            </a:r>
            <a:r>
              <a:rPr lang="en-US" sz="2600" dirty="0" smtClean="0">
                <a:latin typeface="Bradley Hand ITC" pitchFamily="66" charset="0"/>
              </a:rPr>
              <a:t> </a:t>
            </a:r>
          </a:p>
        </p:txBody>
      </p:sp>
    </p:spTree>
    <p:extLst>
      <p:ext uri="{BB962C8B-B14F-4D97-AF65-F5344CB8AC3E}">
        <p14:creationId xmlns:p14="http://schemas.microsoft.com/office/powerpoint/2010/main" val="12197997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4342" y="218801"/>
            <a:ext cx="8595317" cy="1015663"/>
          </a:xfrm>
          <a:prstGeom prst="rect">
            <a:avLst/>
          </a:prstGeom>
          <a:noFill/>
        </p:spPr>
        <p:txBody>
          <a:bodyPr>
            <a:spAutoFit/>
          </a:bodyPr>
          <a:lstStyle/>
          <a:p>
            <a:pPr fontAlgn="auto">
              <a:spcBef>
                <a:spcPts val="0"/>
              </a:spcBef>
              <a:spcAft>
                <a:spcPts val="0"/>
              </a:spcAft>
              <a:defRPr/>
            </a:pPr>
            <a:r>
              <a:rPr lang="en-US" sz="6000" b="1" dirty="0" smtClean="0">
                <a:ln>
                  <a:solidFill>
                    <a:schemeClr val="bg1">
                      <a:lumMod val="95000"/>
                    </a:schemeClr>
                  </a:solidFill>
                </a:ln>
                <a:effectLst>
                  <a:outerShdw blurRad="50800" dist="38100" dir="5400000" algn="t" rotWithShape="0">
                    <a:prstClr val="black">
                      <a:alpha val="40000"/>
                    </a:prstClr>
                  </a:outerShdw>
                </a:effectLst>
                <a:latin typeface="+mn-lt"/>
              </a:rPr>
              <a:t>Connectionist Models</a:t>
            </a:r>
            <a:endParaRPr lang="en-US" sz="6000" b="1" dirty="0">
              <a:ln>
                <a:solidFill>
                  <a:schemeClr val="bg1">
                    <a:lumMod val="95000"/>
                  </a:schemeClr>
                </a:solidFill>
              </a:ln>
              <a:effectLst>
                <a:outerShdw blurRad="50800" dist="38100" dir="5400000" algn="t" rotWithShape="0">
                  <a:prstClr val="black">
                    <a:alpha val="40000"/>
                  </a:prstClr>
                </a:outerShdw>
              </a:effectLst>
              <a:latin typeface="+mn-lt"/>
            </a:endParaRPr>
          </a:p>
        </p:txBody>
      </p:sp>
      <p:sp>
        <p:nvSpPr>
          <p:cNvPr id="2" name="TextBox 1"/>
          <p:cNvSpPr txBox="1"/>
          <p:nvPr/>
        </p:nvSpPr>
        <p:spPr>
          <a:xfrm>
            <a:off x="3474732" y="2138274"/>
            <a:ext cx="2057377" cy="892552"/>
          </a:xfrm>
          <a:prstGeom prst="rect">
            <a:avLst/>
          </a:prstGeom>
          <a:solidFill>
            <a:srgbClr val="FF9900"/>
          </a:solidFill>
          <a:ln>
            <a:solidFill>
              <a:schemeClr val="tx1"/>
            </a:solidFill>
          </a:ln>
        </p:spPr>
        <p:txBody>
          <a:bodyPr wrap="square" rtlCol="0">
            <a:spAutoFit/>
          </a:bodyPr>
          <a:lstStyle/>
          <a:p>
            <a:pPr algn="ctr"/>
            <a:r>
              <a:rPr lang="en-US" sz="2600" dirty="0" smtClean="0"/>
              <a:t>Phonology</a:t>
            </a:r>
          </a:p>
          <a:p>
            <a:pPr algn="ctr"/>
            <a:endParaRPr lang="en-US" sz="2600" dirty="0"/>
          </a:p>
        </p:txBody>
      </p:sp>
      <p:sp>
        <p:nvSpPr>
          <p:cNvPr id="8" name="TextBox 7"/>
          <p:cNvSpPr txBox="1"/>
          <p:nvPr/>
        </p:nvSpPr>
        <p:spPr>
          <a:xfrm>
            <a:off x="5532109" y="4107885"/>
            <a:ext cx="2240256" cy="892552"/>
          </a:xfrm>
          <a:prstGeom prst="rect">
            <a:avLst/>
          </a:prstGeom>
          <a:solidFill>
            <a:srgbClr val="FF9900"/>
          </a:solidFill>
          <a:ln>
            <a:solidFill>
              <a:schemeClr val="tx1"/>
            </a:solidFill>
          </a:ln>
        </p:spPr>
        <p:txBody>
          <a:bodyPr wrap="square" rtlCol="0">
            <a:spAutoFit/>
          </a:bodyPr>
          <a:lstStyle/>
          <a:p>
            <a:pPr algn="ctr"/>
            <a:r>
              <a:rPr lang="en-US" sz="2600" dirty="0" smtClean="0"/>
              <a:t>Orthography</a:t>
            </a:r>
          </a:p>
          <a:p>
            <a:pPr algn="ctr"/>
            <a:endParaRPr lang="en-US" sz="2600" dirty="0"/>
          </a:p>
        </p:txBody>
      </p:sp>
      <p:sp>
        <p:nvSpPr>
          <p:cNvPr id="9" name="TextBox 8"/>
          <p:cNvSpPr txBox="1"/>
          <p:nvPr/>
        </p:nvSpPr>
        <p:spPr>
          <a:xfrm>
            <a:off x="1234476" y="4093758"/>
            <a:ext cx="2240256" cy="892552"/>
          </a:xfrm>
          <a:prstGeom prst="rect">
            <a:avLst/>
          </a:prstGeom>
          <a:solidFill>
            <a:srgbClr val="FF9900"/>
          </a:solidFill>
          <a:ln>
            <a:solidFill>
              <a:schemeClr val="tx1"/>
            </a:solidFill>
          </a:ln>
        </p:spPr>
        <p:txBody>
          <a:bodyPr wrap="square" rtlCol="0">
            <a:spAutoFit/>
          </a:bodyPr>
          <a:lstStyle/>
          <a:p>
            <a:pPr algn="ctr"/>
            <a:r>
              <a:rPr lang="en-US" sz="2600" dirty="0" smtClean="0"/>
              <a:t>Word Frequency</a:t>
            </a:r>
            <a:endParaRPr lang="en-US" sz="2600" dirty="0"/>
          </a:p>
        </p:txBody>
      </p:sp>
      <p:sp>
        <p:nvSpPr>
          <p:cNvPr id="3" name="Left-Up Arrow 2"/>
          <p:cNvSpPr/>
          <p:nvPr/>
        </p:nvSpPr>
        <p:spPr>
          <a:xfrm rot="10800000">
            <a:off x="1979496" y="2345033"/>
            <a:ext cx="1280146" cy="1371585"/>
          </a:xfrm>
          <a:prstGeom prst="leftUp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Up Arrow 12"/>
          <p:cNvSpPr/>
          <p:nvPr/>
        </p:nvSpPr>
        <p:spPr>
          <a:xfrm rot="16200000">
            <a:off x="6012165" y="2345033"/>
            <a:ext cx="1280146" cy="1371585"/>
          </a:xfrm>
          <a:prstGeom prst="leftUp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Left-Right Arrow 3"/>
          <p:cNvSpPr/>
          <p:nvPr/>
        </p:nvSpPr>
        <p:spPr>
          <a:xfrm>
            <a:off x="3703329" y="4265651"/>
            <a:ext cx="1600182" cy="717746"/>
          </a:xfrm>
          <a:prstGeom prst="leftRightArrow">
            <a:avLst/>
          </a:prstGeom>
          <a:solidFill>
            <a:schemeClr val="accent3">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4342" y="218801"/>
            <a:ext cx="8595317" cy="1015663"/>
          </a:xfrm>
          <a:prstGeom prst="rect">
            <a:avLst/>
          </a:prstGeom>
          <a:noFill/>
        </p:spPr>
        <p:txBody>
          <a:bodyPr>
            <a:spAutoFit/>
          </a:bodyPr>
          <a:lstStyle/>
          <a:p>
            <a:pPr fontAlgn="auto">
              <a:spcBef>
                <a:spcPts val="0"/>
              </a:spcBef>
              <a:spcAft>
                <a:spcPts val="0"/>
              </a:spcAft>
              <a:defRPr/>
            </a:pPr>
            <a:r>
              <a:rPr lang="en-US" sz="6000" b="1" dirty="0" smtClean="0">
                <a:ln>
                  <a:solidFill>
                    <a:schemeClr val="bg1">
                      <a:lumMod val="95000"/>
                    </a:schemeClr>
                  </a:solidFill>
                </a:ln>
                <a:effectLst>
                  <a:outerShdw blurRad="50800" dist="38100" dir="5400000" algn="t" rotWithShape="0">
                    <a:prstClr val="black">
                      <a:alpha val="40000"/>
                    </a:prstClr>
                  </a:outerShdw>
                </a:effectLst>
                <a:latin typeface="+mn-lt"/>
              </a:rPr>
              <a:t>Connectionist Models</a:t>
            </a:r>
            <a:endParaRPr lang="en-US" sz="6000" b="1" dirty="0">
              <a:ln>
                <a:solidFill>
                  <a:schemeClr val="bg1">
                    <a:lumMod val="95000"/>
                  </a:schemeClr>
                </a:solidFill>
              </a:ln>
              <a:effectLst>
                <a:outerShdw blurRad="50800" dist="38100" dir="5400000" algn="t" rotWithShape="0">
                  <a:prstClr val="black">
                    <a:alpha val="40000"/>
                  </a:prstClr>
                </a:outerShdw>
              </a:effectLst>
              <a:latin typeface="+mn-lt"/>
            </a:endParaRPr>
          </a:p>
        </p:txBody>
      </p:sp>
      <p:sp>
        <p:nvSpPr>
          <p:cNvPr id="2" name="TextBox 1"/>
          <p:cNvSpPr txBox="1"/>
          <p:nvPr/>
        </p:nvSpPr>
        <p:spPr>
          <a:xfrm>
            <a:off x="3474733" y="1677871"/>
            <a:ext cx="2057377" cy="892552"/>
          </a:xfrm>
          <a:prstGeom prst="rect">
            <a:avLst/>
          </a:prstGeom>
          <a:solidFill>
            <a:srgbClr val="FF9900"/>
          </a:solidFill>
          <a:ln>
            <a:solidFill>
              <a:schemeClr val="tx1"/>
            </a:solidFill>
          </a:ln>
        </p:spPr>
        <p:txBody>
          <a:bodyPr wrap="square" rtlCol="0">
            <a:spAutoFit/>
          </a:bodyPr>
          <a:lstStyle/>
          <a:p>
            <a:pPr algn="ctr"/>
            <a:r>
              <a:rPr lang="en-US" sz="2600" dirty="0" smtClean="0"/>
              <a:t>Phonology</a:t>
            </a:r>
          </a:p>
          <a:p>
            <a:pPr algn="ctr"/>
            <a:endParaRPr lang="en-US" sz="2600" dirty="0"/>
          </a:p>
        </p:txBody>
      </p:sp>
      <p:sp>
        <p:nvSpPr>
          <p:cNvPr id="8" name="TextBox 7"/>
          <p:cNvSpPr txBox="1"/>
          <p:nvPr/>
        </p:nvSpPr>
        <p:spPr>
          <a:xfrm>
            <a:off x="5532110" y="3647482"/>
            <a:ext cx="2240256" cy="892552"/>
          </a:xfrm>
          <a:prstGeom prst="rect">
            <a:avLst/>
          </a:prstGeom>
          <a:solidFill>
            <a:srgbClr val="FF9900"/>
          </a:solidFill>
          <a:ln>
            <a:solidFill>
              <a:schemeClr val="tx1"/>
            </a:solidFill>
          </a:ln>
        </p:spPr>
        <p:txBody>
          <a:bodyPr wrap="square" rtlCol="0">
            <a:spAutoFit/>
          </a:bodyPr>
          <a:lstStyle/>
          <a:p>
            <a:pPr algn="ctr"/>
            <a:r>
              <a:rPr lang="en-US" sz="2600" dirty="0" smtClean="0"/>
              <a:t>Orthography</a:t>
            </a:r>
          </a:p>
          <a:p>
            <a:pPr algn="ctr"/>
            <a:endParaRPr lang="en-US" sz="2600" dirty="0"/>
          </a:p>
        </p:txBody>
      </p:sp>
      <p:sp>
        <p:nvSpPr>
          <p:cNvPr id="9" name="TextBox 8"/>
          <p:cNvSpPr txBox="1"/>
          <p:nvPr/>
        </p:nvSpPr>
        <p:spPr>
          <a:xfrm>
            <a:off x="1234477" y="3633355"/>
            <a:ext cx="2240256" cy="892552"/>
          </a:xfrm>
          <a:prstGeom prst="rect">
            <a:avLst/>
          </a:prstGeom>
          <a:solidFill>
            <a:srgbClr val="FF9900"/>
          </a:solidFill>
          <a:ln>
            <a:solidFill>
              <a:schemeClr val="tx1"/>
            </a:solidFill>
          </a:ln>
        </p:spPr>
        <p:txBody>
          <a:bodyPr wrap="square" rtlCol="0">
            <a:spAutoFit/>
          </a:bodyPr>
          <a:lstStyle/>
          <a:p>
            <a:pPr algn="ctr"/>
            <a:r>
              <a:rPr lang="en-US" sz="2600" dirty="0" smtClean="0"/>
              <a:t>Word Frequency</a:t>
            </a:r>
            <a:endParaRPr lang="en-US" sz="2600" dirty="0"/>
          </a:p>
        </p:txBody>
      </p:sp>
      <p:sp>
        <p:nvSpPr>
          <p:cNvPr id="3" name="Left-Up Arrow 2"/>
          <p:cNvSpPr/>
          <p:nvPr/>
        </p:nvSpPr>
        <p:spPr>
          <a:xfrm rot="10800000">
            <a:off x="1979497" y="1884630"/>
            <a:ext cx="1280146" cy="1371585"/>
          </a:xfrm>
          <a:prstGeom prst="leftUp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Up Arrow 12"/>
          <p:cNvSpPr/>
          <p:nvPr/>
        </p:nvSpPr>
        <p:spPr>
          <a:xfrm rot="16200000">
            <a:off x="6012166" y="1884630"/>
            <a:ext cx="1280146" cy="1371585"/>
          </a:xfrm>
          <a:prstGeom prst="leftUp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Left-Right Arrow 3"/>
          <p:cNvSpPr/>
          <p:nvPr/>
        </p:nvSpPr>
        <p:spPr>
          <a:xfrm>
            <a:off x="3703330" y="3805248"/>
            <a:ext cx="1600182" cy="717746"/>
          </a:xfrm>
          <a:prstGeom prst="leftRightArrow">
            <a:avLst/>
          </a:prstGeom>
          <a:solidFill>
            <a:schemeClr val="accent3">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23228" y="5400715"/>
            <a:ext cx="3497543" cy="1077218"/>
          </a:xfrm>
          <a:prstGeom prst="rect">
            <a:avLst/>
          </a:prstGeom>
          <a:noFill/>
          <a:ln>
            <a:noFill/>
          </a:ln>
        </p:spPr>
        <p:txBody>
          <a:bodyPr wrap="square" rtlCol="0">
            <a:spAutoFit/>
          </a:bodyPr>
          <a:lstStyle/>
          <a:p>
            <a:pPr algn="ctr"/>
            <a:r>
              <a:rPr lang="en-US" sz="3200" b="1" dirty="0" smtClean="0"/>
              <a:t>Correct:</a:t>
            </a:r>
          </a:p>
          <a:p>
            <a:pPr algn="ctr"/>
            <a:r>
              <a:rPr lang="en-US" sz="3200" dirty="0" smtClean="0">
                <a:latin typeface="Bradley Hand ITC" pitchFamily="66" charset="0"/>
              </a:rPr>
              <a:t>fleas 		</a:t>
            </a:r>
            <a:r>
              <a:rPr lang="en-US" sz="3200" dirty="0" err="1" smtClean="0">
                <a:latin typeface="Bradley Hand ITC" pitchFamily="66" charset="0"/>
              </a:rPr>
              <a:t>fleaz</a:t>
            </a:r>
            <a:endParaRPr lang="en-US" sz="3200" dirty="0">
              <a:latin typeface="Bradley Hand ITC" pitchFamily="66" charset="0"/>
            </a:endParaRPr>
          </a:p>
        </p:txBody>
      </p:sp>
      <p:cxnSp>
        <p:nvCxnSpPr>
          <p:cNvPr id="12" name="Straight Connector 11"/>
          <p:cNvCxnSpPr/>
          <p:nvPr/>
        </p:nvCxnSpPr>
        <p:spPr>
          <a:xfrm>
            <a:off x="5228802" y="5951153"/>
            <a:ext cx="640074" cy="430887"/>
          </a:xfrm>
          <a:prstGeom prst="line">
            <a:avLst/>
          </a:prstGeom>
        </p:spPr>
        <p:style>
          <a:lnRef idx="2">
            <a:schemeClr val="accent2"/>
          </a:lnRef>
          <a:fillRef idx="0">
            <a:schemeClr val="accent2"/>
          </a:fillRef>
          <a:effectRef idx="1">
            <a:schemeClr val="accent2"/>
          </a:effectRef>
          <a:fontRef idx="minor">
            <a:schemeClr val="tx1"/>
          </a:fontRef>
        </p:style>
      </p:cxnSp>
      <p:cxnSp>
        <p:nvCxnSpPr>
          <p:cNvPr id="14" name="Straight Connector 13"/>
          <p:cNvCxnSpPr/>
          <p:nvPr/>
        </p:nvCxnSpPr>
        <p:spPr>
          <a:xfrm flipV="1">
            <a:off x="5228802" y="5939323"/>
            <a:ext cx="640074" cy="442717"/>
          </a:xfrm>
          <a:prstGeom prst="line">
            <a:avLst/>
          </a:prstGeom>
        </p:spPr>
        <p:style>
          <a:lnRef idx="2">
            <a:schemeClr val="accent2"/>
          </a:lnRef>
          <a:fillRef idx="0">
            <a:schemeClr val="accent2"/>
          </a:fillRef>
          <a:effectRef idx="1">
            <a:schemeClr val="accent2"/>
          </a:effectRef>
          <a:fontRef idx="minor">
            <a:schemeClr val="tx1"/>
          </a:fontRef>
        </p:style>
      </p:cxnSp>
      <p:cxnSp>
        <p:nvCxnSpPr>
          <p:cNvPr id="21" name="Straight Connector 20"/>
          <p:cNvCxnSpPr/>
          <p:nvPr/>
        </p:nvCxnSpPr>
        <p:spPr>
          <a:xfrm>
            <a:off x="274342" y="5074902"/>
            <a:ext cx="8595317"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062223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4342" y="218801"/>
            <a:ext cx="8595317" cy="1015663"/>
          </a:xfrm>
          <a:prstGeom prst="rect">
            <a:avLst/>
          </a:prstGeom>
          <a:noFill/>
        </p:spPr>
        <p:txBody>
          <a:bodyPr>
            <a:spAutoFit/>
          </a:bodyPr>
          <a:lstStyle/>
          <a:p>
            <a:pPr fontAlgn="auto">
              <a:spcBef>
                <a:spcPts val="0"/>
              </a:spcBef>
              <a:spcAft>
                <a:spcPts val="0"/>
              </a:spcAft>
              <a:defRPr/>
            </a:pPr>
            <a:r>
              <a:rPr lang="en-US" sz="6000" b="1" dirty="0" smtClean="0">
                <a:ln>
                  <a:solidFill>
                    <a:schemeClr val="bg1">
                      <a:lumMod val="95000"/>
                    </a:schemeClr>
                  </a:solidFill>
                </a:ln>
                <a:effectLst>
                  <a:outerShdw blurRad="50800" dist="38100" dir="5400000" algn="t" rotWithShape="0">
                    <a:prstClr val="black">
                      <a:alpha val="40000"/>
                    </a:prstClr>
                  </a:outerShdw>
                </a:effectLst>
                <a:latin typeface="+mn-lt"/>
              </a:rPr>
              <a:t>Connectionist Models</a:t>
            </a:r>
            <a:endParaRPr lang="en-US" sz="6000" b="1" dirty="0">
              <a:ln>
                <a:solidFill>
                  <a:schemeClr val="bg1">
                    <a:lumMod val="95000"/>
                  </a:schemeClr>
                </a:solidFill>
              </a:ln>
              <a:effectLst>
                <a:outerShdw blurRad="50800" dist="38100" dir="5400000" algn="t" rotWithShape="0">
                  <a:prstClr val="black">
                    <a:alpha val="40000"/>
                  </a:prstClr>
                </a:outerShdw>
              </a:effectLst>
              <a:latin typeface="+mn-lt"/>
            </a:endParaRPr>
          </a:p>
        </p:txBody>
      </p:sp>
      <p:sp>
        <p:nvSpPr>
          <p:cNvPr id="2" name="TextBox 1"/>
          <p:cNvSpPr txBox="1"/>
          <p:nvPr/>
        </p:nvSpPr>
        <p:spPr>
          <a:xfrm>
            <a:off x="3474733" y="1677871"/>
            <a:ext cx="2057377" cy="892552"/>
          </a:xfrm>
          <a:prstGeom prst="rect">
            <a:avLst/>
          </a:prstGeom>
          <a:solidFill>
            <a:srgbClr val="FF9900"/>
          </a:solidFill>
          <a:ln>
            <a:solidFill>
              <a:schemeClr val="tx1"/>
            </a:solidFill>
          </a:ln>
        </p:spPr>
        <p:txBody>
          <a:bodyPr wrap="square" rtlCol="0">
            <a:spAutoFit/>
          </a:bodyPr>
          <a:lstStyle/>
          <a:p>
            <a:pPr algn="ctr"/>
            <a:r>
              <a:rPr lang="en-US" sz="2600" dirty="0" smtClean="0"/>
              <a:t>Phonology</a:t>
            </a:r>
          </a:p>
          <a:p>
            <a:pPr algn="ctr"/>
            <a:endParaRPr lang="en-US" sz="2600" dirty="0"/>
          </a:p>
        </p:txBody>
      </p:sp>
      <p:sp>
        <p:nvSpPr>
          <p:cNvPr id="8" name="TextBox 7"/>
          <p:cNvSpPr txBox="1"/>
          <p:nvPr/>
        </p:nvSpPr>
        <p:spPr>
          <a:xfrm>
            <a:off x="5532110" y="3647482"/>
            <a:ext cx="2240256" cy="892552"/>
          </a:xfrm>
          <a:prstGeom prst="rect">
            <a:avLst/>
          </a:prstGeom>
          <a:solidFill>
            <a:srgbClr val="FF9900"/>
          </a:solidFill>
          <a:ln>
            <a:solidFill>
              <a:schemeClr val="tx1"/>
            </a:solidFill>
          </a:ln>
        </p:spPr>
        <p:txBody>
          <a:bodyPr wrap="square" rtlCol="0">
            <a:spAutoFit/>
          </a:bodyPr>
          <a:lstStyle/>
          <a:p>
            <a:pPr algn="ctr"/>
            <a:r>
              <a:rPr lang="en-US" sz="2600" dirty="0" smtClean="0"/>
              <a:t>Orthography</a:t>
            </a:r>
          </a:p>
          <a:p>
            <a:pPr algn="ctr"/>
            <a:endParaRPr lang="en-US" sz="2600" dirty="0"/>
          </a:p>
        </p:txBody>
      </p:sp>
      <p:sp>
        <p:nvSpPr>
          <p:cNvPr id="9" name="TextBox 8"/>
          <p:cNvSpPr txBox="1"/>
          <p:nvPr/>
        </p:nvSpPr>
        <p:spPr>
          <a:xfrm>
            <a:off x="1234477" y="3633355"/>
            <a:ext cx="2240256" cy="892552"/>
          </a:xfrm>
          <a:prstGeom prst="rect">
            <a:avLst/>
          </a:prstGeom>
          <a:solidFill>
            <a:srgbClr val="FF9900"/>
          </a:solidFill>
          <a:ln>
            <a:solidFill>
              <a:schemeClr val="tx1"/>
            </a:solidFill>
          </a:ln>
        </p:spPr>
        <p:txBody>
          <a:bodyPr wrap="square" rtlCol="0">
            <a:spAutoFit/>
          </a:bodyPr>
          <a:lstStyle/>
          <a:p>
            <a:pPr algn="ctr"/>
            <a:r>
              <a:rPr lang="en-US" sz="2600" dirty="0" smtClean="0"/>
              <a:t>Word Frequency</a:t>
            </a:r>
            <a:endParaRPr lang="en-US" sz="2600" dirty="0"/>
          </a:p>
        </p:txBody>
      </p:sp>
      <p:sp>
        <p:nvSpPr>
          <p:cNvPr id="3" name="Left-Up Arrow 2"/>
          <p:cNvSpPr/>
          <p:nvPr/>
        </p:nvSpPr>
        <p:spPr>
          <a:xfrm rot="10800000">
            <a:off x="1979497" y="1884630"/>
            <a:ext cx="1280146" cy="1371585"/>
          </a:xfrm>
          <a:prstGeom prst="leftUp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Up Arrow 12"/>
          <p:cNvSpPr/>
          <p:nvPr/>
        </p:nvSpPr>
        <p:spPr>
          <a:xfrm rot="16200000">
            <a:off x="6012166" y="1884630"/>
            <a:ext cx="1280146" cy="1371585"/>
          </a:xfrm>
          <a:prstGeom prst="leftUp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Left-Right Arrow 3"/>
          <p:cNvSpPr/>
          <p:nvPr/>
        </p:nvSpPr>
        <p:spPr>
          <a:xfrm>
            <a:off x="3703330" y="3805248"/>
            <a:ext cx="1600182" cy="717746"/>
          </a:xfrm>
          <a:prstGeom prst="leftRightArrow">
            <a:avLst/>
          </a:prstGeom>
          <a:solidFill>
            <a:schemeClr val="accent3">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474733" y="5349219"/>
            <a:ext cx="2247272" cy="1200329"/>
          </a:xfrm>
          <a:prstGeom prst="rect">
            <a:avLst/>
          </a:prstGeom>
          <a:noFill/>
          <a:ln>
            <a:noFill/>
          </a:ln>
        </p:spPr>
        <p:txBody>
          <a:bodyPr wrap="square" rtlCol="0">
            <a:spAutoFit/>
          </a:bodyPr>
          <a:lstStyle/>
          <a:p>
            <a:pPr algn="ctr"/>
            <a:r>
              <a:rPr lang="en-US" sz="3600" b="1" dirty="0" smtClean="0"/>
              <a:t>Error:</a:t>
            </a:r>
          </a:p>
          <a:p>
            <a:pPr algn="ctr"/>
            <a:r>
              <a:rPr lang="en-US" sz="3600" dirty="0" err="1" smtClean="0">
                <a:latin typeface="Bradley Hand ITC" pitchFamily="66" charset="0"/>
              </a:rPr>
              <a:t>runned</a:t>
            </a:r>
            <a:endParaRPr lang="en-US" sz="3600" dirty="0">
              <a:latin typeface="Bradley Hand ITC" pitchFamily="66" charset="0"/>
            </a:endParaRPr>
          </a:p>
        </p:txBody>
      </p:sp>
      <p:cxnSp>
        <p:nvCxnSpPr>
          <p:cNvPr id="21" name="Straight Connector 20"/>
          <p:cNvCxnSpPr/>
          <p:nvPr/>
        </p:nvCxnSpPr>
        <p:spPr>
          <a:xfrm>
            <a:off x="274342" y="5074902"/>
            <a:ext cx="8595317"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67885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45" y="2423171"/>
            <a:ext cx="8183880" cy="3822196"/>
          </a:xfrm>
        </p:spPr>
        <p:txBody>
          <a:bodyPr/>
          <a:lstStyle/>
          <a:p>
            <a:pPr>
              <a:spcBef>
                <a:spcPts val="1200"/>
              </a:spcBef>
            </a:pPr>
            <a:r>
              <a:rPr lang="en-US" dirty="0" smtClean="0"/>
              <a:t>Maps sound to print at different levels:</a:t>
            </a:r>
          </a:p>
          <a:p>
            <a:pPr lvl="1">
              <a:spcBef>
                <a:spcPts val="1200"/>
              </a:spcBef>
            </a:pPr>
            <a:r>
              <a:rPr lang="en-US" dirty="0" smtClean="0"/>
              <a:t>Whole-word (cat)</a:t>
            </a:r>
          </a:p>
          <a:p>
            <a:pPr lvl="1">
              <a:spcBef>
                <a:spcPts val="1200"/>
              </a:spcBef>
            </a:pPr>
            <a:r>
              <a:rPr lang="en-US" dirty="0" smtClean="0"/>
              <a:t>Phoneme (/c/ /a/ /t/)</a:t>
            </a:r>
          </a:p>
          <a:p>
            <a:pPr lvl="1">
              <a:spcBef>
                <a:spcPts val="1200"/>
              </a:spcBef>
            </a:pPr>
            <a:r>
              <a:rPr lang="en-US" dirty="0" smtClean="0"/>
              <a:t>Grapheme (c-a-t)</a:t>
            </a:r>
          </a:p>
          <a:p>
            <a:pPr lvl="1">
              <a:spcBef>
                <a:spcPts val="1200"/>
              </a:spcBef>
            </a:pPr>
            <a:r>
              <a:rPr lang="en-US" dirty="0" smtClean="0"/>
              <a:t>Sound spelling (c-at) patterns</a:t>
            </a:r>
            <a:endParaRPr lang="en-US" dirty="0"/>
          </a:p>
        </p:txBody>
      </p:sp>
      <p:sp>
        <p:nvSpPr>
          <p:cNvPr id="3" name="TextBox 2"/>
          <p:cNvSpPr txBox="1"/>
          <p:nvPr/>
        </p:nvSpPr>
        <p:spPr>
          <a:xfrm>
            <a:off x="274342" y="218801"/>
            <a:ext cx="8595317" cy="1938992"/>
          </a:xfrm>
          <a:prstGeom prst="rect">
            <a:avLst/>
          </a:prstGeom>
          <a:noFill/>
        </p:spPr>
        <p:txBody>
          <a:bodyPr>
            <a:spAutoFit/>
          </a:bodyPr>
          <a:lstStyle/>
          <a:p>
            <a:pPr fontAlgn="auto">
              <a:spcBef>
                <a:spcPts val="0"/>
              </a:spcBef>
              <a:spcAft>
                <a:spcPts val="0"/>
              </a:spcAft>
              <a:defRPr/>
            </a:pPr>
            <a:r>
              <a:rPr lang="en-US" sz="6000" b="1" dirty="0" smtClean="0">
                <a:ln>
                  <a:solidFill>
                    <a:schemeClr val="bg1">
                      <a:lumMod val="95000"/>
                    </a:schemeClr>
                  </a:solidFill>
                </a:ln>
                <a:effectLst>
                  <a:outerShdw blurRad="50800" dist="38100" dir="5400000" algn="t" rotWithShape="0">
                    <a:prstClr val="black">
                      <a:alpha val="40000"/>
                    </a:prstClr>
                  </a:outerShdw>
                </a:effectLst>
                <a:latin typeface="+mn-lt"/>
              </a:rPr>
              <a:t>Mastering English Orthography</a:t>
            </a:r>
            <a:endParaRPr lang="en-US" sz="6000" b="1" dirty="0">
              <a:ln>
                <a:solidFill>
                  <a:schemeClr val="bg1">
                    <a:lumMod val="95000"/>
                  </a:schemeClr>
                </a:solidFill>
              </a:ln>
              <a:effectLst>
                <a:outerShdw blurRad="50800" dist="38100" dir="5400000" algn="t" rotWithShape="0">
                  <a:prstClr val="black">
                    <a:alpha val="40000"/>
                  </a:prstClr>
                </a:outerShdw>
              </a:effectLst>
              <a:latin typeface="+mn-lt"/>
            </a:endParaRPr>
          </a:p>
        </p:txBody>
      </p:sp>
    </p:spTree>
    <p:extLst>
      <p:ext uri="{BB962C8B-B14F-4D97-AF65-F5344CB8AC3E}">
        <p14:creationId xmlns:p14="http://schemas.microsoft.com/office/powerpoint/2010/main" val="20372351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AutoShape 25"/>
          <p:cNvSpPr>
            <a:spLocks noChangeArrowheads="1"/>
          </p:cNvSpPr>
          <p:nvPr/>
        </p:nvSpPr>
        <p:spPr bwMode="auto">
          <a:xfrm>
            <a:off x="2835275" y="411163"/>
            <a:ext cx="5943600" cy="2195512"/>
          </a:xfrm>
          <a:prstGeom prst="roundRect">
            <a:avLst>
              <a:gd name="adj" fmla="val 16667"/>
            </a:avLst>
          </a:prstGeom>
          <a:solidFill>
            <a:srgbClr val="E5F4D0"/>
          </a:solidFill>
          <a:ln w="9525">
            <a:solidFill>
              <a:schemeClr val="tx1"/>
            </a:solidFill>
            <a:round/>
            <a:headEnd/>
            <a:tailEnd/>
          </a:ln>
        </p:spPr>
        <p:txBody>
          <a:bodyPr wrap="none" anchor="ctr"/>
          <a:lstStyle/>
          <a:p>
            <a:pPr algn="ctr"/>
            <a:endParaRPr lang="en-US">
              <a:solidFill>
                <a:srgbClr val="E5F4D0"/>
              </a:solidFill>
            </a:endParaRPr>
          </a:p>
        </p:txBody>
      </p:sp>
      <p:sp>
        <p:nvSpPr>
          <p:cNvPr id="51204" name="Text Box 10"/>
          <p:cNvSpPr txBox="1">
            <a:spLocks noChangeArrowheads="1"/>
          </p:cNvSpPr>
          <p:nvPr/>
        </p:nvSpPr>
        <p:spPr bwMode="auto">
          <a:xfrm>
            <a:off x="2543296" y="3567241"/>
            <a:ext cx="4988866" cy="430887"/>
          </a:xfrm>
          <a:prstGeom prst="rect">
            <a:avLst/>
          </a:prstGeom>
          <a:noFill/>
          <a:ln w="9525">
            <a:noFill/>
            <a:miter lim="800000"/>
            <a:headEnd/>
            <a:tailEnd/>
          </a:ln>
        </p:spPr>
        <p:txBody>
          <a:bodyPr wrap="none">
            <a:spAutoFit/>
          </a:bodyPr>
          <a:lstStyle/>
          <a:p>
            <a:r>
              <a:rPr lang="en-US" sz="2200" dirty="0" smtClean="0"/>
              <a:t>Spelling is irregular and unpredictable.</a:t>
            </a:r>
            <a:endParaRPr lang="en-US" sz="2200" dirty="0"/>
          </a:p>
        </p:txBody>
      </p:sp>
      <p:sp>
        <p:nvSpPr>
          <p:cNvPr id="51205" name="Text Box 11"/>
          <p:cNvSpPr txBox="1">
            <a:spLocks noChangeArrowheads="1"/>
          </p:cNvSpPr>
          <p:nvPr/>
        </p:nvSpPr>
        <p:spPr bwMode="auto">
          <a:xfrm>
            <a:off x="2543295" y="4299079"/>
            <a:ext cx="6035676" cy="769441"/>
          </a:xfrm>
          <a:prstGeom prst="rect">
            <a:avLst/>
          </a:prstGeom>
          <a:noFill/>
          <a:ln w="9525">
            <a:noFill/>
            <a:miter lim="800000"/>
            <a:headEnd/>
            <a:tailEnd/>
          </a:ln>
        </p:spPr>
        <p:txBody>
          <a:bodyPr wrap="square">
            <a:spAutoFit/>
          </a:bodyPr>
          <a:lstStyle/>
          <a:p>
            <a:r>
              <a:rPr lang="en-US" sz="2200" dirty="0" smtClean="0"/>
              <a:t>Spelling is based on developmental sequences or stages.</a:t>
            </a:r>
            <a:endParaRPr lang="en-US" sz="2200" dirty="0"/>
          </a:p>
        </p:txBody>
      </p:sp>
      <p:sp>
        <p:nvSpPr>
          <p:cNvPr id="51206" name="Text Box 12"/>
          <p:cNvSpPr txBox="1">
            <a:spLocks noChangeArrowheads="1"/>
          </p:cNvSpPr>
          <p:nvPr/>
        </p:nvSpPr>
        <p:spPr bwMode="auto">
          <a:xfrm>
            <a:off x="2543297" y="5121404"/>
            <a:ext cx="6235578" cy="769441"/>
          </a:xfrm>
          <a:prstGeom prst="rect">
            <a:avLst/>
          </a:prstGeom>
          <a:noFill/>
          <a:ln w="9525">
            <a:noFill/>
            <a:miter lim="800000"/>
            <a:headEnd/>
            <a:tailEnd/>
          </a:ln>
        </p:spPr>
        <p:txBody>
          <a:bodyPr wrap="square">
            <a:spAutoFit/>
          </a:bodyPr>
          <a:lstStyle/>
          <a:p>
            <a:r>
              <a:rPr lang="en-US" sz="2200" dirty="0" smtClean="0"/>
              <a:t>Spelling involves phonological and orthographic knowledge as well as word frequency. </a:t>
            </a:r>
            <a:endParaRPr lang="en-US" sz="2200" dirty="0"/>
          </a:p>
        </p:txBody>
      </p:sp>
      <p:sp>
        <p:nvSpPr>
          <p:cNvPr id="51209" name="Rectangle 15"/>
          <p:cNvSpPr>
            <a:spLocks noChangeArrowheads="1"/>
          </p:cNvSpPr>
          <p:nvPr/>
        </p:nvSpPr>
        <p:spPr bwMode="auto">
          <a:xfrm>
            <a:off x="439859" y="3567241"/>
            <a:ext cx="1828800" cy="366713"/>
          </a:xfrm>
          <a:prstGeom prst="rect">
            <a:avLst/>
          </a:prstGeom>
          <a:noFill/>
          <a:ln w="19050">
            <a:solidFill>
              <a:srgbClr val="578E1A"/>
            </a:solidFill>
            <a:miter lim="800000"/>
            <a:headEnd/>
            <a:tailEnd/>
          </a:ln>
        </p:spPr>
        <p:txBody>
          <a:bodyPr wrap="none" anchor="ctr"/>
          <a:lstStyle/>
          <a:p>
            <a:endParaRPr lang="en-US" sz="2200"/>
          </a:p>
        </p:txBody>
      </p:sp>
      <p:sp>
        <p:nvSpPr>
          <p:cNvPr id="51210" name="Rectangle 16"/>
          <p:cNvSpPr>
            <a:spLocks noChangeArrowheads="1"/>
          </p:cNvSpPr>
          <p:nvPr/>
        </p:nvSpPr>
        <p:spPr bwMode="auto">
          <a:xfrm>
            <a:off x="439859" y="4299079"/>
            <a:ext cx="1828800" cy="366712"/>
          </a:xfrm>
          <a:prstGeom prst="rect">
            <a:avLst/>
          </a:prstGeom>
          <a:noFill/>
          <a:ln w="19050">
            <a:solidFill>
              <a:srgbClr val="578E1A"/>
            </a:solidFill>
            <a:miter lim="800000"/>
            <a:headEnd/>
            <a:tailEnd/>
          </a:ln>
        </p:spPr>
        <p:txBody>
          <a:bodyPr wrap="none" anchor="ctr"/>
          <a:lstStyle/>
          <a:p>
            <a:endParaRPr lang="en-US" sz="2200"/>
          </a:p>
        </p:txBody>
      </p:sp>
      <p:sp>
        <p:nvSpPr>
          <p:cNvPr id="51211" name="Rectangle 17"/>
          <p:cNvSpPr>
            <a:spLocks noChangeArrowheads="1"/>
          </p:cNvSpPr>
          <p:nvPr/>
        </p:nvSpPr>
        <p:spPr bwMode="auto">
          <a:xfrm>
            <a:off x="439859" y="5121404"/>
            <a:ext cx="1828800" cy="366712"/>
          </a:xfrm>
          <a:prstGeom prst="rect">
            <a:avLst/>
          </a:prstGeom>
          <a:noFill/>
          <a:ln w="19050">
            <a:solidFill>
              <a:srgbClr val="578E1A"/>
            </a:solidFill>
            <a:miter lim="800000"/>
            <a:headEnd/>
            <a:tailEnd/>
          </a:ln>
        </p:spPr>
        <p:txBody>
          <a:bodyPr wrap="none" anchor="ctr"/>
          <a:lstStyle/>
          <a:p>
            <a:endParaRPr lang="en-US" sz="2200"/>
          </a:p>
        </p:txBody>
      </p:sp>
      <p:sp>
        <p:nvSpPr>
          <p:cNvPr id="51212" name="AutoShape 23"/>
          <p:cNvSpPr>
            <a:spLocks noChangeArrowheads="1"/>
          </p:cNvSpPr>
          <p:nvPr/>
        </p:nvSpPr>
        <p:spPr bwMode="auto">
          <a:xfrm>
            <a:off x="182563" y="0"/>
            <a:ext cx="2560637" cy="2286000"/>
          </a:xfrm>
          <a:prstGeom prst="cloudCallout">
            <a:avLst>
              <a:gd name="adj1" fmla="val -53907"/>
              <a:gd name="adj2" fmla="val 70208"/>
            </a:avLst>
          </a:prstGeom>
          <a:solidFill>
            <a:srgbClr val="FFC111"/>
          </a:solidFill>
          <a:ln w="9525">
            <a:solidFill>
              <a:schemeClr val="tx1"/>
            </a:solidFill>
            <a:round/>
            <a:headEnd/>
            <a:tailEnd/>
          </a:ln>
        </p:spPr>
        <p:txBody>
          <a:bodyPr/>
          <a:lstStyle/>
          <a:p>
            <a:pPr algn="ctr"/>
            <a:endParaRPr lang="en-US"/>
          </a:p>
        </p:txBody>
      </p:sp>
      <p:sp>
        <p:nvSpPr>
          <p:cNvPr id="196630" name="Text Box 22"/>
          <p:cNvSpPr txBox="1">
            <a:spLocks noChangeArrowheads="1"/>
          </p:cNvSpPr>
          <p:nvPr/>
        </p:nvSpPr>
        <p:spPr bwMode="auto">
          <a:xfrm rot="-1298904">
            <a:off x="274638" y="411163"/>
            <a:ext cx="2646362" cy="1190625"/>
          </a:xfrm>
          <a:prstGeom prst="rect">
            <a:avLst/>
          </a:prstGeom>
          <a:noFill/>
          <a:ln w="9525">
            <a:noFill/>
            <a:miter lim="800000"/>
            <a:headEnd/>
            <a:tailEnd/>
          </a:ln>
          <a:effectLst/>
        </p:spPr>
        <p:txBody>
          <a:bodyPr>
            <a:spAutoFit/>
          </a:bodyPr>
          <a:lstStyle/>
          <a:p>
            <a:pPr>
              <a:defRPr/>
            </a:pPr>
            <a:r>
              <a:rPr lang="en-US" sz="3600" b="1">
                <a:effectLst>
                  <a:outerShdw blurRad="38100" dist="38100" dir="2700000" algn="tl">
                    <a:srgbClr val="FFFFFF"/>
                  </a:outerShdw>
                </a:effectLst>
                <a:latin typeface="Comic Sans MS" pitchFamily="66" charset="0"/>
              </a:rPr>
              <a:t>What do you think?</a:t>
            </a:r>
          </a:p>
        </p:txBody>
      </p:sp>
      <p:sp>
        <p:nvSpPr>
          <p:cNvPr id="51214" name="Text Box 26"/>
          <p:cNvSpPr txBox="1">
            <a:spLocks noChangeArrowheads="1"/>
          </p:cNvSpPr>
          <p:nvPr/>
        </p:nvSpPr>
        <p:spPr bwMode="auto">
          <a:xfrm>
            <a:off x="2925763" y="503238"/>
            <a:ext cx="5668962" cy="366712"/>
          </a:xfrm>
          <a:prstGeom prst="rect">
            <a:avLst/>
          </a:prstGeom>
          <a:noFill/>
          <a:ln w="9525">
            <a:noFill/>
            <a:miter lim="800000"/>
            <a:headEnd/>
            <a:tailEnd/>
          </a:ln>
        </p:spPr>
        <p:txBody>
          <a:bodyPr>
            <a:spAutoFit/>
          </a:bodyPr>
          <a:lstStyle/>
          <a:p>
            <a:pPr>
              <a:spcBef>
                <a:spcPct val="50000"/>
              </a:spcBef>
            </a:pPr>
            <a:endParaRPr lang="en-US"/>
          </a:p>
        </p:txBody>
      </p:sp>
      <p:sp>
        <p:nvSpPr>
          <p:cNvPr id="51215" name="Text Box 27"/>
          <p:cNvSpPr txBox="1">
            <a:spLocks noChangeArrowheads="1"/>
          </p:cNvSpPr>
          <p:nvPr/>
        </p:nvSpPr>
        <p:spPr bwMode="auto">
          <a:xfrm>
            <a:off x="2925763" y="411163"/>
            <a:ext cx="5395912" cy="2677656"/>
          </a:xfrm>
          <a:prstGeom prst="rect">
            <a:avLst/>
          </a:prstGeom>
          <a:noFill/>
          <a:ln w="9525">
            <a:noFill/>
            <a:miter lim="800000"/>
            <a:headEnd/>
            <a:tailEnd/>
          </a:ln>
        </p:spPr>
        <p:txBody>
          <a:bodyPr>
            <a:spAutoFit/>
          </a:bodyPr>
          <a:lstStyle/>
          <a:p>
            <a:pPr eaLnBrk="0" hangingPunct="0">
              <a:spcBef>
                <a:spcPts val="250"/>
              </a:spcBef>
              <a:buClr>
                <a:schemeClr val="accent1"/>
              </a:buClr>
              <a:buSzPct val="80000"/>
              <a:buFont typeface="Wingdings 2" pitchFamily="18" charset="2"/>
              <a:buNone/>
            </a:pPr>
            <a:r>
              <a:rPr lang="en-US" sz="2800" b="1" dirty="0" smtClean="0">
                <a:solidFill>
                  <a:schemeClr val="folHlink"/>
                </a:solidFill>
                <a:latin typeface="Century Gothic" pitchFamily="34" charset="0"/>
              </a:rPr>
              <a:t>Which model of spelling development do you think most influences current spelling instructional practices?</a:t>
            </a:r>
            <a:endParaRPr lang="en-US" sz="2800" b="1" dirty="0">
              <a:solidFill>
                <a:schemeClr val="folHlink"/>
              </a:solidFill>
              <a:latin typeface="Century Gothic" pitchFamily="34" charset="0"/>
            </a:endParaRPr>
          </a:p>
          <a:p>
            <a:endParaRPr lang="en-US" sz="2800" dirty="0">
              <a:latin typeface="Century Gothic"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65806" y="336548"/>
            <a:ext cx="8229509" cy="1815882"/>
          </a:xfrm>
          <a:prstGeom prst="rect">
            <a:avLst/>
          </a:prstGeom>
          <a:noFill/>
        </p:spPr>
        <p:txBody>
          <a:bodyPr wrap="square">
            <a:spAutoFit/>
          </a:bodyPr>
          <a:lstStyle/>
          <a:p>
            <a:pPr fontAlgn="auto">
              <a:spcBef>
                <a:spcPts val="0"/>
              </a:spcBef>
              <a:spcAft>
                <a:spcPts val="0"/>
              </a:spcAft>
              <a:defRPr/>
            </a:pPr>
            <a:r>
              <a:rPr lang="en-US" sz="5600" b="1" dirty="0" smtClean="0">
                <a:ln>
                  <a:solidFill>
                    <a:schemeClr val="bg1">
                      <a:lumMod val="95000"/>
                    </a:schemeClr>
                  </a:solidFill>
                </a:ln>
                <a:effectLst>
                  <a:outerShdw blurRad="50800" dist="38100" dir="5400000" algn="t" rotWithShape="0">
                    <a:prstClr val="black">
                      <a:alpha val="40000"/>
                    </a:prstClr>
                  </a:outerShdw>
                </a:effectLst>
                <a:latin typeface="+mn-lt"/>
              </a:rPr>
              <a:t>Approaches to Spelling Instruction</a:t>
            </a:r>
            <a:endParaRPr lang="en-US" sz="5600" b="1" dirty="0">
              <a:ln>
                <a:solidFill>
                  <a:schemeClr val="bg1">
                    <a:lumMod val="95000"/>
                  </a:schemeClr>
                </a:solidFill>
              </a:ln>
              <a:effectLst>
                <a:outerShdw blurRad="50800" dist="38100" dir="5400000" algn="t" rotWithShape="0">
                  <a:prstClr val="black">
                    <a:alpha val="40000"/>
                  </a:prstClr>
                </a:outerShdw>
              </a:effectLst>
              <a:latin typeface="+mn-lt"/>
            </a:endParaRPr>
          </a:p>
        </p:txBody>
      </p:sp>
      <p:sp>
        <p:nvSpPr>
          <p:cNvPr id="2" name="Content Placeholder 1"/>
          <p:cNvSpPr>
            <a:spLocks noGrp="1"/>
          </p:cNvSpPr>
          <p:nvPr>
            <p:ph idx="1"/>
          </p:nvPr>
        </p:nvSpPr>
        <p:spPr>
          <a:xfrm>
            <a:off x="411435" y="2697488"/>
            <a:ext cx="8183880" cy="3273561"/>
          </a:xfrm>
        </p:spPr>
        <p:txBody>
          <a:bodyPr/>
          <a:lstStyle/>
          <a:p>
            <a:pPr>
              <a:spcBef>
                <a:spcPts val="1800"/>
              </a:spcBef>
            </a:pPr>
            <a:r>
              <a:rPr lang="en-US" dirty="0" smtClean="0"/>
              <a:t>Whole word</a:t>
            </a:r>
          </a:p>
          <a:p>
            <a:pPr>
              <a:spcBef>
                <a:spcPts val="1800"/>
              </a:spcBef>
            </a:pPr>
            <a:r>
              <a:rPr lang="en-US" dirty="0" smtClean="0"/>
              <a:t>Phonemic</a:t>
            </a:r>
          </a:p>
          <a:p>
            <a:pPr>
              <a:spcBef>
                <a:spcPts val="1800"/>
              </a:spcBef>
            </a:pPr>
            <a:r>
              <a:rPr lang="en-US" dirty="0" smtClean="0"/>
              <a:t>Morphemic</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304800" y="1905000"/>
            <a:ext cx="8610600" cy="4495800"/>
          </a:xfrm>
          <a:prstGeom prst="rect">
            <a:avLst/>
          </a:prstGeom>
          <a:noFill/>
          <a:ln w="9525">
            <a:noFill/>
            <a:miter lim="800000"/>
            <a:headEnd/>
            <a:tailEnd/>
          </a:ln>
          <a:effectLst>
            <a:outerShdw dist="12700" dir="8100000" algn="ctr" rotWithShape="0">
              <a:srgbClr val="FFFFFF">
                <a:alpha val="75000"/>
              </a:srgbClr>
            </a:outerShdw>
          </a:effectLst>
        </p:spPr>
        <p:txBody>
          <a:bodyPr anchor="ctr"/>
          <a:lstStyle/>
          <a:p>
            <a:pPr algn="ctr" fontAlgn="auto">
              <a:lnSpc>
                <a:spcPct val="90000"/>
              </a:lnSpc>
              <a:spcBef>
                <a:spcPts val="0"/>
              </a:spcBef>
              <a:spcAft>
                <a:spcPts val="0"/>
              </a:spcAft>
              <a:defRPr/>
            </a:pPr>
            <a:r>
              <a:rPr lang="en-US" sz="1400" dirty="0">
                <a:solidFill>
                  <a:srgbClr val="000000"/>
                </a:solidFill>
                <a:latin typeface="Arial Narrow" pitchFamily="34" charset="0"/>
              </a:rPr>
              <a:t>The Center on Instruction is operated by RMC Research Corporation </a:t>
            </a:r>
            <a:br>
              <a:rPr lang="en-US" sz="1400" dirty="0">
                <a:solidFill>
                  <a:srgbClr val="000000"/>
                </a:solidFill>
                <a:latin typeface="Arial Narrow" pitchFamily="34" charset="0"/>
              </a:rPr>
            </a:br>
            <a:r>
              <a:rPr lang="en-US" sz="1400" dirty="0">
                <a:solidFill>
                  <a:srgbClr val="000000"/>
                </a:solidFill>
                <a:latin typeface="Arial Narrow" pitchFamily="34" charset="0"/>
              </a:rPr>
              <a:t>in partnership with </a:t>
            </a:r>
            <a:br>
              <a:rPr lang="en-US" sz="1400" dirty="0">
                <a:solidFill>
                  <a:srgbClr val="000000"/>
                </a:solidFill>
                <a:latin typeface="Arial Narrow" pitchFamily="34" charset="0"/>
              </a:rPr>
            </a:br>
            <a:r>
              <a:rPr lang="en-US" sz="1400" dirty="0">
                <a:solidFill>
                  <a:srgbClr val="000000"/>
                </a:solidFill>
                <a:latin typeface="Arial Narrow" pitchFamily="34" charset="0"/>
              </a:rPr>
              <a:t>the Florida Center for Reading Research at Florida State University; </a:t>
            </a:r>
            <a:br>
              <a:rPr lang="en-US" sz="1400" dirty="0">
                <a:solidFill>
                  <a:srgbClr val="000000"/>
                </a:solidFill>
                <a:latin typeface="Arial Narrow" pitchFamily="34" charset="0"/>
              </a:rPr>
            </a:br>
            <a:r>
              <a:rPr lang="en-US" sz="1400" dirty="0">
                <a:solidFill>
                  <a:srgbClr val="000000"/>
                </a:solidFill>
                <a:latin typeface="Arial Narrow" pitchFamily="34" charset="0"/>
              </a:rPr>
              <a:t>Instructional Research Group;</a:t>
            </a:r>
            <a:br>
              <a:rPr lang="en-US" sz="1400" dirty="0">
                <a:solidFill>
                  <a:srgbClr val="000000"/>
                </a:solidFill>
                <a:latin typeface="Arial Narrow" pitchFamily="34" charset="0"/>
              </a:rPr>
            </a:br>
            <a:r>
              <a:rPr lang="en-US" sz="1400" dirty="0">
                <a:solidFill>
                  <a:srgbClr val="000000"/>
                </a:solidFill>
                <a:latin typeface="Arial Narrow" pitchFamily="34" charset="0"/>
              </a:rPr>
              <a:t>the Texas Institute for Measurement, Evaluation, and Statistics at the University of Houston;</a:t>
            </a:r>
          </a:p>
          <a:p>
            <a:pPr algn="ctr" fontAlgn="auto">
              <a:lnSpc>
                <a:spcPct val="90000"/>
              </a:lnSpc>
              <a:spcBef>
                <a:spcPts val="0"/>
              </a:spcBef>
              <a:spcAft>
                <a:spcPts val="0"/>
              </a:spcAft>
              <a:defRPr/>
            </a:pPr>
            <a:r>
              <a:rPr lang="en-US" sz="1400" dirty="0">
                <a:solidFill>
                  <a:srgbClr val="000000"/>
                </a:solidFill>
                <a:latin typeface="Arial Narrow" pitchFamily="34" charset="0"/>
              </a:rPr>
              <a:t>and The Meadows Center for Preventing Educational Risk at the University of Texas at Austin.</a:t>
            </a:r>
            <a:br>
              <a:rPr lang="en-US" sz="1400" dirty="0">
                <a:solidFill>
                  <a:srgbClr val="000000"/>
                </a:solidFill>
                <a:latin typeface="Arial Narrow" pitchFamily="34" charset="0"/>
              </a:rPr>
            </a:br>
            <a:r>
              <a:rPr lang="en-US" sz="1400" dirty="0">
                <a:solidFill>
                  <a:srgbClr val="000000"/>
                </a:solidFill>
                <a:latin typeface="Arial Narrow" pitchFamily="34" charset="0"/>
              </a:rPr>
              <a:t/>
            </a:r>
            <a:br>
              <a:rPr lang="en-US" sz="1400" dirty="0">
                <a:solidFill>
                  <a:srgbClr val="000000"/>
                </a:solidFill>
                <a:latin typeface="Arial Narrow" pitchFamily="34" charset="0"/>
              </a:rPr>
            </a:br>
            <a:r>
              <a:rPr lang="en-US" sz="1400" dirty="0">
                <a:solidFill>
                  <a:srgbClr val="000000"/>
                </a:solidFill>
                <a:latin typeface="Arial Narrow" pitchFamily="34" charset="0"/>
              </a:rPr>
              <a:t/>
            </a:r>
            <a:br>
              <a:rPr lang="en-US" sz="1400" dirty="0">
                <a:solidFill>
                  <a:srgbClr val="000000"/>
                </a:solidFill>
                <a:latin typeface="Arial Narrow" pitchFamily="34" charset="0"/>
              </a:rPr>
            </a:br>
            <a:r>
              <a:rPr lang="en-US" sz="1400" dirty="0">
                <a:solidFill>
                  <a:srgbClr val="000000"/>
                </a:solidFill>
                <a:latin typeface="Arial Narrow" pitchFamily="34" charset="0"/>
              </a:rPr>
              <a:t>The contents of this PowerPoint were developed under cooperative agreement S283B050034 with</a:t>
            </a:r>
            <a:br>
              <a:rPr lang="en-US" sz="1400" dirty="0">
                <a:solidFill>
                  <a:srgbClr val="000000"/>
                </a:solidFill>
                <a:latin typeface="Arial Narrow" pitchFamily="34" charset="0"/>
              </a:rPr>
            </a:br>
            <a:r>
              <a:rPr lang="en-US" sz="1400" dirty="0">
                <a:solidFill>
                  <a:srgbClr val="000000"/>
                </a:solidFill>
                <a:latin typeface="Arial Narrow" pitchFamily="34" charset="0"/>
              </a:rPr>
              <a:t>the U.S. Department of Education. However, these contents do not necessarily</a:t>
            </a:r>
            <a:br>
              <a:rPr lang="en-US" sz="1400" dirty="0">
                <a:solidFill>
                  <a:srgbClr val="000000"/>
                </a:solidFill>
                <a:latin typeface="Arial Narrow" pitchFamily="34" charset="0"/>
              </a:rPr>
            </a:br>
            <a:r>
              <a:rPr lang="en-US" sz="1400" dirty="0">
                <a:solidFill>
                  <a:srgbClr val="000000"/>
                </a:solidFill>
                <a:latin typeface="Arial Narrow" pitchFamily="34" charset="0"/>
              </a:rPr>
              <a:t>represent the policy of the Department of Education, and you should not</a:t>
            </a:r>
            <a:br>
              <a:rPr lang="en-US" sz="1400" dirty="0">
                <a:solidFill>
                  <a:srgbClr val="000000"/>
                </a:solidFill>
                <a:latin typeface="Arial Narrow" pitchFamily="34" charset="0"/>
              </a:rPr>
            </a:br>
            <a:r>
              <a:rPr lang="en-US" sz="1400" dirty="0">
                <a:solidFill>
                  <a:srgbClr val="000000"/>
                </a:solidFill>
                <a:latin typeface="Arial Narrow" pitchFamily="34" charset="0"/>
              </a:rPr>
              <a:t>assume endorsement by the Federal Government.</a:t>
            </a:r>
            <a:br>
              <a:rPr lang="en-US" sz="1400" dirty="0">
                <a:solidFill>
                  <a:srgbClr val="000000"/>
                </a:solidFill>
                <a:latin typeface="Arial Narrow" pitchFamily="34" charset="0"/>
              </a:rPr>
            </a:br>
            <a:r>
              <a:rPr lang="en-US" sz="1400" dirty="0">
                <a:solidFill>
                  <a:srgbClr val="000000"/>
                </a:solidFill>
                <a:latin typeface="Arial Narrow" pitchFamily="34" charset="0"/>
              </a:rPr>
              <a:t/>
            </a:r>
            <a:br>
              <a:rPr lang="en-US" sz="1400" dirty="0">
                <a:solidFill>
                  <a:srgbClr val="000000"/>
                </a:solidFill>
                <a:latin typeface="Arial Narrow" pitchFamily="34" charset="0"/>
              </a:rPr>
            </a:br>
            <a:r>
              <a:rPr lang="en-US" sz="1400" dirty="0" smtClean="0">
                <a:solidFill>
                  <a:srgbClr val="000000"/>
                </a:solidFill>
                <a:latin typeface="Arial Narrow" pitchFamily="34" charset="0"/>
              </a:rPr>
              <a:t>2012</a:t>
            </a:r>
            <a:r>
              <a:rPr lang="en-US" sz="1400" dirty="0">
                <a:solidFill>
                  <a:srgbClr val="000000"/>
                </a:solidFill>
                <a:latin typeface="Arial Narrow" pitchFamily="34" charset="0"/>
              </a:rPr>
              <a:t/>
            </a:r>
            <a:br>
              <a:rPr lang="en-US" sz="1400" dirty="0">
                <a:solidFill>
                  <a:srgbClr val="000000"/>
                </a:solidFill>
                <a:latin typeface="Arial Narrow" pitchFamily="34" charset="0"/>
              </a:rPr>
            </a:br>
            <a:r>
              <a:rPr lang="en-US" sz="1400" dirty="0">
                <a:solidFill>
                  <a:srgbClr val="000000"/>
                </a:solidFill>
                <a:latin typeface="Arial Narrow" pitchFamily="34" charset="0"/>
              </a:rPr>
              <a:t/>
            </a:r>
            <a:br>
              <a:rPr lang="en-US" sz="1400" dirty="0">
                <a:solidFill>
                  <a:srgbClr val="000000"/>
                </a:solidFill>
                <a:latin typeface="Arial Narrow" pitchFamily="34" charset="0"/>
              </a:rPr>
            </a:br>
            <a:r>
              <a:rPr lang="en-US" sz="1400" dirty="0">
                <a:solidFill>
                  <a:srgbClr val="000000"/>
                </a:solidFill>
                <a:latin typeface="Arial Narrow" pitchFamily="34" charset="0"/>
              </a:rPr>
              <a:t/>
            </a:r>
            <a:br>
              <a:rPr lang="en-US" sz="1400" dirty="0">
                <a:solidFill>
                  <a:srgbClr val="000000"/>
                </a:solidFill>
                <a:latin typeface="Arial Narrow" pitchFamily="34" charset="0"/>
              </a:rPr>
            </a:br>
            <a:r>
              <a:rPr lang="en-US" sz="1400" b="1" dirty="0">
                <a:solidFill>
                  <a:srgbClr val="000000"/>
                </a:solidFill>
                <a:latin typeface="Arial Narrow" pitchFamily="34" charset="0"/>
              </a:rPr>
              <a:t>The Center on Instruction requests that no changes be made to the content or appearance of this product.</a:t>
            </a:r>
            <a:br>
              <a:rPr lang="en-US" sz="1400" b="1" dirty="0">
                <a:solidFill>
                  <a:srgbClr val="000000"/>
                </a:solidFill>
                <a:latin typeface="Arial Narrow" pitchFamily="34" charset="0"/>
              </a:rPr>
            </a:br>
            <a:r>
              <a:rPr lang="en-US" sz="1400" b="1" dirty="0">
                <a:solidFill>
                  <a:schemeClr val="tx2"/>
                </a:solidFill>
                <a:latin typeface="Arial Narrow" pitchFamily="34" charset="0"/>
              </a:rPr>
              <a:t/>
            </a:r>
            <a:br>
              <a:rPr lang="en-US" sz="1400" b="1" dirty="0">
                <a:solidFill>
                  <a:schemeClr val="tx2"/>
                </a:solidFill>
                <a:latin typeface="Arial Narrow" pitchFamily="34" charset="0"/>
              </a:rPr>
            </a:br>
            <a:r>
              <a:rPr lang="en-US" sz="1400" b="1" i="1" dirty="0">
                <a:solidFill>
                  <a:srgbClr val="000000"/>
                </a:solidFill>
                <a:latin typeface="Arial Narrow" pitchFamily="34" charset="0"/>
              </a:rPr>
              <a:t>To download a copy of this document, visit </a:t>
            </a:r>
            <a:r>
              <a:rPr lang="en-US" sz="1400" b="1" i="1" dirty="0">
                <a:solidFill>
                  <a:srgbClr val="000000"/>
                </a:solidFill>
                <a:latin typeface="Arial Narrow" pitchFamily="34" charset="0"/>
                <a:hlinkClick r:id="rId3"/>
              </a:rPr>
              <a:t>www.centeroninstruction.org</a:t>
            </a:r>
            <a:r>
              <a:rPr lang="en-US" sz="1400" b="1" i="1" dirty="0">
                <a:solidFill>
                  <a:srgbClr val="000000"/>
                </a:solidFill>
                <a:latin typeface="Arial Narrow" pitchFamily="34" charset="0"/>
              </a:rPr>
              <a:t> </a:t>
            </a:r>
          </a:p>
        </p:txBody>
      </p:sp>
      <p:pic>
        <p:nvPicPr>
          <p:cNvPr id="28674" name="Picture 3" descr="COI LOGO185"/>
          <p:cNvPicPr>
            <a:picLocks noChangeAspect="1" noChangeArrowheads="1"/>
          </p:cNvPicPr>
          <p:nvPr/>
        </p:nvPicPr>
        <p:blipFill>
          <a:blip r:embed="rId4" cstate="print"/>
          <a:srcRect/>
          <a:stretch>
            <a:fillRect/>
          </a:stretch>
        </p:blipFill>
        <p:spPr bwMode="auto">
          <a:xfrm>
            <a:off x="3713163" y="533400"/>
            <a:ext cx="1717675" cy="1216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815882"/>
          </a:xfrm>
          <a:prstGeom prst="rect">
            <a:avLst/>
          </a:prstGeom>
          <a:noFill/>
          <a:ln w="9525">
            <a:noFill/>
            <a:miter lim="800000"/>
            <a:headEnd/>
            <a:tailEnd/>
          </a:ln>
        </p:spPr>
        <p:txBody>
          <a:bodyPr wrap="square">
            <a:spAutoFit/>
          </a:bodyPr>
          <a:lstStyle/>
          <a:p>
            <a:r>
              <a:rPr lang="en-US" sz="5600" b="1" dirty="0" smtClean="0">
                <a:latin typeface="Century Gothic" pitchFamily="34" charset="0"/>
              </a:rPr>
              <a:t>Whole Word Spelling Instruction</a:t>
            </a:r>
            <a:endParaRPr lang="en-US" sz="5600" b="1" dirty="0">
              <a:latin typeface="Century Gothic" pitchFamily="34" charset="0"/>
            </a:endParaRPr>
          </a:p>
        </p:txBody>
      </p:sp>
      <p:sp>
        <p:nvSpPr>
          <p:cNvPr id="2" name="Content Placeholder 1"/>
          <p:cNvSpPr>
            <a:spLocks noGrp="1"/>
          </p:cNvSpPr>
          <p:nvPr>
            <p:ph idx="1"/>
          </p:nvPr>
        </p:nvSpPr>
        <p:spPr>
          <a:xfrm>
            <a:off x="548684" y="2423171"/>
            <a:ext cx="8183880" cy="4005074"/>
          </a:xfrm>
        </p:spPr>
        <p:txBody>
          <a:bodyPr/>
          <a:lstStyle/>
          <a:p>
            <a:pPr>
              <a:spcBef>
                <a:spcPts val="2400"/>
              </a:spcBef>
            </a:pPr>
            <a:r>
              <a:rPr lang="en-US" dirty="0" smtClean="0"/>
              <a:t>Thematic lists</a:t>
            </a:r>
          </a:p>
          <a:p>
            <a:pPr>
              <a:spcBef>
                <a:spcPts val="2400"/>
              </a:spcBef>
            </a:pPr>
            <a:r>
              <a:rPr lang="en-US" dirty="0" smtClean="0"/>
              <a:t>Leveled or self-selected lists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631216"/>
          </a:xfrm>
          <a:prstGeom prst="rect">
            <a:avLst/>
          </a:prstGeom>
          <a:noFill/>
          <a:ln w="9525">
            <a:noFill/>
            <a:miter lim="800000"/>
            <a:headEnd/>
            <a:tailEnd/>
          </a:ln>
        </p:spPr>
        <p:txBody>
          <a:bodyPr wrap="square">
            <a:spAutoFit/>
          </a:bodyPr>
          <a:lstStyle/>
          <a:p>
            <a:r>
              <a:rPr lang="en-US" sz="5000" b="1" dirty="0" smtClean="0">
                <a:latin typeface="Century Gothic" pitchFamily="34" charset="0"/>
              </a:rPr>
              <a:t>Whole Word Spelling Instruction: Thematic Lists</a:t>
            </a:r>
            <a:endParaRPr lang="en-US" sz="5000" b="1" dirty="0">
              <a:latin typeface="Century Gothic" pitchFamily="34" charset="0"/>
            </a:endParaRPr>
          </a:p>
        </p:txBody>
      </p:sp>
      <p:sp>
        <p:nvSpPr>
          <p:cNvPr id="3" name="Content Placeholder 2"/>
          <p:cNvSpPr>
            <a:spLocks noGrp="1"/>
          </p:cNvSpPr>
          <p:nvPr>
            <p:ph idx="1"/>
          </p:nvPr>
        </p:nvSpPr>
        <p:spPr>
          <a:xfrm>
            <a:off x="1280196" y="2331732"/>
            <a:ext cx="4663389" cy="3786130"/>
          </a:xfrm>
        </p:spPr>
        <p:txBody>
          <a:bodyPr/>
          <a:lstStyle/>
          <a:p>
            <a:pPr marL="0" indent="0">
              <a:buNone/>
            </a:pPr>
            <a:r>
              <a:rPr lang="en-US" u="sng" dirty="0" smtClean="0"/>
              <a:t>Native Americans</a:t>
            </a:r>
          </a:p>
          <a:p>
            <a:r>
              <a:rPr lang="en-US" dirty="0" smtClean="0"/>
              <a:t>Education</a:t>
            </a:r>
            <a:endParaRPr lang="en-US" dirty="0"/>
          </a:p>
          <a:p>
            <a:r>
              <a:rPr lang="en-US" dirty="0"/>
              <a:t>Native</a:t>
            </a:r>
          </a:p>
          <a:p>
            <a:r>
              <a:rPr lang="en-US" dirty="0"/>
              <a:t>Shaman</a:t>
            </a:r>
          </a:p>
          <a:p>
            <a:r>
              <a:rPr lang="en-US" dirty="0"/>
              <a:t>Culture</a:t>
            </a:r>
          </a:p>
          <a:p>
            <a:r>
              <a:rPr lang="en-US" dirty="0"/>
              <a:t>Environment</a:t>
            </a:r>
          </a:p>
        </p:txBody>
      </p:sp>
      <p:sp>
        <p:nvSpPr>
          <p:cNvPr id="4" name="TextBox 3"/>
          <p:cNvSpPr txBox="1"/>
          <p:nvPr/>
        </p:nvSpPr>
        <p:spPr>
          <a:xfrm>
            <a:off x="6049599" y="5945807"/>
            <a:ext cx="2223686" cy="461665"/>
          </a:xfrm>
          <a:prstGeom prst="rect">
            <a:avLst/>
          </a:prstGeom>
          <a:noFill/>
        </p:spPr>
        <p:txBody>
          <a:bodyPr wrap="none" rtlCol="0">
            <a:spAutoFit/>
          </a:bodyPr>
          <a:lstStyle/>
          <a:p>
            <a:r>
              <a:rPr lang="en-US" sz="2400" i="1" dirty="0" err="1" smtClean="0"/>
              <a:t>Schlagal</a:t>
            </a:r>
            <a:r>
              <a:rPr lang="en-US" sz="2400" i="1" dirty="0" smtClean="0"/>
              <a:t>, 2007</a:t>
            </a:r>
            <a:endParaRPr lang="en-US" sz="2400" i="1" dirty="0"/>
          </a:p>
        </p:txBody>
      </p:sp>
    </p:spTree>
    <p:extLst>
      <p:ext uri="{BB962C8B-B14F-4D97-AF65-F5344CB8AC3E}">
        <p14:creationId xmlns:p14="http://schemas.microsoft.com/office/powerpoint/2010/main" val="31566260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631216"/>
          </a:xfrm>
          <a:prstGeom prst="rect">
            <a:avLst/>
          </a:prstGeom>
          <a:noFill/>
          <a:ln w="9525">
            <a:noFill/>
            <a:miter lim="800000"/>
            <a:headEnd/>
            <a:tailEnd/>
          </a:ln>
        </p:spPr>
        <p:txBody>
          <a:bodyPr wrap="square">
            <a:spAutoFit/>
          </a:bodyPr>
          <a:lstStyle/>
          <a:p>
            <a:r>
              <a:rPr lang="en-US" sz="5000" b="1" dirty="0" smtClean="0">
                <a:latin typeface="Century Gothic" pitchFamily="34" charset="0"/>
              </a:rPr>
              <a:t>Whole Word Spelling Instruction: Leveled Lists</a:t>
            </a:r>
            <a:endParaRPr lang="en-US" sz="5000" b="1" dirty="0">
              <a:latin typeface="Century Gothic" pitchFamily="34" charset="0"/>
            </a:endParaRPr>
          </a:p>
        </p:txBody>
      </p:sp>
      <p:sp>
        <p:nvSpPr>
          <p:cNvPr id="5" name="Content Placeholder 2"/>
          <p:cNvSpPr txBox="1">
            <a:spLocks/>
          </p:cNvSpPr>
          <p:nvPr/>
        </p:nvSpPr>
        <p:spPr>
          <a:xfrm>
            <a:off x="2194586" y="2392692"/>
            <a:ext cx="2880327" cy="3230843"/>
          </a:xfrm>
          <a:prstGeom prst="rect">
            <a:avLst/>
          </a:prstGeom>
          <a:ln>
            <a:solidFill>
              <a:srgbClr val="BA3040"/>
            </a:solidFill>
          </a:ln>
        </p:spPr>
        <p:txBody>
          <a:bodyPr vert="horz" lIns="182880" tIns="91440">
            <a:normAutofit/>
          </a:bodyPr>
          <a:lst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ln>
                  <a:solidFill>
                    <a:schemeClr val="tx1">
                      <a:lumMod val="95000"/>
                      <a:lumOff val="5000"/>
                    </a:schemeClr>
                  </a:solidFill>
                </a:ln>
                <a:solidFill>
                  <a:schemeClr val="tx1">
                    <a:lumMod val="95000"/>
                    <a:lumOff val="5000"/>
                  </a:schemeClr>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ln>
                  <a:solidFill>
                    <a:schemeClr val="tx1">
                      <a:lumMod val="95000"/>
                      <a:lumOff val="5000"/>
                    </a:schemeClr>
                  </a:solidFill>
                </a:ln>
                <a:solidFill>
                  <a:schemeClr val="tx1">
                    <a:lumMod val="95000"/>
                    <a:lumOff val="5000"/>
                  </a:schemeClr>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ln>
                  <a:solidFill>
                    <a:schemeClr val="tx1">
                      <a:lumMod val="95000"/>
                      <a:lumOff val="5000"/>
                    </a:schemeClr>
                  </a:solidFill>
                </a:ln>
                <a:solidFill>
                  <a:schemeClr val="tx1">
                    <a:lumMod val="95000"/>
                    <a:lumOff val="5000"/>
                  </a:schemeClr>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ln>
                  <a:solidFill>
                    <a:schemeClr val="tx1">
                      <a:lumMod val="95000"/>
                      <a:lumOff val="5000"/>
                    </a:schemeClr>
                  </a:solidFill>
                </a:ln>
                <a:solidFill>
                  <a:schemeClr val="tx1">
                    <a:lumMod val="95000"/>
                    <a:lumOff val="5000"/>
                  </a:schemeClr>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ln>
                  <a:solidFill>
                    <a:schemeClr val="tx1">
                      <a:lumMod val="95000"/>
                      <a:lumOff val="5000"/>
                    </a:schemeClr>
                  </a:solidFill>
                </a:ln>
                <a:solidFill>
                  <a:schemeClr val="tx1">
                    <a:lumMod val="95000"/>
                    <a:lumOff val="5000"/>
                  </a:schemeClr>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rgbClr val="FFFFFF"/>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rgbClr val="FFFFFF"/>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9pPr>
          </a:lstStyle>
          <a:p>
            <a:pPr marL="0" indent="0">
              <a:buFont typeface="Wingdings 2" pitchFamily="18" charset="2"/>
              <a:buNone/>
            </a:pPr>
            <a:r>
              <a:rPr lang="en-US" u="sng" dirty="0" smtClean="0"/>
              <a:t>Grade 3</a:t>
            </a:r>
          </a:p>
          <a:p>
            <a:r>
              <a:rPr lang="en-US" dirty="0" smtClean="0"/>
              <a:t>About</a:t>
            </a:r>
          </a:p>
          <a:p>
            <a:r>
              <a:rPr lang="en-US" dirty="0" smtClean="0"/>
              <a:t>Blood</a:t>
            </a:r>
          </a:p>
          <a:p>
            <a:r>
              <a:rPr lang="en-US" dirty="0" smtClean="0"/>
              <a:t>Rhythm</a:t>
            </a:r>
          </a:p>
          <a:p>
            <a:r>
              <a:rPr lang="en-US" dirty="0" smtClean="0"/>
              <a:t>Thought</a:t>
            </a:r>
          </a:p>
          <a:p>
            <a:r>
              <a:rPr lang="en-US" dirty="0" smtClean="0"/>
              <a:t>Weight </a:t>
            </a:r>
            <a:endParaRPr lang="en-US" dirty="0"/>
          </a:p>
        </p:txBody>
      </p:sp>
    </p:spTree>
    <p:extLst>
      <p:ext uri="{BB962C8B-B14F-4D97-AF65-F5344CB8AC3E}">
        <p14:creationId xmlns:p14="http://schemas.microsoft.com/office/powerpoint/2010/main" val="11995391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384995"/>
          </a:xfrm>
          <a:prstGeom prst="rect">
            <a:avLst/>
          </a:prstGeom>
          <a:noFill/>
          <a:ln w="9525">
            <a:noFill/>
            <a:miter lim="800000"/>
            <a:headEnd/>
            <a:tailEnd/>
          </a:ln>
        </p:spPr>
        <p:txBody>
          <a:bodyPr wrap="square">
            <a:spAutoFit/>
          </a:bodyPr>
          <a:lstStyle/>
          <a:p>
            <a:r>
              <a:rPr lang="en-US" sz="4200" b="1" dirty="0" smtClean="0">
                <a:latin typeface="Century Gothic" pitchFamily="34" charset="0"/>
              </a:rPr>
              <a:t>Whole Word Spelling Instruction: Leveled Lists by Pattern</a:t>
            </a:r>
            <a:endParaRPr lang="en-US" sz="4200" b="1" dirty="0">
              <a:latin typeface="Century Gothic" pitchFamily="34" charset="0"/>
            </a:endParaRPr>
          </a:p>
        </p:txBody>
      </p:sp>
      <p:sp>
        <p:nvSpPr>
          <p:cNvPr id="3" name="Content Placeholder 2"/>
          <p:cNvSpPr>
            <a:spLocks noGrp="1"/>
          </p:cNvSpPr>
          <p:nvPr>
            <p:ph idx="1"/>
          </p:nvPr>
        </p:nvSpPr>
        <p:spPr>
          <a:xfrm>
            <a:off x="1188757" y="2148854"/>
            <a:ext cx="2880327" cy="3047965"/>
          </a:xfrm>
          <a:ln>
            <a:solidFill>
              <a:srgbClr val="BA3040"/>
            </a:solidFill>
          </a:ln>
        </p:spPr>
        <p:txBody>
          <a:bodyPr/>
          <a:lstStyle/>
          <a:p>
            <a:r>
              <a:rPr lang="en-US" dirty="0" smtClean="0"/>
              <a:t>Annoy</a:t>
            </a:r>
          </a:p>
          <a:p>
            <a:r>
              <a:rPr lang="en-US" dirty="0" smtClean="0"/>
              <a:t>Avoid</a:t>
            </a:r>
            <a:endParaRPr lang="en-US" dirty="0"/>
          </a:p>
          <a:p>
            <a:r>
              <a:rPr lang="en-US" dirty="0" smtClean="0"/>
              <a:t>Coil</a:t>
            </a:r>
            <a:endParaRPr lang="en-US" dirty="0"/>
          </a:p>
          <a:p>
            <a:r>
              <a:rPr lang="en-US" dirty="0" smtClean="0"/>
              <a:t>Loyal</a:t>
            </a:r>
          </a:p>
          <a:p>
            <a:r>
              <a:rPr lang="en-US" dirty="0" smtClean="0"/>
              <a:t>Ploy</a:t>
            </a:r>
            <a:endParaRPr lang="en-US" dirty="0"/>
          </a:p>
          <a:p>
            <a:r>
              <a:rPr lang="en-US" dirty="0" smtClean="0"/>
              <a:t>Poise</a:t>
            </a:r>
            <a:endParaRPr lang="en-US" dirty="0"/>
          </a:p>
        </p:txBody>
      </p:sp>
      <p:pic>
        <p:nvPicPr>
          <p:cNvPr id="7170" name="Picture 2" descr="C:\Users\user\AppData\Local\Microsoft\Windows\Temporary Internet Files\Content.IE5\V6650A5K\MC90008897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195" y="2240293"/>
            <a:ext cx="3089530" cy="39671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5577829" y="2606049"/>
            <a:ext cx="996131" cy="830997"/>
          </a:xfrm>
          <a:prstGeom prst="rect">
            <a:avLst/>
          </a:prstGeom>
          <a:noFill/>
        </p:spPr>
        <p:txBody>
          <a:bodyPr wrap="square" rtlCol="0">
            <a:spAutoFit/>
          </a:bodyPr>
          <a:lstStyle/>
          <a:p>
            <a:r>
              <a:rPr lang="en-US" sz="2400" dirty="0" smtClean="0"/>
              <a:t>-</a:t>
            </a:r>
            <a:r>
              <a:rPr lang="en-US" sz="2400" dirty="0" err="1" smtClean="0"/>
              <a:t>oy</a:t>
            </a:r>
            <a:endParaRPr lang="en-US" sz="2400" dirty="0" smtClean="0"/>
          </a:p>
          <a:p>
            <a:r>
              <a:rPr lang="en-US" sz="2400" dirty="0" smtClean="0"/>
              <a:t>-</a:t>
            </a:r>
            <a:r>
              <a:rPr lang="en-US" sz="2400" dirty="0" err="1" smtClean="0"/>
              <a:t>oi</a:t>
            </a:r>
            <a:endParaRPr lang="en-US" sz="2400" dirty="0"/>
          </a:p>
        </p:txBody>
      </p:sp>
    </p:spTree>
    <p:extLst>
      <p:ext uri="{BB962C8B-B14F-4D97-AF65-F5344CB8AC3E}">
        <p14:creationId xmlns:p14="http://schemas.microsoft.com/office/powerpoint/2010/main" val="25126082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46550"/>
          </a:xfrm>
          <a:prstGeom prst="rect">
            <a:avLst/>
          </a:prstGeom>
          <a:noFill/>
          <a:ln w="9525">
            <a:noFill/>
            <a:miter lim="800000"/>
            <a:headEnd/>
            <a:tailEnd/>
          </a:ln>
        </p:spPr>
        <p:txBody>
          <a:bodyPr wrap="square">
            <a:spAutoFit/>
          </a:bodyPr>
          <a:lstStyle/>
          <a:p>
            <a:r>
              <a:rPr lang="en-US" sz="4400" b="1" dirty="0" smtClean="0">
                <a:latin typeface="Century Gothic" pitchFamily="34" charset="0"/>
              </a:rPr>
              <a:t>Whole Word Spelling Instruction: Learning Strategies</a:t>
            </a:r>
            <a:endParaRPr lang="en-US" sz="4400" b="1" dirty="0">
              <a:latin typeface="Century Gothic" pitchFamily="34" charset="0"/>
            </a:endParaRPr>
          </a:p>
        </p:txBody>
      </p:sp>
      <p:sp>
        <p:nvSpPr>
          <p:cNvPr id="3" name="Content Placeholder 2"/>
          <p:cNvSpPr>
            <a:spLocks noGrp="1"/>
          </p:cNvSpPr>
          <p:nvPr>
            <p:ph idx="1"/>
          </p:nvPr>
        </p:nvSpPr>
        <p:spPr>
          <a:xfrm>
            <a:off x="640123" y="1786290"/>
            <a:ext cx="7589437" cy="4297633"/>
          </a:xfrm>
        </p:spPr>
        <p:txBody>
          <a:bodyPr>
            <a:normAutofit lnSpcReduction="10000"/>
          </a:bodyPr>
          <a:lstStyle/>
          <a:p>
            <a:pPr marL="0" indent="0">
              <a:buNone/>
            </a:pPr>
            <a:r>
              <a:rPr lang="en-US" u="sng" dirty="0" smtClean="0"/>
              <a:t>Cover, Copy, Compare</a:t>
            </a:r>
          </a:p>
          <a:p>
            <a:pPr lvl="0"/>
            <a:r>
              <a:rPr lang="en-US" dirty="0"/>
              <a:t>Look at the spelling word (also referred to as the stimulus or target word).</a:t>
            </a:r>
          </a:p>
          <a:p>
            <a:pPr lvl="0"/>
            <a:r>
              <a:rPr lang="en-US" dirty="0"/>
              <a:t>Copy the spelling word while referring to the stimulus.</a:t>
            </a:r>
          </a:p>
          <a:p>
            <a:pPr lvl="0"/>
            <a:r>
              <a:rPr lang="en-US" dirty="0"/>
              <a:t>Cover both the stimulus and the copy produced in step 2.</a:t>
            </a:r>
          </a:p>
          <a:p>
            <a:pPr lvl="0"/>
            <a:r>
              <a:rPr lang="en-US" dirty="0"/>
              <a:t>Spell the word from memory.</a:t>
            </a:r>
          </a:p>
          <a:p>
            <a:pPr lvl="0"/>
            <a:r>
              <a:rPr lang="en-US" dirty="0"/>
              <a:t>Uncover the stimulus and compare it to the word spelled in step 4.</a:t>
            </a:r>
          </a:p>
        </p:txBody>
      </p:sp>
      <p:sp>
        <p:nvSpPr>
          <p:cNvPr id="2" name="TextBox 1"/>
          <p:cNvSpPr txBox="1"/>
          <p:nvPr/>
        </p:nvSpPr>
        <p:spPr>
          <a:xfrm>
            <a:off x="2286025" y="6170382"/>
            <a:ext cx="6156365" cy="369332"/>
          </a:xfrm>
          <a:prstGeom prst="rect">
            <a:avLst/>
          </a:prstGeom>
          <a:noFill/>
        </p:spPr>
        <p:txBody>
          <a:bodyPr wrap="none" rtlCol="0">
            <a:spAutoFit/>
          </a:bodyPr>
          <a:lstStyle/>
          <a:p>
            <a:r>
              <a:rPr lang="en-US" i="1" dirty="0" err="1"/>
              <a:t>Fulk</a:t>
            </a:r>
            <a:r>
              <a:rPr lang="en-US" i="1" dirty="0"/>
              <a:t>, 1996; Struthers, </a:t>
            </a:r>
            <a:r>
              <a:rPr lang="en-US" i="1" dirty="0" err="1"/>
              <a:t>Bartlamay</a:t>
            </a:r>
            <a:r>
              <a:rPr lang="en-US" i="1" dirty="0"/>
              <a:t>, Bell, &amp; McLaughlin, 1994</a:t>
            </a:r>
          </a:p>
        </p:txBody>
      </p:sp>
    </p:spTree>
    <p:extLst>
      <p:ext uri="{BB962C8B-B14F-4D97-AF65-F5344CB8AC3E}">
        <p14:creationId xmlns:p14="http://schemas.microsoft.com/office/powerpoint/2010/main" val="9171765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AutoShape 2"/>
          <p:cNvSpPr>
            <a:spLocks noChangeArrowheads="1"/>
          </p:cNvSpPr>
          <p:nvPr/>
        </p:nvSpPr>
        <p:spPr bwMode="auto">
          <a:xfrm>
            <a:off x="3200415" y="411163"/>
            <a:ext cx="5578460" cy="1874837"/>
          </a:xfrm>
          <a:prstGeom prst="roundRect">
            <a:avLst>
              <a:gd name="adj" fmla="val 16667"/>
            </a:avLst>
          </a:prstGeom>
          <a:solidFill>
            <a:srgbClr val="E5F4D0"/>
          </a:solidFill>
          <a:ln w="9525">
            <a:solidFill>
              <a:schemeClr val="tx1"/>
            </a:solidFill>
            <a:round/>
            <a:headEnd/>
            <a:tailEnd/>
          </a:ln>
        </p:spPr>
        <p:txBody>
          <a:bodyPr wrap="none" anchor="ctr"/>
          <a:lstStyle/>
          <a:p>
            <a:pPr algn="ctr"/>
            <a:endParaRPr lang="en-US">
              <a:solidFill>
                <a:srgbClr val="E5F4D0"/>
              </a:solidFill>
            </a:endParaRPr>
          </a:p>
        </p:txBody>
      </p:sp>
      <p:sp>
        <p:nvSpPr>
          <p:cNvPr id="71682" name="AutoShape 13"/>
          <p:cNvSpPr>
            <a:spLocks noChangeArrowheads="1"/>
          </p:cNvSpPr>
          <p:nvPr/>
        </p:nvSpPr>
        <p:spPr bwMode="auto">
          <a:xfrm>
            <a:off x="182563" y="0"/>
            <a:ext cx="2560637" cy="2286000"/>
          </a:xfrm>
          <a:prstGeom prst="cloudCallout">
            <a:avLst>
              <a:gd name="adj1" fmla="val -53907"/>
              <a:gd name="adj2" fmla="val 70208"/>
            </a:avLst>
          </a:prstGeom>
          <a:solidFill>
            <a:srgbClr val="FFC111"/>
          </a:solidFill>
          <a:ln w="9525">
            <a:solidFill>
              <a:schemeClr val="tx1"/>
            </a:solidFill>
            <a:round/>
            <a:headEnd/>
            <a:tailEnd/>
          </a:ln>
        </p:spPr>
        <p:txBody>
          <a:bodyPr/>
          <a:lstStyle/>
          <a:p>
            <a:pPr algn="ctr"/>
            <a:endParaRPr lang="en-US"/>
          </a:p>
        </p:txBody>
      </p:sp>
      <p:sp>
        <p:nvSpPr>
          <p:cNvPr id="197646" name="Text Box 14"/>
          <p:cNvSpPr txBox="1">
            <a:spLocks noChangeArrowheads="1"/>
          </p:cNvSpPr>
          <p:nvPr/>
        </p:nvSpPr>
        <p:spPr bwMode="auto">
          <a:xfrm rot="-1298904">
            <a:off x="274638" y="411163"/>
            <a:ext cx="2646362" cy="1190625"/>
          </a:xfrm>
          <a:prstGeom prst="rect">
            <a:avLst/>
          </a:prstGeom>
          <a:noFill/>
          <a:ln w="9525">
            <a:noFill/>
            <a:miter lim="800000"/>
            <a:headEnd/>
            <a:tailEnd/>
          </a:ln>
          <a:effectLst/>
        </p:spPr>
        <p:txBody>
          <a:bodyPr>
            <a:spAutoFit/>
          </a:bodyPr>
          <a:lstStyle/>
          <a:p>
            <a:pPr>
              <a:defRPr/>
            </a:pPr>
            <a:r>
              <a:rPr lang="en-US" sz="3600" b="1">
                <a:effectLst>
                  <a:outerShdw blurRad="38100" dist="38100" dir="2700000" algn="tl">
                    <a:srgbClr val="FFFFFF"/>
                  </a:outerShdw>
                </a:effectLst>
                <a:latin typeface="Comic Sans MS" pitchFamily="66" charset="0"/>
              </a:rPr>
              <a:t>What do you think?</a:t>
            </a:r>
          </a:p>
        </p:txBody>
      </p:sp>
      <p:sp>
        <p:nvSpPr>
          <p:cNvPr id="71684" name="Text Box 15"/>
          <p:cNvSpPr txBox="1">
            <a:spLocks noChangeArrowheads="1"/>
          </p:cNvSpPr>
          <p:nvPr/>
        </p:nvSpPr>
        <p:spPr bwMode="auto">
          <a:xfrm>
            <a:off x="2925763" y="503238"/>
            <a:ext cx="5668962" cy="366712"/>
          </a:xfrm>
          <a:prstGeom prst="rect">
            <a:avLst/>
          </a:prstGeom>
          <a:noFill/>
          <a:ln w="9525">
            <a:noFill/>
            <a:miter lim="800000"/>
            <a:headEnd/>
            <a:tailEnd/>
          </a:ln>
        </p:spPr>
        <p:txBody>
          <a:bodyPr>
            <a:spAutoFit/>
          </a:bodyPr>
          <a:lstStyle/>
          <a:p>
            <a:pPr>
              <a:spcBef>
                <a:spcPct val="50000"/>
              </a:spcBef>
            </a:pPr>
            <a:endParaRPr lang="en-US"/>
          </a:p>
        </p:txBody>
      </p:sp>
      <p:sp>
        <p:nvSpPr>
          <p:cNvPr id="71685" name="Text Box 16"/>
          <p:cNvSpPr txBox="1">
            <a:spLocks noChangeArrowheads="1"/>
          </p:cNvSpPr>
          <p:nvPr/>
        </p:nvSpPr>
        <p:spPr bwMode="auto">
          <a:xfrm>
            <a:off x="3474733" y="411163"/>
            <a:ext cx="5119992" cy="2246769"/>
          </a:xfrm>
          <a:prstGeom prst="rect">
            <a:avLst/>
          </a:prstGeom>
          <a:noFill/>
          <a:ln w="9525">
            <a:noFill/>
            <a:miter lim="800000"/>
            <a:headEnd/>
            <a:tailEnd/>
          </a:ln>
        </p:spPr>
        <p:txBody>
          <a:bodyPr wrap="square">
            <a:spAutoFit/>
          </a:bodyPr>
          <a:lstStyle/>
          <a:p>
            <a:pPr eaLnBrk="0" hangingPunct="0">
              <a:spcBef>
                <a:spcPts val="250"/>
              </a:spcBef>
              <a:buClr>
                <a:schemeClr val="accent1"/>
              </a:buClr>
              <a:buSzPct val="80000"/>
              <a:buFont typeface="Wingdings 2" pitchFamily="18" charset="2"/>
              <a:buNone/>
            </a:pPr>
            <a:r>
              <a:rPr lang="en-US" sz="2800" b="1" dirty="0">
                <a:solidFill>
                  <a:schemeClr val="folHlink"/>
                </a:solidFill>
                <a:latin typeface="Century Gothic" pitchFamily="34" charset="0"/>
              </a:rPr>
              <a:t>Of the </a:t>
            </a:r>
            <a:r>
              <a:rPr lang="en-US" sz="2800" b="1" dirty="0" smtClean="0">
                <a:solidFill>
                  <a:schemeClr val="folHlink"/>
                </a:solidFill>
                <a:latin typeface="Century Gothic" pitchFamily="34" charset="0"/>
              </a:rPr>
              <a:t>words on this page, </a:t>
            </a:r>
            <a:r>
              <a:rPr lang="en-US" sz="2800" b="1" dirty="0">
                <a:solidFill>
                  <a:schemeClr val="folHlink"/>
                </a:solidFill>
                <a:latin typeface="Century Gothic" pitchFamily="34" charset="0"/>
              </a:rPr>
              <a:t>circle the </a:t>
            </a:r>
            <a:r>
              <a:rPr lang="en-US" sz="2800" b="1" dirty="0" smtClean="0">
                <a:solidFill>
                  <a:schemeClr val="folHlink"/>
                </a:solidFill>
                <a:latin typeface="Century Gothic" pitchFamily="34" charset="0"/>
              </a:rPr>
              <a:t>ones </a:t>
            </a:r>
            <a:r>
              <a:rPr lang="en-US" sz="2800" b="1" dirty="0">
                <a:solidFill>
                  <a:schemeClr val="folHlink"/>
                </a:solidFill>
                <a:latin typeface="Century Gothic" pitchFamily="34" charset="0"/>
              </a:rPr>
              <a:t>you believe </a:t>
            </a:r>
            <a:r>
              <a:rPr lang="en-US" sz="2800" b="1" dirty="0" smtClean="0">
                <a:solidFill>
                  <a:schemeClr val="folHlink"/>
                </a:solidFill>
                <a:latin typeface="Century Gothic" pitchFamily="34" charset="0"/>
              </a:rPr>
              <a:t>will need to be taught with whole word strategies.</a:t>
            </a:r>
            <a:endParaRPr lang="en-US" sz="2800" b="1" dirty="0">
              <a:solidFill>
                <a:schemeClr val="folHlink"/>
              </a:solidFill>
              <a:latin typeface="Century Gothic" pitchFamily="34" charset="0"/>
            </a:endParaRPr>
          </a:p>
          <a:p>
            <a:endParaRPr lang="en-US" sz="2800" dirty="0">
              <a:latin typeface="Century Gothic" pitchFamily="34" charset="0"/>
            </a:endParaRPr>
          </a:p>
        </p:txBody>
      </p:sp>
      <p:sp>
        <p:nvSpPr>
          <p:cNvPr id="71686" name="Text Box 17"/>
          <p:cNvSpPr txBox="1">
            <a:spLocks noChangeArrowheads="1"/>
          </p:cNvSpPr>
          <p:nvPr/>
        </p:nvSpPr>
        <p:spPr bwMode="auto">
          <a:xfrm>
            <a:off x="683419" y="3154362"/>
            <a:ext cx="2195513" cy="584775"/>
          </a:xfrm>
          <a:prstGeom prst="rect">
            <a:avLst/>
          </a:prstGeom>
          <a:noFill/>
          <a:ln w="9525">
            <a:noFill/>
            <a:miter lim="800000"/>
            <a:headEnd/>
            <a:tailEnd/>
          </a:ln>
        </p:spPr>
        <p:txBody>
          <a:bodyPr>
            <a:spAutoFit/>
          </a:bodyPr>
          <a:lstStyle/>
          <a:p>
            <a:r>
              <a:rPr lang="en-US" sz="3200" dirty="0" smtClean="0"/>
              <a:t>Picture</a:t>
            </a:r>
            <a:endParaRPr lang="en-US" sz="3200" dirty="0"/>
          </a:p>
        </p:txBody>
      </p:sp>
      <p:sp>
        <p:nvSpPr>
          <p:cNvPr id="71687" name="Text Box 18"/>
          <p:cNvSpPr txBox="1">
            <a:spLocks noChangeArrowheads="1"/>
          </p:cNvSpPr>
          <p:nvPr/>
        </p:nvSpPr>
        <p:spPr bwMode="auto">
          <a:xfrm>
            <a:off x="683419" y="5042615"/>
            <a:ext cx="1828800" cy="584775"/>
          </a:xfrm>
          <a:prstGeom prst="rect">
            <a:avLst/>
          </a:prstGeom>
          <a:noFill/>
          <a:ln w="9525">
            <a:noFill/>
            <a:miter lim="800000"/>
            <a:headEnd/>
            <a:tailEnd/>
          </a:ln>
        </p:spPr>
        <p:txBody>
          <a:bodyPr>
            <a:spAutoFit/>
          </a:bodyPr>
          <a:lstStyle/>
          <a:p>
            <a:r>
              <a:rPr lang="en-US" sz="3200" dirty="0" smtClean="0"/>
              <a:t>Said</a:t>
            </a:r>
            <a:endParaRPr lang="en-US" sz="3200" dirty="0"/>
          </a:p>
        </p:txBody>
      </p:sp>
      <p:sp>
        <p:nvSpPr>
          <p:cNvPr id="71688" name="Text Box 19"/>
          <p:cNvSpPr txBox="1">
            <a:spLocks noChangeArrowheads="1"/>
          </p:cNvSpPr>
          <p:nvPr/>
        </p:nvSpPr>
        <p:spPr bwMode="auto">
          <a:xfrm>
            <a:off x="6583363" y="3154363"/>
            <a:ext cx="1920875" cy="584775"/>
          </a:xfrm>
          <a:prstGeom prst="rect">
            <a:avLst/>
          </a:prstGeom>
          <a:noFill/>
          <a:ln w="9525">
            <a:noFill/>
            <a:miter lim="800000"/>
            <a:headEnd/>
            <a:tailEnd/>
          </a:ln>
        </p:spPr>
        <p:txBody>
          <a:bodyPr>
            <a:spAutoFit/>
          </a:bodyPr>
          <a:lstStyle/>
          <a:p>
            <a:r>
              <a:rPr lang="en-US" sz="3200" dirty="0" smtClean="0"/>
              <a:t>Today</a:t>
            </a:r>
            <a:endParaRPr lang="en-US" sz="3200" dirty="0"/>
          </a:p>
        </p:txBody>
      </p:sp>
      <p:sp>
        <p:nvSpPr>
          <p:cNvPr id="71689" name="Text Box 20"/>
          <p:cNvSpPr txBox="1">
            <a:spLocks noChangeArrowheads="1"/>
          </p:cNvSpPr>
          <p:nvPr/>
        </p:nvSpPr>
        <p:spPr bwMode="auto">
          <a:xfrm>
            <a:off x="3657601" y="3156208"/>
            <a:ext cx="1646238" cy="584775"/>
          </a:xfrm>
          <a:prstGeom prst="rect">
            <a:avLst/>
          </a:prstGeom>
          <a:noFill/>
          <a:ln w="9525">
            <a:noFill/>
            <a:miter lim="800000"/>
            <a:headEnd/>
            <a:tailEnd/>
          </a:ln>
        </p:spPr>
        <p:txBody>
          <a:bodyPr wrap="square">
            <a:spAutoFit/>
          </a:bodyPr>
          <a:lstStyle/>
          <a:p>
            <a:r>
              <a:rPr lang="en-US" sz="3200" dirty="0" smtClean="0"/>
              <a:t>Garden</a:t>
            </a:r>
            <a:endParaRPr lang="en-US" sz="3200" dirty="0"/>
          </a:p>
        </p:txBody>
      </p:sp>
      <p:sp>
        <p:nvSpPr>
          <p:cNvPr id="71690" name="Text Box 21"/>
          <p:cNvSpPr txBox="1">
            <a:spLocks noChangeArrowheads="1"/>
          </p:cNvSpPr>
          <p:nvPr/>
        </p:nvSpPr>
        <p:spPr bwMode="auto">
          <a:xfrm>
            <a:off x="3748881" y="5042614"/>
            <a:ext cx="2011363" cy="584775"/>
          </a:xfrm>
          <a:prstGeom prst="rect">
            <a:avLst/>
          </a:prstGeom>
          <a:noFill/>
          <a:ln w="9525">
            <a:noFill/>
            <a:miter lim="800000"/>
            <a:headEnd/>
            <a:tailEnd/>
          </a:ln>
        </p:spPr>
        <p:txBody>
          <a:bodyPr>
            <a:spAutoFit/>
          </a:bodyPr>
          <a:lstStyle/>
          <a:p>
            <a:r>
              <a:rPr lang="en-US" sz="3200" dirty="0" smtClean="0"/>
              <a:t>Myself</a:t>
            </a:r>
            <a:endParaRPr lang="en-US" sz="3200" dirty="0"/>
          </a:p>
        </p:txBody>
      </p:sp>
      <p:sp>
        <p:nvSpPr>
          <p:cNvPr id="71691" name="Text Box 22"/>
          <p:cNvSpPr txBox="1">
            <a:spLocks noChangeArrowheads="1"/>
          </p:cNvSpPr>
          <p:nvPr/>
        </p:nvSpPr>
        <p:spPr bwMode="auto">
          <a:xfrm rot="10800000" flipV="1">
            <a:off x="6711460" y="5042613"/>
            <a:ext cx="1371600" cy="584775"/>
          </a:xfrm>
          <a:prstGeom prst="rect">
            <a:avLst/>
          </a:prstGeom>
          <a:noFill/>
          <a:ln w="9525">
            <a:noFill/>
            <a:miter lim="800000"/>
            <a:headEnd/>
            <a:tailEnd/>
          </a:ln>
        </p:spPr>
        <p:txBody>
          <a:bodyPr>
            <a:spAutoFit/>
          </a:bodyPr>
          <a:lstStyle/>
          <a:p>
            <a:r>
              <a:rPr lang="en-US" sz="3200" dirty="0" smtClean="0"/>
              <a:t>Once</a:t>
            </a:r>
            <a:endParaRPr lang="en-US" sz="3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815882"/>
          </a:xfrm>
          <a:prstGeom prst="rect">
            <a:avLst/>
          </a:prstGeom>
          <a:noFill/>
          <a:ln w="9525">
            <a:noFill/>
            <a:miter lim="800000"/>
            <a:headEnd/>
            <a:tailEnd/>
          </a:ln>
        </p:spPr>
        <p:txBody>
          <a:bodyPr wrap="square">
            <a:spAutoFit/>
          </a:bodyPr>
          <a:lstStyle/>
          <a:p>
            <a:r>
              <a:rPr lang="en-US" sz="5600" b="1" dirty="0" smtClean="0">
                <a:latin typeface="Century Gothic" pitchFamily="34" charset="0"/>
              </a:rPr>
              <a:t>Phonemic Spelling Instruction</a:t>
            </a:r>
            <a:endParaRPr lang="en-US" sz="5600" b="1" dirty="0">
              <a:latin typeface="Century Gothic" pitchFamily="34" charset="0"/>
            </a:endParaRPr>
          </a:p>
        </p:txBody>
      </p:sp>
      <p:sp>
        <p:nvSpPr>
          <p:cNvPr id="2" name="Content Placeholder 1"/>
          <p:cNvSpPr>
            <a:spLocks noGrp="1"/>
          </p:cNvSpPr>
          <p:nvPr>
            <p:ph idx="1"/>
          </p:nvPr>
        </p:nvSpPr>
        <p:spPr>
          <a:xfrm>
            <a:off x="548684" y="2423171"/>
            <a:ext cx="8183880" cy="4005074"/>
          </a:xfrm>
        </p:spPr>
        <p:txBody>
          <a:bodyPr/>
          <a:lstStyle/>
          <a:p>
            <a:pPr>
              <a:spcBef>
                <a:spcPts val="2400"/>
              </a:spcBef>
            </a:pPr>
            <a:r>
              <a:rPr lang="en-US" dirty="0" smtClean="0"/>
              <a:t>Alphabetic</a:t>
            </a:r>
          </a:p>
          <a:p>
            <a:pPr>
              <a:spcBef>
                <a:spcPts val="2400"/>
              </a:spcBef>
            </a:pPr>
            <a:r>
              <a:rPr lang="en-US" dirty="0" smtClean="0"/>
              <a:t>Phonemic and syllable patterns</a:t>
            </a:r>
            <a:endParaRPr lang="en-US" dirty="0"/>
          </a:p>
        </p:txBody>
      </p:sp>
    </p:spTree>
    <p:extLst>
      <p:ext uri="{BB962C8B-B14F-4D97-AF65-F5344CB8AC3E}">
        <p14:creationId xmlns:p14="http://schemas.microsoft.com/office/powerpoint/2010/main" val="17409854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77328"/>
          </a:xfrm>
          <a:prstGeom prst="rect">
            <a:avLst/>
          </a:prstGeom>
          <a:noFill/>
          <a:ln w="9525">
            <a:noFill/>
            <a:miter lim="800000"/>
            <a:headEnd/>
            <a:tailEnd/>
          </a:ln>
        </p:spPr>
        <p:txBody>
          <a:bodyPr wrap="square">
            <a:spAutoFit/>
          </a:bodyPr>
          <a:lstStyle/>
          <a:p>
            <a:r>
              <a:rPr lang="en-US" sz="4500" b="1" dirty="0" smtClean="0">
                <a:latin typeface="Century Gothic" pitchFamily="34" charset="0"/>
              </a:rPr>
              <a:t>Phonemic Spelling Instruction: Alphabetic Spelling</a:t>
            </a:r>
            <a:endParaRPr lang="en-US" sz="4500" b="1" dirty="0">
              <a:latin typeface="Century Gothic" pitchFamily="34" charset="0"/>
            </a:endParaRPr>
          </a:p>
        </p:txBody>
      </p:sp>
      <p:sp>
        <p:nvSpPr>
          <p:cNvPr id="2" name="Content Placeholder 1"/>
          <p:cNvSpPr>
            <a:spLocks noGrp="1"/>
          </p:cNvSpPr>
          <p:nvPr>
            <p:ph idx="1"/>
          </p:nvPr>
        </p:nvSpPr>
        <p:spPr>
          <a:xfrm>
            <a:off x="525778" y="2439878"/>
            <a:ext cx="8183880" cy="2651731"/>
          </a:xfrm>
        </p:spPr>
        <p:txBody>
          <a:bodyPr/>
          <a:lstStyle/>
          <a:p>
            <a:pPr>
              <a:spcBef>
                <a:spcPts val="2400"/>
              </a:spcBef>
            </a:pPr>
            <a:r>
              <a:rPr lang="en-US" dirty="0" smtClean="0"/>
              <a:t>Sequence of easier to more difficult sound-symbol correspondences</a:t>
            </a:r>
          </a:p>
          <a:p>
            <a:pPr>
              <a:spcBef>
                <a:spcPts val="2400"/>
              </a:spcBef>
            </a:pPr>
            <a:r>
              <a:rPr lang="en-US" dirty="0" smtClean="0"/>
              <a:t>Practice manipulating, building, reading, and writing words</a:t>
            </a:r>
            <a:endParaRPr lang="en-US" dirty="0"/>
          </a:p>
        </p:txBody>
      </p:sp>
    </p:spTree>
    <p:extLst>
      <p:ext uri="{BB962C8B-B14F-4D97-AF65-F5344CB8AC3E}">
        <p14:creationId xmlns:p14="http://schemas.microsoft.com/office/powerpoint/2010/main" val="8709507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15772"/>
          </a:xfrm>
          <a:prstGeom prst="rect">
            <a:avLst/>
          </a:prstGeom>
          <a:noFill/>
          <a:ln w="9525">
            <a:noFill/>
            <a:miter lim="800000"/>
            <a:headEnd/>
            <a:tailEnd/>
          </a:ln>
        </p:spPr>
        <p:txBody>
          <a:bodyPr wrap="square">
            <a:spAutoFit/>
          </a:bodyPr>
          <a:lstStyle/>
          <a:p>
            <a:r>
              <a:rPr lang="en-US" sz="4300" b="1" dirty="0" smtClean="0">
                <a:latin typeface="Century Gothic" pitchFamily="34" charset="0"/>
              </a:rPr>
              <a:t>Phonemic Spelling Instruction: Phonemic and Syllable Patterns</a:t>
            </a:r>
            <a:endParaRPr lang="en-US" sz="4300" b="1" dirty="0">
              <a:latin typeface="Century Gothic" pitchFamily="34" charset="0"/>
            </a:endParaRPr>
          </a:p>
        </p:txBody>
      </p:sp>
      <p:sp>
        <p:nvSpPr>
          <p:cNvPr id="2" name="Content Placeholder 1"/>
          <p:cNvSpPr>
            <a:spLocks noGrp="1"/>
          </p:cNvSpPr>
          <p:nvPr>
            <p:ph idx="1"/>
          </p:nvPr>
        </p:nvSpPr>
        <p:spPr>
          <a:xfrm>
            <a:off x="2468903" y="2331732"/>
            <a:ext cx="4023317" cy="3291804"/>
          </a:xfrm>
          <a:ln>
            <a:solidFill>
              <a:srgbClr val="BA3040"/>
            </a:solidFill>
          </a:ln>
        </p:spPr>
        <p:txBody>
          <a:bodyPr/>
          <a:lstStyle/>
          <a:p>
            <a:pPr marL="0" indent="0" algn="ctr">
              <a:spcBef>
                <a:spcPts val="2400"/>
              </a:spcBef>
              <a:buNone/>
            </a:pPr>
            <a:r>
              <a:rPr lang="en-US" i="1" u="sng" dirty="0" smtClean="0"/>
              <a:t>/k/</a:t>
            </a:r>
          </a:p>
          <a:p>
            <a:pPr>
              <a:spcBef>
                <a:spcPts val="2400"/>
              </a:spcBef>
            </a:pPr>
            <a:r>
              <a:rPr lang="en-US" i="1" dirty="0" smtClean="0"/>
              <a:t>cat</a:t>
            </a:r>
            <a:r>
              <a:rPr lang="en-US" dirty="0"/>
              <a:t>, </a:t>
            </a:r>
            <a:r>
              <a:rPr lang="en-US" i="1" dirty="0"/>
              <a:t>corn</a:t>
            </a:r>
            <a:r>
              <a:rPr lang="en-US" dirty="0"/>
              <a:t>, </a:t>
            </a:r>
            <a:r>
              <a:rPr lang="en-US" i="1" dirty="0"/>
              <a:t>cup</a:t>
            </a:r>
            <a:r>
              <a:rPr lang="en-US" dirty="0"/>
              <a:t>, </a:t>
            </a:r>
            <a:r>
              <a:rPr lang="en-US" i="1" dirty="0" smtClean="0"/>
              <a:t>clip</a:t>
            </a:r>
          </a:p>
          <a:p>
            <a:pPr>
              <a:spcBef>
                <a:spcPts val="2400"/>
              </a:spcBef>
            </a:pPr>
            <a:r>
              <a:rPr lang="en-US" i="1" dirty="0"/>
              <a:t>kelp</a:t>
            </a:r>
            <a:r>
              <a:rPr lang="en-US" dirty="0"/>
              <a:t>, </a:t>
            </a:r>
            <a:r>
              <a:rPr lang="en-US" i="1" dirty="0"/>
              <a:t>kiss</a:t>
            </a:r>
            <a:r>
              <a:rPr lang="en-US" dirty="0"/>
              <a:t>, </a:t>
            </a:r>
            <a:r>
              <a:rPr lang="en-US" i="1" dirty="0"/>
              <a:t>Kyle</a:t>
            </a:r>
            <a:endParaRPr lang="en-US" dirty="0"/>
          </a:p>
        </p:txBody>
      </p:sp>
    </p:spTree>
    <p:extLst>
      <p:ext uri="{BB962C8B-B14F-4D97-AF65-F5344CB8AC3E}">
        <p14:creationId xmlns:p14="http://schemas.microsoft.com/office/powerpoint/2010/main" val="8850190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15772"/>
          </a:xfrm>
          <a:prstGeom prst="rect">
            <a:avLst/>
          </a:prstGeom>
          <a:noFill/>
          <a:ln w="9525">
            <a:noFill/>
            <a:miter lim="800000"/>
            <a:headEnd/>
            <a:tailEnd/>
          </a:ln>
        </p:spPr>
        <p:txBody>
          <a:bodyPr wrap="square">
            <a:spAutoFit/>
          </a:bodyPr>
          <a:lstStyle/>
          <a:p>
            <a:r>
              <a:rPr lang="en-US" sz="4300" b="1" dirty="0" smtClean="0">
                <a:latin typeface="Century Gothic" pitchFamily="34" charset="0"/>
              </a:rPr>
              <a:t>Phonemic Spelling Instruction: Phonemic and Syllable Patterns</a:t>
            </a:r>
            <a:endParaRPr lang="en-US" sz="4300" b="1" dirty="0">
              <a:latin typeface="Century Gothic" pitchFamily="34" charset="0"/>
            </a:endParaRPr>
          </a:p>
        </p:txBody>
      </p:sp>
      <p:sp>
        <p:nvSpPr>
          <p:cNvPr id="2" name="Content Placeholder 1"/>
          <p:cNvSpPr>
            <a:spLocks noGrp="1"/>
          </p:cNvSpPr>
          <p:nvPr>
            <p:ph idx="1"/>
          </p:nvPr>
        </p:nvSpPr>
        <p:spPr>
          <a:xfrm>
            <a:off x="2377464" y="2057415"/>
            <a:ext cx="4023317" cy="4206194"/>
          </a:xfrm>
          <a:ln>
            <a:solidFill>
              <a:srgbClr val="BA3040"/>
            </a:solidFill>
          </a:ln>
        </p:spPr>
        <p:txBody>
          <a:bodyPr/>
          <a:lstStyle/>
          <a:p>
            <a:pPr marL="0" indent="0" algn="ctr">
              <a:spcBef>
                <a:spcPts val="2400"/>
              </a:spcBef>
              <a:buNone/>
            </a:pPr>
            <a:r>
              <a:rPr lang="en-US" u="sng" dirty="0" smtClean="0"/>
              <a:t>Syllable Types</a:t>
            </a:r>
          </a:p>
          <a:p>
            <a:pPr>
              <a:spcBef>
                <a:spcPts val="1200"/>
              </a:spcBef>
            </a:pPr>
            <a:r>
              <a:rPr lang="en-US" dirty="0" smtClean="0"/>
              <a:t>Closed</a:t>
            </a:r>
          </a:p>
          <a:p>
            <a:pPr>
              <a:spcBef>
                <a:spcPts val="1200"/>
              </a:spcBef>
            </a:pPr>
            <a:r>
              <a:rPr lang="en-US" dirty="0" smtClean="0"/>
              <a:t>Open</a:t>
            </a:r>
          </a:p>
          <a:p>
            <a:pPr>
              <a:spcBef>
                <a:spcPts val="1200"/>
              </a:spcBef>
            </a:pPr>
            <a:r>
              <a:rPr lang="en-US" dirty="0" smtClean="0"/>
              <a:t>Silent-</a:t>
            </a:r>
            <a:r>
              <a:rPr lang="en-US" i="1" dirty="0" smtClean="0"/>
              <a:t>e</a:t>
            </a:r>
          </a:p>
          <a:p>
            <a:pPr>
              <a:spcBef>
                <a:spcPts val="1200"/>
              </a:spcBef>
            </a:pPr>
            <a:r>
              <a:rPr lang="en-US" i="1" dirty="0" smtClean="0"/>
              <a:t>r</a:t>
            </a:r>
            <a:r>
              <a:rPr lang="en-US" dirty="0" smtClean="0"/>
              <a:t>-controlled</a:t>
            </a:r>
          </a:p>
          <a:p>
            <a:pPr>
              <a:spcBef>
                <a:spcPts val="1200"/>
              </a:spcBef>
            </a:pPr>
            <a:r>
              <a:rPr lang="en-US" dirty="0" smtClean="0"/>
              <a:t>Vowel pair/team</a:t>
            </a:r>
          </a:p>
          <a:p>
            <a:pPr>
              <a:spcBef>
                <a:spcPts val="1200"/>
              </a:spcBef>
            </a:pPr>
            <a:r>
              <a:rPr lang="en-US" dirty="0" smtClean="0"/>
              <a:t>Consonant-</a:t>
            </a:r>
            <a:r>
              <a:rPr lang="en-US" i="1" dirty="0" smtClean="0"/>
              <a:t>le</a:t>
            </a:r>
          </a:p>
          <a:p>
            <a:pPr>
              <a:spcBef>
                <a:spcPts val="2400"/>
              </a:spcBef>
            </a:pPr>
            <a:endParaRPr lang="en-US" dirty="0"/>
          </a:p>
        </p:txBody>
      </p:sp>
    </p:spTree>
    <p:extLst>
      <p:ext uri="{BB962C8B-B14F-4D97-AF65-F5344CB8AC3E}">
        <p14:creationId xmlns:p14="http://schemas.microsoft.com/office/powerpoint/2010/main" val="2641155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6" descr="COI LOGO185"/>
          <p:cNvPicPr>
            <a:picLocks noChangeAspect="1" noChangeArrowheads="1"/>
          </p:cNvPicPr>
          <p:nvPr/>
        </p:nvPicPr>
        <p:blipFill>
          <a:blip r:embed="rId3" cstate="print"/>
          <a:srcRect/>
          <a:stretch>
            <a:fillRect/>
          </a:stretch>
        </p:blipFill>
        <p:spPr bwMode="auto">
          <a:xfrm>
            <a:off x="2687638" y="1257300"/>
            <a:ext cx="3768725" cy="2667000"/>
          </a:xfrm>
          <a:prstGeom prst="rect">
            <a:avLst/>
          </a:prstGeom>
          <a:noFill/>
          <a:ln w="9525">
            <a:noFill/>
            <a:miter lim="800000"/>
            <a:headEnd/>
            <a:tailEnd/>
          </a:ln>
        </p:spPr>
      </p:pic>
      <p:sp>
        <p:nvSpPr>
          <p:cNvPr id="8" name="TextBox 7"/>
          <p:cNvSpPr txBox="1"/>
          <p:nvPr/>
        </p:nvSpPr>
        <p:spPr>
          <a:xfrm>
            <a:off x="1050925" y="4419600"/>
            <a:ext cx="7042150" cy="671513"/>
          </a:xfrm>
          <a:prstGeom prst="rect">
            <a:avLst/>
          </a:prstGeom>
          <a:noFill/>
        </p:spPr>
        <p:txBody>
          <a:bodyPr>
            <a:spAutoFit/>
          </a:bodyPr>
          <a:lstStyle/>
          <a:p>
            <a:pPr fontAlgn="auto">
              <a:spcBef>
                <a:spcPts val="0"/>
              </a:spcBef>
              <a:spcAft>
                <a:spcPts val="0"/>
              </a:spcAft>
              <a:defRPr/>
            </a:pPr>
            <a:r>
              <a:rPr lang="en-US" sz="3800" b="1" dirty="0">
                <a:effectLst>
                  <a:outerShdw blurRad="38100" dist="38100" dir="2700000" algn="tl">
                    <a:srgbClr val="000000">
                      <a:alpha val="43137"/>
                    </a:srgbClr>
                  </a:outerShdw>
                </a:effectLst>
                <a:latin typeface="+mn-lt"/>
              </a:rPr>
              <a:t>www.centeroninstruction.org</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15772"/>
          </a:xfrm>
          <a:prstGeom prst="rect">
            <a:avLst/>
          </a:prstGeom>
          <a:noFill/>
          <a:ln w="9525">
            <a:noFill/>
            <a:miter lim="800000"/>
            <a:headEnd/>
            <a:tailEnd/>
          </a:ln>
        </p:spPr>
        <p:txBody>
          <a:bodyPr wrap="square">
            <a:spAutoFit/>
          </a:bodyPr>
          <a:lstStyle/>
          <a:p>
            <a:r>
              <a:rPr lang="en-US" sz="4300" b="1" dirty="0" smtClean="0">
                <a:latin typeface="Century Gothic" pitchFamily="34" charset="0"/>
              </a:rPr>
              <a:t>Phonemic Spelling Instruction: Phonemic and Syllable Patterns</a:t>
            </a:r>
            <a:endParaRPr lang="en-US" sz="4300" b="1" dirty="0">
              <a:latin typeface="Century Gothic" pitchFamily="34" charset="0"/>
            </a:endParaRPr>
          </a:p>
        </p:txBody>
      </p:sp>
      <p:sp>
        <p:nvSpPr>
          <p:cNvPr id="2" name="Content Placeholder 1"/>
          <p:cNvSpPr>
            <a:spLocks noGrp="1"/>
          </p:cNvSpPr>
          <p:nvPr>
            <p:ph idx="1"/>
          </p:nvPr>
        </p:nvSpPr>
        <p:spPr>
          <a:xfrm>
            <a:off x="2011708" y="3063244"/>
            <a:ext cx="4023317" cy="2011658"/>
          </a:xfrm>
          <a:ln>
            <a:solidFill>
              <a:srgbClr val="BA3040"/>
            </a:solidFill>
          </a:ln>
        </p:spPr>
        <p:txBody>
          <a:bodyPr/>
          <a:lstStyle/>
          <a:p>
            <a:pPr marL="0" indent="0" algn="ctr">
              <a:spcBef>
                <a:spcPts val="2400"/>
              </a:spcBef>
              <a:buNone/>
            </a:pPr>
            <a:r>
              <a:rPr lang="en-US" u="sng" dirty="0" smtClean="0"/>
              <a:t>Rabbit Rule</a:t>
            </a:r>
          </a:p>
          <a:p>
            <a:pPr>
              <a:spcBef>
                <a:spcPts val="1200"/>
              </a:spcBef>
            </a:pPr>
            <a:r>
              <a:rPr lang="en-US" i="1" dirty="0" err="1" smtClean="0"/>
              <a:t>Rab</a:t>
            </a:r>
            <a:r>
              <a:rPr lang="en-US" i="1" dirty="0" smtClean="0"/>
              <a:t>-bit</a:t>
            </a:r>
          </a:p>
          <a:p>
            <a:pPr>
              <a:spcBef>
                <a:spcPts val="1200"/>
              </a:spcBef>
            </a:pPr>
            <a:r>
              <a:rPr lang="en-US" i="1" dirty="0" smtClean="0"/>
              <a:t>Ro-dent</a:t>
            </a:r>
          </a:p>
          <a:p>
            <a:pPr>
              <a:spcBef>
                <a:spcPts val="2400"/>
              </a:spcBef>
            </a:pPr>
            <a:endParaRPr lang="en-US" dirty="0"/>
          </a:p>
        </p:txBody>
      </p:sp>
      <p:sp>
        <p:nvSpPr>
          <p:cNvPr id="3" name="TextBox 2"/>
          <p:cNvSpPr txBox="1"/>
          <p:nvPr/>
        </p:nvSpPr>
        <p:spPr>
          <a:xfrm>
            <a:off x="2011708" y="2448200"/>
            <a:ext cx="4023316" cy="553998"/>
          </a:xfrm>
          <a:prstGeom prst="rect">
            <a:avLst/>
          </a:prstGeom>
          <a:solidFill>
            <a:schemeClr val="accent2">
              <a:lumMod val="50000"/>
            </a:schemeClr>
          </a:solidFill>
        </p:spPr>
        <p:txBody>
          <a:bodyPr wrap="square" rtlCol="0">
            <a:spAutoFit/>
          </a:bodyPr>
          <a:lstStyle/>
          <a:p>
            <a:r>
              <a:rPr lang="en-US" sz="3000" dirty="0" smtClean="0">
                <a:solidFill>
                  <a:schemeClr val="bg1"/>
                </a:solidFill>
              </a:rPr>
              <a:t>Syllable Junctures</a:t>
            </a:r>
            <a:endParaRPr lang="en-US" sz="3000" dirty="0">
              <a:solidFill>
                <a:schemeClr val="bg1"/>
              </a:solidFill>
            </a:endParaRPr>
          </a:p>
        </p:txBody>
      </p:sp>
      <p:sp>
        <p:nvSpPr>
          <p:cNvPr id="4" name="TextBox 3"/>
          <p:cNvSpPr txBox="1"/>
          <p:nvPr/>
        </p:nvSpPr>
        <p:spPr>
          <a:xfrm>
            <a:off x="3017537" y="5989292"/>
            <a:ext cx="5223481" cy="400110"/>
          </a:xfrm>
          <a:prstGeom prst="rect">
            <a:avLst/>
          </a:prstGeom>
          <a:noFill/>
        </p:spPr>
        <p:txBody>
          <a:bodyPr wrap="none" rtlCol="0">
            <a:spAutoFit/>
          </a:bodyPr>
          <a:lstStyle/>
          <a:p>
            <a:r>
              <a:rPr lang="en-US" sz="2000" i="1" dirty="0" smtClean="0"/>
              <a:t>Joshi, </a:t>
            </a:r>
            <a:r>
              <a:rPr lang="en-US" sz="2000" i="1" dirty="0" err="1" smtClean="0"/>
              <a:t>Treiman</a:t>
            </a:r>
            <a:r>
              <a:rPr lang="en-US" sz="2000" i="1" dirty="0" smtClean="0"/>
              <a:t>, </a:t>
            </a:r>
            <a:r>
              <a:rPr lang="en-US" sz="2000" i="1" dirty="0" err="1" smtClean="0"/>
              <a:t>Carreker</a:t>
            </a:r>
            <a:r>
              <a:rPr lang="en-US" sz="2000" i="1" dirty="0" smtClean="0"/>
              <a:t>, &amp; Moats, 2008-09)</a:t>
            </a:r>
            <a:endParaRPr lang="en-US" sz="2000" i="1" dirty="0"/>
          </a:p>
        </p:txBody>
      </p:sp>
    </p:spTree>
    <p:extLst>
      <p:ext uri="{BB962C8B-B14F-4D97-AF65-F5344CB8AC3E}">
        <p14:creationId xmlns:p14="http://schemas.microsoft.com/office/powerpoint/2010/main" val="39904878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AutoShape 2"/>
          <p:cNvSpPr>
            <a:spLocks noChangeArrowheads="1"/>
          </p:cNvSpPr>
          <p:nvPr/>
        </p:nvSpPr>
        <p:spPr bwMode="auto">
          <a:xfrm>
            <a:off x="3474732" y="593725"/>
            <a:ext cx="5027918" cy="1828800"/>
          </a:xfrm>
          <a:prstGeom prst="roundRect">
            <a:avLst>
              <a:gd name="adj" fmla="val 16667"/>
            </a:avLst>
          </a:prstGeom>
          <a:solidFill>
            <a:srgbClr val="E5F4D0"/>
          </a:solidFill>
          <a:ln w="9525">
            <a:solidFill>
              <a:schemeClr val="tx1"/>
            </a:solidFill>
            <a:round/>
            <a:headEnd/>
            <a:tailEnd/>
          </a:ln>
        </p:spPr>
        <p:txBody>
          <a:bodyPr wrap="none" anchor="ctr"/>
          <a:lstStyle/>
          <a:p>
            <a:pPr algn="ctr"/>
            <a:endParaRPr lang="en-US">
              <a:solidFill>
                <a:srgbClr val="E5F4D0"/>
              </a:solidFill>
            </a:endParaRPr>
          </a:p>
        </p:txBody>
      </p:sp>
      <p:sp>
        <p:nvSpPr>
          <p:cNvPr id="92162" name="AutoShape 3"/>
          <p:cNvSpPr>
            <a:spLocks noChangeArrowheads="1"/>
          </p:cNvSpPr>
          <p:nvPr/>
        </p:nvSpPr>
        <p:spPr bwMode="auto">
          <a:xfrm>
            <a:off x="182563" y="0"/>
            <a:ext cx="2560637" cy="2286000"/>
          </a:xfrm>
          <a:prstGeom prst="cloudCallout">
            <a:avLst>
              <a:gd name="adj1" fmla="val -53907"/>
              <a:gd name="adj2" fmla="val 70208"/>
            </a:avLst>
          </a:prstGeom>
          <a:solidFill>
            <a:srgbClr val="FFC111"/>
          </a:solidFill>
          <a:ln w="9525">
            <a:solidFill>
              <a:schemeClr val="tx1"/>
            </a:solidFill>
            <a:round/>
            <a:headEnd/>
            <a:tailEnd/>
          </a:ln>
        </p:spPr>
        <p:txBody>
          <a:bodyPr/>
          <a:lstStyle/>
          <a:p>
            <a:pPr algn="ctr"/>
            <a:endParaRPr lang="en-US"/>
          </a:p>
        </p:txBody>
      </p:sp>
      <p:sp>
        <p:nvSpPr>
          <p:cNvPr id="198660" name="Text Box 4"/>
          <p:cNvSpPr txBox="1">
            <a:spLocks noChangeArrowheads="1"/>
          </p:cNvSpPr>
          <p:nvPr/>
        </p:nvSpPr>
        <p:spPr bwMode="auto">
          <a:xfrm rot="-1298904">
            <a:off x="274638" y="411163"/>
            <a:ext cx="2646362" cy="1190625"/>
          </a:xfrm>
          <a:prstGeom prst="rect">
            <a:avLst/>
          </a:prstGeom>
          <a:noFill/>
          <a:ln w="9525">
            <a:noFill/>
            <a:miter lim="800000"/>
            <a:headEnd/>
            <a:tailEnd/>
          </a:ln>
          <a:effectLst/>
        </p:spPr>
        <p:txBody>
          <a:bodyPr>
            <a:spAutoFit/>
          </a:bodyPr>
          <a:lstStyle/>
          <a:p>
            <a:pPr>
              <a:defRPr/>
            </a:pPr>
            <a:r>
              <a:rPr lang="en-US" sz="3600" b="1">
                <a:effectLst>
                  <a:outerShdw blurRad="38100" dist="38100" dir="2700000" algn="tl">
                    <a:srgbClr val="FFFFFF"/>
                  </a:outerShdw>
                </a:effectLst>
                <a:latin typeface="Comic Sans MS" pitchFamily="66" charset="0"/>
              </a:rPr>
              <a:t>What do you think?</a:t>
            </a:r>
          </a:p>
        </p:txBody>
      </p:sp>
      <p:sp>
        <p:nvSpPr>
          <p:cNvPr id="92164" name="Text Box 5"/>
          <p:cNvSpPr txBox="1">
            <a:spLocks noChangeArrowheads="1"/>
          </p:cNvSpPr>
          <p:nvPr/>
        </p:nvSpPr>
        <p:spPr bwMode="auto">
          <a:xfrm>
            <a:off x="2925763" y="503238"/>
            <a:ext cx="5668962" cy="366712"/>
          </a:xfrm>
          <a:prstGeom prst="rect">
            <a:avLst/>
          </a:prstGeom>
          <a:noFill/>
          <a:ln w="9525">
            <a:noFill/>
            <a:miter lim="800000"/>
            <a:headEnd/>
            <a:tailEnd/>
          </a:ln>
        </p:spPr>
        <p:txBody>
          <a:bodyPr>
            <a:spAutoFit/>
          </a:bodyPr>
          <a:lstStyle/>
          <a:p>
            <a:pPr>
              <a:spcBef>
                <a:spcPct val="50000"/>
              </a:spcBef>
            </a:pPr>
            <a:endParaRPr lang="en-US"/>
          </a:p>
        </p:txBody>
      </p:sp>
      <p:sp>
        <p:nvSpPr>
          <p:cNvPr id="92165" name="Text Box 6"/>
          <p:cNvSpPr txBox="1">
            <a:spLocks noChangeArrowheads="1"/>
          </p:cNvSpPr>
          <p:nvPr/>
        </p:nvSpPr>
        <p:spPr bwMode="auto">
          <a:xfrm>
            <a:off x="3932238" y="593725"/>
            <a:ext cx="4481512" cy="2246769"/>
          </a:xfrm>
          <a:prstGeom prst="rect">
            <a:avLst/>
          </a:prstGeom>
          <a:noFill/>
          <a:ln w="9525">
            <a:noFill/>
            <a:miter lim="800000"/>
            <a:headEnd/>
            <a:tailEnd/>
          </a:ln>
        </p:spPr>
        <p:txBody>
          <a:bodyPr wrap="square">
            <a:spAutoFit/>
          </a:bodyPr>
          <a:lstStyle/>
          <a:p>
            <a:pPr eaLnBrk="0" hangingPunct="0">
              <a:spcBef>
                <a:spcPts val="250"/>
              </a:spcBef>
              <a:buClr>
                <a:schemeClr val="accent1"/>
              </a:buClr>
              <a:buSzPct val="80000"/>
              <a:buFont typeface="Wingdings 2" pitchFamily="18" charset="2"/>
              <a:buNone/>
            </a:pPr>
            <a:r>
              <a:rPr lang="en-US" sz="2800" b="1" dirty="0" smtClean="0">
                <a:solidFill>
                  <a:schemeClr val="folHlink"/>
                </a:solidFill>
                <a:latin typeface="Century Gothic" pitchFamily="34" charset="0"/>
              </a:rPr>
              <a:t>How familiar are teachers with the elements of phonemic spelling instruction?</a:t>
            </a:r>
            <a:endParaRPr lang="en-US" sz="2800" b="1" dirty="0">
              <a:solidFill>
                <a:schemeClr val="folHlink"/>
              </a:solidFill>
              <a:latin typeface="Century Gothic" pitchFamily="34" charset="0"/>
            </a:endParaRPr>
          </a:p>
          <a:p>
            <a:endParaRPr lang="en-US" sz="2800" dirty="0">
              <a:latin typeface="Century Gothic" pitchFamily="34" charset="0"/>
            </a:endParaRPr>
          </a:p>
        </p:txBody>
      </p:sp>
      <p:sp>
        <p:nvSpPr>
          <p:cNvPr id="92166" name="Text Box 13"/>
          <p:cNvSpPr txBox="1">
            <a:spLocks noChangeArrowheads="1"/>
          </p:cNvSpPr>
          <p:nvPr/>
        </p:nvSpPr>
        <p:spPr bwMode="auto">
          <a:xfrm>
            <a:off x="1004888" y="4989513"/>
            <a:ext cx="603250" cy="366712"/>
          </a:xfrm>
          <a:prstGeom prst="rect">
            <a:avLst/>
          </a:prstGeom>
          <a:noFill/>
          <a:ln w="9525">
            <a:noFill/>
            <a:miter lim="800000"/>
            <a:headEnd/>
            <a:tailEnd/>
          </a:ln>
        </p:spPr>
        <p:txBody>
          <a:bodyPr wrap="none">
            <a:spAutoFit/>
          </a:bodyPr>
          <a:lstStyle/>
          <a:p>
            <a:r>
              <a:rPr lang="en-US">
                <a:solidFill>
                  <a:schemeClr val="folHlink"/>
                </a:solidFill>
              </a:rPr>
              <a:t>Low</a:t>
            </a:r>
          </a:p>
        </p:txBody>
      </p:sp>
      <p:sp>
        <p:nvSpPr>
          <p:cNvPr id="92167" name="Text Box 14"/>
          <p:cNvSpPr txBox="1">
            <a:spLocks noChangeArrowheads="1"/>
          </p:cNvSpPr>
          <p:nvPr/>
        </p:nvSpPr>
        <p:spPr bwMode="auto">
          <a:xfrm>
            <a:off x="3932238" y="4983163"/>
            <a:ext cx="996950" cy="366712"/>
          </a:xfrm>
          <a:prstGeom prst="rect">
            <a:avLst/>
          </a:prstGeom>
          <a:noFill/>
          <a:ln w="9525">
            <a:noFill/>
            <a:miter lim="800000"/>
            <a:headEnd/>
            <a:tailEnd/>
          </a:ln>
        </p:spPr>
        <p:txBody>
          <a:bodyPr wrap="none">
            <a:spAutoFit/>
          </a:bodyPr>
          <a:lstStyle/>
          <a:p>
            <a:r>
              <a:rPr lang="en-US">
                <a:solidFill>
                  <a:schemeClr val="folHlink"/>
                </a:solidFill>
              </a:rPr>
              <a:t>Medium</a:t>
            </a:r>
          </a:p>
        </p:txBody>
      </p:sp>
      <p:sp>
        <p:nvSpPr>
          <p:cNvPr id="92168" name="Text Box 15"/>
          <p:cNvSpPr txBox="1">
            <a:spLocks noChangeArrowheads="1"/>
          </p:cNvSpPr>
          <p:nvPr/>
        </p:nvSpPr>
        <p:spPr bwMode="auto">
          <a:xfrm>
            <a:off x="7315200" y="4983163"/>
            <a:ext cx="654050" cy="366712"/>
          </a:xfrm>
          <a:prstGeom prst="rect">
            <a:avLst/>
          </a:prstGeom>
          <a:noFill/>
          <a:ln w="9525">
            <a:noFill/>
            <a:miter lim="800000"/>
            <a:headEnd/>
            <a:tailEnd/>
          </a:ln>
        </p:spPr>
        <p:txBody>
          <a:bodyPr wrap="none">
            <a:spAutoFit/>
          </a:bodyPr>
          <a:lstStyle/>
          <a:p>
            <a:r>
              <a:rPr lang="en-US">
                <a:solidFill>
                  <a:schemeClr val="folHlink"/>
                </a:solidFill>
              </a:rPr>
              <a:t>High</a:t>
            </a:r>
          </a:p>
        </p:txBody>
      </p:sp>
      <p:grpSp>
        <p:nvGrpSpPr>
          <p:cNvPr id="92169" name="Group 20"/>
          <p:cNvGrpSpPr>
            <a:grpSpLocks/>
          </p:cNvGrpSpPr>
          <p:nvPr/>
        </p:nvGrpSpPr>
        <p:grpSpPr bwMode="auto">
          <a:xfrm>
            <a:off x="1096963" y="4343400"/>
            <a:ext cx="6767512" cy="549275"/>
            <a:chOff x="691" y="2736"/>
            <a:chExt cx="4263" cy="346"/>
          </a:xfrm>
        </p:grpSpPr>
        <p:sp>
          <p:nvSpPr>
            <p:cNvPr id="92170" name="Line 16"/>
            <p:cNvSpPr>
              <a:spLocks noChangeShapeType="1"/>
            </p:cNvSpPr>
            <p:nvPr/>
          </p:nvSpPr>
          <p:spPr bwMode="auto">
            <a:xfrm>
              <a:off x="691" y="2909"/>
              <a:ext cx="4263" cy="0"/>
            </a:xfrm>
            <a:prstGeom prst="line">
              <a:avLst/>
            </a:prstGeom>
            <a:noFill/>
            <a:ln w="76200">
              <a:solidFill>
                <a:srgbClr val="32510F"/>
              </a:solidFill>
              <a:round/>
              <a:headEnd/>
              <a:tailEnd/>
            </a:ln>
          </p:spPr>
          <p:txBody>
            <a:bodyPr/>
            <a:lstStyle/>
            <a:p>
              <a:endParaRPr lang="en-US"/>
            </a:p>
          </p:txBody>
        </p:sp>
        <p:sp>
          <p:nvSpPr>
            <p:cNvPr id="92171" name="Line 18"/>
            <p:cNvSpPr>
              <a:spLocks noChangeShapeType="1"/>
            </p:cNvSpPr>
            <p:nvPr/>
          </p:nvSpPr>
          <p:spPr bwMode="auto">
            <a:xfrm>
              <a:off x="691" y="2736"/>
              <a:ext cx="0" cy="346"/>
            </a:xfrm>
            <a:prstGeom prst="line">
              <a:avLst/>
            </a:prstGeom>
            <a:noFill/>
            <a:ln w="76200">
              <a:solidFill>
                <a:srgbClr val="32510F"/>
              </a:solidFill>
              <a:round/>
              <a:headEnd/>
              <a:tailEnd/>
            </a:ln>
          </p:spPr>
          <p:txBody>
            <a:bodyPr/>
            <a:lstStyle/>
            <a:p>
              <a:endParaRPr lang="en-US"/>
            </a:p>
          </p:txBody>
        </p:sp>
        <p:sp>
          <p:nvSpPr>
            <p:cNvPr id="92172" name="Line 19"/>
            <p:cNvSpPr>
              <a:spLocks noChangeShapeType="1"/>
            </p:cNvSpPr>
            <p:nvPr/>
          </p:nvSpPr>
          <p:spPr bwMode="auto">
            <a:xfrm>
              <a:off x="4954" y="2736"/>
              <a:ext cx="0" cy="346"/>
            </a:xfrm>
            <a:prstGeom prst="line">
              <a:avLst/>
            </a:prstGeom>
            <a:noFill/>
            <a:ln w="76200">
              <a:solidFill>
                <a:srgbClr val="32510F"/>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815882"/>
          </a:xfrm>
          <a:prstGeom prst="rect">
            <a:avLst/>
          </a:prstGeom>
          <a:noFill/>
          <a:ln w="9525">
            <a:noFill/>
            <a:miter lim="800000"/>
            <a:headEnd/>
            <a:tailEnd/>
          </a:ln>
        </p:spPr>
        <p:txBody>
          <a:bodyPr wrap="square">
            <a:spAutoFit/>
          </a:bodyPr>
          <a:lstStyle/>
          <a:p>
            <a:r>
              <a:rPr lang="en-US" sz="5600" b="1" dirty="0" smtClean="0">
                <a:latin typeface="Century Gothic" pitchFamily="34" charset="0"/>
              </a:rPr>
              <a:t>Morphemic Spelling Instruction</a:t>
            </a:r>
            <a:endParaRPr lang="en-US" sz="5600" b="1" dirty="0">
              <a:latin typeface="Century Gothic" pitchFamily="34" charset="0"/>
            </a:endParaRPr>
          </a:p>
        </p:txBody>
      </p:sp>
      <p:sp>
        <p:nvSpPr>
          <p:cNvPr id="2" name="Content Placeholder 1"/>
          <p:cNvSpPr>
            <a:spLocks noGrp="1"/>
          </p:cNvSpPr>
          <p:nvPr>
            <p:ph idx="1"/>
          </p:nvPr>
        </p:nvSpPr>
        <p:spPr>
          <a:xfrm>
            <a:off x="1737391" y="2240293"/>
            <a:ext cx="5291736" cy="4187952"/>
          </a:xfrm>
          <a:ln>
            <a:solidFill>
              <a:srgbClr val="7D212C"/>
            </a:solidFill>
          </a:ln>
        </p:spPr>
        <p:txBody>
          <a:bodyPr>
            <a:normAutofit/>
          </a:bodyPr>
          <a:lstStyle/>
          <a:p>
            <a:pPr marL="0" indent="0" algn="ctr">
              <a:spcBef>
                <a:spcPts val="2400"/>
              </a:spcBef>
              <a:buNone/>
            </a:pPr>
            <a:r>
              <a:rPr lang="en-US" u="sng" dirty="0" smtClean="0"/>
              <a:t>Types of Morphemes</a:t>
            </a:r>
          </a:p>
          <a:p>
            <a:pPr>
              <a:spcBef>
                <a:spcPts val="600"/>
              </a:spcBef>
            </a:pPr>
            <a:r>
              <a:rPr lang="en-US" dirty="0" smtClean="0"/>
              <a:t>Roots and bases</a:t>
            </a:r>
          </a:p>
          <a:p>
            <a:pPr>
              <a:spcBef>
                <a:spcPts val="600"/>
              </a:spcBef>
            </a:pPr>
            <a:r>
              <a:rPr lang="en-US" dirty="0" smtClean="0"/>
              <a:t>Compound words (e.g., </a:t>
            </a:r>
            <a:r>
              <a:rPr lang="en-US" i="1" dirty="0" smtClean="0"/>
              <a:t>suntan</a:t>
            </a:r>
            <a:r>
              <a:rPr lang="en-US" dirty="0" smtClean="0"/>
              <a:t>)</a:t>
            </a:r>
          </a:p>
          <a:p>
            <a:pPr>
              <a:spcBef>
                <a:spcPts val="600"/>
              </a:spcBef>
            </a:pPr>
            <a:r>
              <a:rPr lang="en-US" dirty="0" smtClean="0"/>
              <a:t>Prefixes</a:t>
            </a:r>
          </a:p>
          <a:p>
            <a:pPr>
              <a:spcBef>
                <a:spcPts val="600"/>
              </a:spcBef>
            </a:pPr>
            <a:r>
              <a:rPr lang="en-US" dirty="0" smtClean="0"/>
              <a:t>Suffixes</a:t>
            </a:r>
          </a:p>
          <a:p>
            <a:pPr lvl="1">
              <a:spcBef>
                <a:spcPts val="600"/>
              </a:spcBef>
            </a:pPr>
            <a:r>
              <a:rPr lang="en-US" dirty="0" smtClean="0"/>
              <a:t>Inflectional (</a:t>
            </a:r>
            <a:r>
              <a:rPr lang="en-US" dirty="0" err="1" smtClean="0"/>
              <a:t>e.g</a:t>
            </a:r>
            <a:r>
              <a:rPr lang="en-US" dirty="0" smtClean="0"/>
              <a:t>, -</a:t>
            </a:r>
            <a:r>
              <a:rPr lang="en-US" i="1" dirty="0" smtClean="0"/>
              <a:t>s, -</a:t>
            </a:r>
            <a:r>
              <a:rPr lang="en-US" i="1" dirty="0" err="1" smtClean="0"/>
              <a:t>ing</a:t>
            </a:r>
            <a:r>
              <a:rPr lang="en-US" i="1" dirty="0" smtClean="0"/>
              <a:t>, -</a:t>
            </a:r>
            <a:r>
              <a:rPr lang="en-US" i="1" dirty="0" err="1" smtClean="0"/>
              <a:t>est</a:t>
            </a:r>
            <a:r>
              <a:rPr lang="en-US" dirty="0" smtClean="0"/>
              <a:t>)</a:t>
            </a:r>
          </a:p>
          <a:p>
            <a:pPr lvl="1">
              <a:spcBef>
                <a:spcPts val="600"/>
              </a:spcBef>
            </a:pPr>
            <a:r>
              <a:rPr lang="en-US" dirty="0" smtClean="0"/>
              <a:t>Derivational (e.g., -</a:t>
            </a:r>
            <a:r>
              <a:rPr lang="en-US" i="1" dirty="0" err="1" smtClean="0"/>
              <a:t>ly</a:t>
            </a:r>
            <a:r>
              <a:rPr lang="en-US" i="1" dirty="0" smtClean="0"/>
              <a:t>,  -</a:t>
            </a:r>
            <a:r>
              <a:rPr lang="en-US" i="1" dirty="0" err="1" smtClean="0"/>
              <a:t>sion</a:t>
            </a:r>
            <a:r>
              <a:rPr lang="en-US" dirty="0" smtClean="0"/>
              <a:t>)</a:t>
            </a:r>
            <a:endParaRPr lang="en-US" dirty="0"/>
          </a:p>
        </p:txBody>
      </p:sp>
    </p:spTree>
    <p:extLst>
      <p:ext uri="{BB962C8B-B14F-4D97-AF65-F5344CB8AC3E}">
        <p14:creationId xmlns:p14="http://schemas.microsoft.com/office/powerpoint/2010/main" val="20332787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15772"/>
          </a:xfrm>
          <a:prstGeom prst="rect">
            <a:avLst/>
          </a:prstGeom>
          <a:noFill/>
          <a:ln w="9525">
            <a:noFill/>
            <a:miter lim="800000"/>
            <a:headEnd/>
            <a:tailEnd/>
          </a:ln>
        </p:spPr>
        <p:txBody>
          <a:bodyPr wrap="square">
            <a:spAutoFit/>
          </a:bodyPr>
          <a:lstStyle/>
          <a:p>
            <a:r>
              <a:rPr lang="en-US" sz="4300" b="1" dirty="0">
                <a:latin typeface="Century Gothic" pitchFamily="34" charset="0"/>
              </a:rPr>
              <a:t>Morphemic Spelling Instruction: Rule-based Spelling</a:t>
            </a:r>
          </a:p>
        </p:txBody>
      </p:sp>
      <p:sp>
        <p:nvSpPr>
          <p:cNvPr id="3" name="TextBox 2"/>
          <p:cNvSpPr txBox="1"/>
          <p:nvPr/>
        </p:nvSpPr>
        <p:spPr>
          <a:xfrm>
            <a:off x="627221" y="1833664"/>
            <a:ext cx="4555242" cy="461665"/>
          </a:xfrm>
          <a:prstGeom prst="rect">
            <a:avLst/>
          </a:prstGeom>
          <a:solidFill>
            <a:schemeClr val="accent2">
              <a:lumMod val="50000"/>
            </a:schemeClr>
          </a:solidFill>
        </p:spPr>
        <p:txBody>
          <a:bodyPr wrap="square" rtlCol="0">
            <a:spAutoFit/>
          </a:bodyPr>
          <a:lstStyle/>
          <a:p>
            <a:r>
              <a:rPr lang="en-US" sz="2400" dirty="0" smtClean="0">
                <a:solidFill>
                  <a:schemeClr val="bg1"/>
                </a:solidFill>
              </a:rPr>
              <a:t>Doubling</a:t>
            </a:r>
            <a:endParaRPr lang="en-US" sz="2400" dirty="0">
              <a:solidFill>
                <a:schemeClr val="bg1"/>
              </a:solidFill>
            </a:endParaRPr>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221" y="2295329"/>
            <a:ext cx="4555242" cy="173244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4732" y="4343390"/>
            <a:ext cx="4533714" cy="194479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977252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15772"/>
          </a:xfrm>
          <a:prstGeom prst="rect">
            <a:avLst/>
          </a:prstGeom>
          <a:noFill/>
          <a:ln w="9525">
            <a:noFill/>
            <a:miter lim="800000"/>
            <a:headEnd/>
            <a:tailEnd/>
          </a:ln>
        </p:spPr>
        <p:txBody>
          <a:bodyPr wrap="square">
            <a:spAutoFit/>
          </a:bodyPr>
          <a:lstStyle/>
          <a:p>
            <a:r>
              <a:rPr lang="en-US" sz="4300" b="1" dirty="0">
                <a:latin typeface="Century Gothic" pitchFamily="34" charset="0"/>
              </a:rPr>
              <a:t>Morphemic Spelling Instruction: Rule-based Spelling</a:t>
            </a:r>
          </a:p>
        </p:txBody>
      </p:sp>
      <p:sp>
        <p:nvSpPr>
          <p:cNvPr id="3" name="TextBox 2"/>
          <p:cNvSpPr txBox="1"/>
          <p:nvPr/>
        </p:nvSpPr>
        <p:spPr>
          <a:xfrm>
            <a:off x="627221" y="1714466"/>
            <a:ext cx="5074918" cy="461665"/>
          </a:xfrm>
          <a:prstGeom prst="rect">
            <a:avLst/>
          </a:prstGeom>
          <a:solidFill>
            <a:schemeClr val="accent2">
              <a:lumMod val="50000"/>
            </a:schemeClr>
          </a:solidFill>
        </p:spPr>
        <p:txBody>
          <a:bodyPr wrap="square" rtlCol="0">
            <a:spAutoFit/>
          </a:bodyPr>
          <a:lstStyle/>
          <a:p>
            <a:r>
              <a:rPr lang="en-US" sz="2400" dirty="0" smtClean="0">
                <a:solidFill>
                  <a:schemeClr val="bg1"/>
                </a:solidFill>
              </a:rPr>
              <a:t>Dropping</a:t>
            </a:r>
            <a:endParaRPr lang="en-US" sz="2400" dirty="0">
              <a:solidFill>
                <a:schemeClr val="bg1"/>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221" y="2176131"/>
            <a:ext cx="5074918" cy="194238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4679" y="4434829"/>
            <a:ext cx="5286557" cy="146302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73134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15772"/>
          </a:xfrm>
          <a:prstGeom prst="rect">
            <a:avLst/>
          </a:prstGeom>
          <a:noFill/>
          <a:ln w="9525">
            <a:noFill/>
            <a:miter lim="800000"/>
            <a:headEnd/>
            <a:tailEnd/>
          </a:ln>
        </p:spPr>
        <p:txBody>
          <a:bodyPr wrap="square">
            <a:spAutoFit/>
          </a:bodyPr>
          <a:lstStyle/>
          <a:p>
            <a:r>
              <a:rPr lang="en-US" sz="4300" b="1" dirty="0" smtClean="0">
                <a:latin typeface="Century Gothic" pitchFamily="34" charset="0"/>
              </a:rPr>
              <a:t>Morphemic Spelling Instruction: Morpheme Preservation</a:t>
            </a:r>
            <a:endParaRPr lang="en-US" sz="4300" b="1" dirty="0">
              <a:latin typeface="Century Gothic" pitchFamily="34" charset="0"/>
            </a:endParaRPr>
          </a:p>
        </p:txBody>
      </p:sp>
      <p:sp>
        <p:nvSpPr>
          <p:cNvPr id="2" name="Content Placeholder 1"/>
          <p:cNvSpPr>
            <a:spLocks noGrp="1"/>
          </p:cNvSpPr>
          <p:nvPr>
            <p:ph idx="1"/>
          </p:nvPr>
        </p:nvSpPr>
        <p:spPr>
          <a:xfrm>
            <a:off x="548684" y="2423171"/>
            <a:ext cx="8183880" cy="4005074"/>
          </a:xfrm>
        </p:spPr>
        <p:txBody>
          <a:bodyPr/>
          <a:lstStyle/>
          <a:p>
            <a:pPr marL="0" indent="0">
              <a:spcBef>
                <a:spcPts val="2400"/>
              </a:spcBef>
              <a:buNone/>
            </a:pPr>
            <a:r>
              <a:rPr lang="en-US" u="sng" dirty="0" smtClean="0">
                <a:solidFill>
                  <a:schemeClr val="tx1"/>
                </a:solidFill>
              </a:rPr>
              <a:t>Division by syllables</a:t>
            </a:r>
          </a:p>
          <a:p>
            <a:pPr>
              <a:spcBef>
                <a:spcPts val="400"/>
              </a:spcBef>
            </a:pPr>
            <a:r>
              <a:rPr lang="en-US" i="1" dirty="0" err="1" smtClean="0">
                <a:solidFill>
                  <a:schemeClr val="tx1"/>
                </a:solidFill>
              </a:rPr>
              <a:t>scar’ci’ty</a:t>
            </a:r>
            <a:endParaRPr lang="en-US" dirty="0"/>
          </a:p>
          <a:p>
            <a:pPr marL="0" indent="0">
              <a:spcBef>
                <a:spcPts val="3600"/>
              </a:spcBef>
              <a:buNone/>
            </a:pPr>
            <a:r>
              <a:rPr lang="en-US" u="sng" dirty="0" smtClean="0"/>
              <a:t>Division by morphemes</a:t>
            </a:r>
          </a:p>
          <a:p>
            <a:r>
              <a:rPr lang="en-US" i="1" dirty="0" err="1">
                <a:solidFill>
                  <a:schemeClr val="tx1"/>
                </a:solidFill>
              </a:rPr>
              <a:t>scarc</a:t>
            </a:r>
            <a:r>
              <a:rPr lang="en-US" i="1" dirty="0">
                <a:solidFill>
                  <a:schemeClr val="tx1"/>
                </a:solidFill>
              </a:rPr>
              <a:t>/</a:t>
            </a:r>
            <a:r>
              <a:rPr lang="en-US" i="1" dirty="0" err="1">
                <a:solidFill>
                  <a:schemeClr val="tx1"/>
                </a:solidFill>
              </a:rPr>
              <a:t>ity</a:t>
            </a:r>
            <a:endParaRPr lang="en-US" dirty="0">
              <a:solidFill>
                <a:schemeClr val="tx1"/>
              </a:solidFill>
            </a:endParaRPr>
          </a:p>
        </p:txBody>
      </p:sp>
    </p:spTree>
    <p:extLst>
      <p:ext uri="{BB962C8B-B14F-4D97-AF65-F5344CB8AC3E}">
        <p14:creationId xmlns:p14="http://schemas.microsoft.com/office/powerpoint/2010/main" val="27022495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Box 7"/>
          <p:cNvSpPr txBox="1">
            <a:spLocks noChangeArrowheads="1"/>
          </p:cNvSpPr>
          <p:nvPr/>
        </p:nvSpPr>
        <p:spPr bwMode="auto">
          <a:xfrm>
            <a:off x="365805" y="298694"/>
            <a:ext cx="8503827" cy="1415772"/>
          </a:xfrm>
          <a:prstGeom prst="rect">
            <a:avLst/>
          </a:prstGeom>
          <a:noFill/>
          <a:ln w="9525">
            <a:noFill/>
            <a:miter lim="800000"/>
            <a:headEnd/>
            <a:tailEnd/>
          </a:ln>
        </p:spPr>
        <p:txBody>
          <a:bodyPr wrap="square">
            <a:spAutoFit/>
          </a:bodyPr>
          <a:lstStyle/>
          <a:p>
            <a:r>
              <a:rPr lang="en-US" sz="4300" b="1" dirty="0" smtClean="0">
                <a:latin typeface="Century Gothic" pitchFamily="34" charset="0"/>
              </a:rPr>
              <a:t>Morphemic Spelling Instruction: Morpheme Preservation</a:t>
            </a:r>
            <a:endParaRPr lang="en-US" sz="4300" b="1" dirty="0">
              <a:latin typeface="Century Gothic" pitchFamily="34" charset="0"/>
            </a:endParaRPr>
          </a:p>
        </p:txBody>
      </p:sp>
      <p:sp>
        <p:nvSpPr>
          <p:cNvPr id="3" name="TextBox 2"/>
          <p:cNvSpPr txBox="1"/>
          <p:nvPr/>
        </p:nvSpPr>
        <p:spPr>
          <a:xfrm>
            <a:off x="3862168" y="2331731"/>
            <a:ext cx="1280146" cy="646331"/>
          </a:xfrm>
          <a:prstGeom prst="rect">
            <a:avLst/>
          </a:prstGeom>
          <a:solidFill>
            <a:schemeClr val="accent2">
              <a:lumMod val="50000"/>
            </a:schemeClr>
          </a:solidFill>
        </p:spPr>
        <p:txBody>
          <a:bodyPr wrap="square" rtlCol="0">
            <a:spAutoFit/>
          </a:bodyPr>
          <a:lstStyle/>
          <a:p>
            <a:pPr algn="ctr"/>
            <a:r>
              <a:rPr lang="en-US" sz="3600" dirty="0">
                <a:solidFill>
                  <a:schemeClr val="bg1"/>
                </a:solidFill>
              </a:rPr>
              <a:t>s</a:t>
            </a:r>
            <a:r>
              <a:rPr lang="en-US" sz="3600" dirty="0" smtClean="0">
                <a:solidFill>
                  <a:schemeClr val="bg1"/>
                </a:solidFill>
              </a:rPr>
              <a:t>ign</a:t>
            </a:r>
            <a:endParaRPr lang="en-US" sz="3600" dirty="0">
              <a:solidFill>
                <a:schemeClr val="bg1"/>
              </a:solidFill>
            </a:endParaRPr>
          </a:p>
        </p:txBody>
      </p:sp>
      <p:sp>
        <p:nvSpPr>
          <p:cNvPr id="4" name="TextBox 3"/>
          <p:cNvSpPr txBox="1"/>
          <p:nvPr/>
        </p:nvSpPr>
        <p:spPr>
          <a:xfrm>
            <a:off x="1371635" y="3699792"/>
            <a:ext cx="1280146" cy="584775"/>
          </a:xfrm>
          <a:prstGeom prst="rect">
            <a:avLst/>
          </a:prstGeom>
          <a:noFill/>
        </p:spPr>
        <p:txBody>
          <a:bodyPr wrap="square" rtlCol="0">
            <a:spAutoFit/>
          </a:bodyPr>
          <a:lstStyle/>
          <a:p>
            <a:r>
              <a:rPr lang="en-US" sz="3200" dirty="0" smtClean="0"/>
              <a:t>signal</a:t>
            </a:r>
            <a:endParaRPr lang="en-US" sz="3200" dirty="0"/>
          </a:p>
        </p:txBody>
      </p:sp>
      <p:sp>
        <p:nvSpPr>
          <p:cNvPr id="6" name="TextBox 5"/>
          <p:cNvSpPr txBox="1"/>
          <p:nvPr/>
        </p:nvSpPr>
        <p:spPr>
          <a:xfrm>
            <a:off x="2447222" y="4437937"/>
            <a:ext cx="2055019" cy="584775"/>
          </a:xfrm>
          <a:prstGeom prst="rect">
            <a:avLst/>
          </a:prstGeom>
          <a:noFill/>
        </p:spPr>
        <p:txBody>
          <a:bodyPr wrap="square" rtlCol="0">
            <a:spAutoFit/>
          </a:bodyPr>
          <a:lstStyle/>
          <a:p>
            <a:r>
              <a:rPr lang="en-US" sz="3200" dirty="0" smtClean="0"/>
              <a:t>signature</a:t>
            </a:r>
            <a:endParaRPr lang="en-US" sz="3200" dirty="0"/>
          </a:p>
        </p:txBody>
      </p:sp>
      <p:sp>
        <p:nvSpPr>
          <p:cNvPr id="7" name="TextBox 6"/>
          <p:cNvSpPr txBox="1"/>
          <p:nvPr/>
        </p:nvSpPr>
        <p:spPr>
          <a:xfrm>
            <a:off x="4937756" y="4434896"/>
            <a:ext cx="1457140" cy="584775"/>
          </a:xfrm>
          <a:prstGeom prst="rect">
            <a:avLst/>
          </a:prstGeom>
          <a:noFill/>
        </p:spPr>
        <p:txBody>
          <a:bodyPr wrap="square" rtlCol="0">
            <a:spAutoFit/>
          </a:bodyPr>
          <a:lstStyle/>
          <a:p>
            <a:r>
              <a:rPr lang="en-US" sz="3200" dirty="0" smtClean="0"/>
              <a:t>signify</a:t>
            </a:r>
            <a:endParaRPr lang="en-US" sz="3200" dirty="0"/>
          </a:p>
        </p:txBody>
      </p:sp>
      <p:sp>
        <p:nvSpPr>
          <p:cNvPr id="8" name="TextBox 7"/>
          <p:cNvSpPr txBox="1"/>
          <p:nvPr/>
        </p:nvSpPr>
        <p:spPr>
          <a:xfrm>
            <a:off x="5959381" y="3754958"/>
            <a:ext cx="2468853" cy="584775"/>
          </a:xfrm>
          <a:prstGeom prst="rect">
            <a:avLst/>
          </a:prstGeom>
          <a:noFill/>
        </p:spPr>
        <p:txBody>
          <a:bodyPr wrap="square" rtlCol="0">
            <a:spAutoFit/>
          </a:bodyPr>
          <a:lstStyle/>
          <a:p>
            <a:r>
              <a:rPr lang="en-US" sz="3200" dirty="0" smtClean="0"/>
              <a:t>significance</a:t>
            </a:r>
            <a:endParaRPr lang="en-US" sz="3200" dirty="0"/>
          </a:p>
        </p:txBody>
      </p:sp>
      <p:cxnSp>
        <p:nvCxnSpPr>
          <p:cNvPr id="9" name="Straight Connector 8"/>
          <p:cNvCxnSpPr>
            <a:stCxn id="3" idx="2"/>
          </p:cNvCxnSpPr>
          <p:nvPr/>
        </p:nvCxnSpPr>
        <p:spPr>
          <a:xfrm flipH="1">
            <a:off x="2011708" y="2978062"/>
            <a:ext cx="2490533" cy="7217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3" idx="2"/>
            <a:endCxn id="6" idx="0"/>
          </p:cNvCxnSpPr>
          <p:nvPr/>
        </p:nvCxnSpPr>
        <p:spPr>
          <a:xfrm flipH="1">
            <a:off x="3474732" y="2978062"/>
            <a:ext cx="1027509" cy="1459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3" idx="2"/>
            <a:endCxn id="7" idx="0"/>
          </p:cNvCxnSpPr>
          <p:nvPr/>
        </p:nvCxnSpPr>
        <p:spPr>
          <a:xfrm>
            <a:off x="4502241" y="2978062"/>
            <a:ext cx="1164085" cy="14568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3" idx="2"/>
            <a:endCxn id="8" idx="0"/>
          </p:cNvCxnSpPr>
          <p:nvPr/>
        </p:nvCxnSpPr>
        <p:spPr>
          <a:xfrm>
            <a:off x="4502241" y="2978062"/>
            <a:ext cx="2691567" cy="7768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71462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AutoShape 2"/>
          <p:cNvSpPr>
            <a:spLocks noChangeArrowheads="1"/>
          </p:cNvSpPr>
          <p:nvPr/>
        </p:nvSpPr>
        <p:spPr bwMode="auto">
          <a:xfrm>
            <a:off x="3291853" y="411163"/>
            <a:ext cx="5120309" cy="2470150"/>
          </a:xfrm>
          <a:prstGeom prst="roundRect">
            <a:avLst>
              <a:gd name="adj" fmla="val 16667"/>
            </a:avLst>
          </a:prstGeom>
          <a:solidFill>
            <a:srgbClr val="F3D1D5"/>
          </a:solidFill>
          <a:ln w="9525">
            <a:solidFill>
              <a:schemeClr val="tx1"/>
            </a:solidFill>
            <a:round/>
            <a:headEnd/>
            <a:tailEnd/>
          </a:ln>
        </p:spPr>
        <p:txBody>
          <a:bodyPr wrap="none" anchor="ctr"/>
          <a:lstStyle/>
          <a:p>
            <a:pPr algn="ctr"/>
            <a:endParaRPr lang="en-US">
              <a:solidFill>
                <a:srgbClr val="E5F4D0"/>
              </a:solidFill>
            </a:endParaRPr>
          </a:p>
        </p:txBody>
      </p:sp>
      <p:sp>
        <p:nvSpPr>
          <p:cNvPr id="102402" name="AutoShape 3"/>
          <p:cNvSpPr>
            <a:spLocks noChangeArrowheads="1"/>
          </p:cNvSpPr>
          <p:nvPr/>
        </p:nvSpPr>
        <p:spPr bwMode="auto">
          <a:xfrm>
            <a:off x="182563" y="0"/>
            <a:ext cx="2560637" cy="2286000"/>
          </a:xfrm>
          <a:prstGeom prst="cloudCallout">
            <a:avLst>
              <a:gd name="adj1" fmla="val -53907"/>
              <a:gd name="adj2" fmla="val 70208"/>
            </a:avLst>
          </a:prstGeom>
          <a:solidFill>
            <a:srgbClr val="FFD869"/>
          </a:solidFill>
          <a:ln w="9525">
            <a:solidFill>
              <a:srgbClr val="797871"/>
            </a:solidFill>
            <a:round/>
            <a:headEnd/>
            <a:tailEnd/>
          </a:ln>
        </p:spPr>
        <p:txBody>
          <a:bodyPr/>
          <a:lstStyle/>
          <a:p>
            <a:pPr algn="ctr"/>
            <a:endParaRPr lang="en-US">
              <a:solidFill>
                <a:srgbClr val="6D6143"/>
              </a:solidFill>
            </a:endParaRPr>
          </a:p>
        </p:txBody>
      </p:sp>
      <p:sp>
        <p:nvSpPr>
          <p:cNvPr id="199684" name="Text Box 4"/>
          <p:cNvSpPr txBox="1">
            <a:spLocks noChangeArrowheads="1"/>
          </p:cNvSpPr>
          <p:nvPr/>
        </p:nvSpPr>
        <p:spPr bwMode="auto">
          <a:xfrm rot="-1298904">
            <a:off x="274638" y="411163"/>
            <a:ext cx="2646362" cy="1190625"/>
          </a:xfrm>
          <a:prstGeom prst="rect">
            <a:avLst/>
          </a:prstGeom>
          <a:noFill/>
          <a:ln w="9525">
            <a:noFill/>
            <a:miter lim="800000"/>
            <a:headEnd/>
            <a:tailEnd/>
          </a:ln>
          <a:effectLst/>
        </p:spPr>
        <p:txBody>
          <a:bodyPr>
            <a:spAutoFit/>
          </a:bodyPr>
          <a:lstStyle/>
          <a:p>
            <a:pPr>
              <a:defRPr/>
            </a:pPr>
            <a:r>
              <a:rPr lang="en-US" sz="3600" b="1">
                <a:solidFill>
                  <a:schemeClr val="accent2"/>
                </a:solidFill>
                <a:effectLst>
                  <a:outerShdw blurRad="38100" dist="38100" dir="2700000" algn="tl">
                    <a:srgbClr val="000000"/>
                  </a:outerShdw>
                </a:effectLst>
                <a:latin typeface="Comic Sans MS" pitchFamily="66" charset="0"/>
              </a:rPr>
              <a:t>What do you think?</a:t>
            </a:r>
          </a:p>
        </p:txBody>
      </p:sp>
      <p:sp>
        <p:nvSpPr>
          <p:cNvPr id="102404" name="Text Box 5"/>
          <p:cNvSpPr txBox="1">
            <a:spLocks noChangeArrowheads="1"/>
          </p:cNvSpPr>
          <p:nvPr/>
        </p:nvSpPr>
        <p:spPr bwMode="auto">
          <a:xfrm>
            <a:off x="2925763" y="503238"/>
            <a:ext cx="5668962" cy="366712"/>
          </a:xfrm>
          <a:prstGeom prst="rect">
            <a:avLst/>
          </a:prstGeom>
          <a:noFill/>
          <a:ln w="9525">
            <a:noFill/>
            <a:miter lim="800000"/>
            <a:headEnd/>
            <a:tailEnd/>
          </a:ln>
        </p:spPr>
        <p:txBody>
          <a:bodyPr>
            <a:spAutoFit/>
          </a:bodyPr>
          <a:lstStyle/>
          <a:p>
            <a:pPr>
              <a:spcBef>
                <a:spcPct val="50000"/>
              </a:spcBef>
            </a:pPr>
            <a:endParaRPr lang="en-US"/>
          </a:p>
        </p:txBody>
      </p:sp>
      <p:sp>
        <p:nvSpPr>
          <p:cNvPr id="102405" name="Text Box 6"/>
          <p:cNvSpPr txBox="1">
            <a:spLocks noChangeArrowheads="1"/>
          </p:cNvSpPr>
          <p:nvPr/>
        </p:nvSpPr>
        <p:spPr bwMode="auto">
          <a:xfrm>
            <a:off x="3568700" y="503238"/>
            <a:ext cx="4845050" cy="2246769"/>
          </a:xfrm>
          <a:prstGeom prst="rect">
            <a:avLst/>
          </a:prstGeom>
          <a:noFill/>
          <a:ln w="9525">
            <a:noFill/>
            <a:miter lim="800000"/>
            <a:headEnd/>
            <a:tailEnd/>
          </a:ln>
        </p:spPr>
        <p:txBody>
          <a:bodyPr wrap="square">
            <a:spAutoFit/>
          </a:bodyPr>
          <a:lstStyle/>
          <a:p>
            <a:pPr eaLnBrk="0" hangingPunct="0">
              <a:spcBef>
                <a:spcPts val="250"/>
              </a:spcBef>
              <a:buClr>
                <a:schemeClr val="accent1"/>
              </a:buClr>
              <a:buSzPct val="80000"/>
              <a:buFont typeface="Wingdings 2" pitchFamily="18" charset="2"/>
              <a:buNone/>
            </a:pPr>
            <a:r>
              <a:rPr lang="en-US" sz="2800" b="1" dirty="0">
                <a:solidFill>
                  <a:schemeClr val="accent2"/>
                </a:solidFill>
                <a:latin typeface="Century Gothic" pitchFamily="34" charset="0"/>
              </a:rPr>
              <a:t>Of the </a:t>
            </a:r>
            <a:r>
              <a:rPr lang="en-US" sz="2800" b="1" dirty="0" smtClean="0">
                <a:solidFill>
                  <a:schemeClr val="accent2"/>
                </a:solidFill>
                <a:latin typeface="Century Gothic" pitchFamily="34" charset="0"/>
              </a:rPr>
              <a:t>irregular words </a:t>
            </a:r>
            <a:r>
              <a:rPr lang="en-US" sz="2800" b="1" dirty="0">
                <a:solidFill>
                  <a:schemeClr val="accent2"/>
                </a:solidFill>
                <a:latin typeface="Century Gothic" pitchFamily="34" charset="0"/>
              </a:rPr>
              <a:t>on this page, circle the ones you </a:t>
            </a:r>
            <a:r>
              <a:rPr lang="en-US" sz="2800" b="1" dirty="0" smtClean="0">
                <a:solidFill>
                  <a:schemeClr val="accent2"/>
                </a:solidFill>
                <a:latin typeface="Century Gothic" pitchFamily="34" charset="0"/>
              </a:rPr>
              <a:t>believe</a:t>
            </a:r>
            <a:r>
              <a:rPr lang="en-US" sz="2800" b="1" dirty="0">
                <a:solidFill>
                  <a:schemeClr val="accent2"/>
                </a:solidFill>
                <a:latin typeface="Century Gothic" pitchFamily="34" charset="0"/>
              </a:rPr>
              <a:t> </a:t>
            </a:r>
            <a:r>
              <a:rPr lang="en-US" sz="2800" b="1" dirty="0" smtClean="0">
                <a:solidFill>
                  <a:schemeClr val="accent2"/>
                </a:solidFill>
                <a:latin typeface="Century Gothic" pitchFamily="34" charset="0"/>
              </a:rPr>
              <a:t>would lend themselves to morphemic spelling instruction.</a:t>
            </a:r>
            <a:endParaRPr lang="en-US" sz="2800" b="1" dirty="0">
              <a:solidFill>
                <a:schemeClr val="accent2"/>
              </a:solidFill>
              <a:latin typeface="Century Gothic" pitchFamily="34" charset="0"/>
            </a:endParaRPr>
          </a:p>
        </p:txBody>
      </p:sp>
      <p:sp>
        <p:nvSpPr>
          <p:cNvPr id="102406" name="Text Box 14"/>
          <p:cNvSpPr txBox="1">
            <a:spLocks noChangeArrowheads="1"/>
          </p:cNvSpPr>
          <p:nvPr/>
        </p:nvSpPr>
        <p:spPr bwMode="auto">
          <a:xfrm>
            <a:off x="5303510" y="4482157"/>
            <a:ext cx="3200727" cy="461665"/>
          </a:xfrm>
          <a:prstGeom prst="rect">
            <a:avLst/>
          </a:prstGeom>
          <a:noFill/>
          <a:ln w="9525">
            <a:noFill/>
            <a:miter lim="800000"/>
            <a:headEnd/>
            <a:tailEnd/>
          </a:ln>
        </p:spPr>
        <p:txBody>
          <a:bodyPr wrap="square">
            <a:spAutoFit/>
          </a:bodyPr>
          <a:lstStyle/>
          <a:p>
            <a:r>
              <a:rPr lang="en-US" sz="2400" dirty="0" smtClean="0"/>
              <a:t>Metamorphosis</a:t>
            </a:r>
            <a:endParaRPr lang="en-US" sz="2400" dirty="0"/>
          </a:p>
        </p:txBody>
      </p:sp>
      <p:sp>
        <p:nvSpPr>
          <p:cNvPr id="102407" name="Text Box 15"/>
          <p:cNvSpPr txBox="1">
            <a:spLocks noChangeArrowheads="1"/>
          </p:cNvSpPr>
          <p:nvPr/>
        </p:nvSpPr>
        <p:spPr bwMode="auto">
          <a:xfrm>
            <a:off x="1090931" y="3283839"/>
            <a:ext cx="2193925" cy="461665"/>
          </a:xfrm>
          <a:prstGeom prst="rect">
            <a:avLst/>
          </a:prstGeom>
          <a:noFill/>
          <a:ln w="9525">
            <a:noFill/>
            <a:miter lim="800000"/>
            <a:headEnd/>
            <a:tailEnd/>
          </a:ln>
        </p:spPr>
        <p:txBody>
          <a:bodyPr wrap="square">
            <a:spAutoFit/>
          </a:bodyPr>
          <a:lstStyle/>
          <a:p>
            <a:r>
              <a:rPr lang="en-US" sz="2400" dirty="0" smtClean="0"/>
              <a:t>Omniscient</a:t>
            </a:r>
            <a:endParaRPr lang="en-US" sz="2400" dirty="0"/>
          </a:p>
        </p:txBody>
      </p:sp>
      <p:sp>
        <p:nvSpPr>
          <p:cNvPr id="102408" name="Text Box 16"/>
          <p:cNvSpPr txBox="1">
            <a:spLocks noChangeArrowheads="1"/>
          </p:cNvSpPr>
          <p:nvPr/>
        </p:nvSpPr>
        <p:spPr bwMode="auto">
          <a:xfrm>
            <a:off x="1090931" y="4482156"/>
            <a:ext cx="2749232" cy="461665"/>
          </a:xfrm>
          <a:prstGeom prst="rect">
            <a:avLst/>
          </a:prstGeom>
          <a:noFill/>
          <a:ln w="9525">
            <a:noFill/>
            <a:miter lim="800000"/>
            <a:headEnd/>
            <a:tailEnd/>
          </a:ln>
        </p:spPr>
        <p:txBody>
          <a:bodyPr wrap="square">
            <a:spAutoFit/>
          </a:bodyPr>
          <a:lstStyle/>
          <a:p>
            <a:r>
              <a:rPr lang="en-US" sz="2400" dirty="0" smtClean="0"/>
              <a:t>Carriage</a:t>
            </a:r>
            <a:endParaRPr lang="en-US" sz="2400" dirty="0"/>
          </a:p>
        </p:txBody>
      </p:sp>
      <p:sp>
        <p:nvSpPr>
          <p:cNvPr id="102409" name="Text Box 17"/>
          <p:cNvSpPr txBox="1">
            <a:spLocks noChangeArrowheads="1"/>
          </p:cNvSpPr>
          <p:nvPr/>
        </p:nvSpPr>
        <p:spPr bwMode="auto">
          <a:xfrm>
            <a:off x="1090931" y="5531584"/>
            <a:ext cx="3019425" cy="461665"/>
          </a:xfrm>
          <a:prstGeom prst="rect">
            <a:avLst/>
          </a:prstGeom>
          <a:noFill/>
          <a:ln w="9525">
            <a:noFill/>
            <a:miter lim="800000"/>
            <a:headEnd/>
            <a:tailEnd/>
          </a:ln>
        </p:spPr>
        <p:txBody>
          <a:bodyPr>
            <a:spAutoFit/>
          </a:bodyPr>
          <a:lstStyle/>
          <a:p>
            <a:r>
              <a:rPr lang="en-US" sz="2400" dirty="0"/>
              <a:t>Acquaintance</a:t>
            </a:r>
          </a:p>
        </p:txBody>
      </p:sp>
      <p:sp>
        <p:nvSpPr>
          <p:cNvPr id="102410" name="Text Box 18"/>
          <p:cNvSpPr txBox="1">
            <a:spLocks noChangeArrowheads="1"/>
          </p:cNvSpPr>
          <p:nvPr/>
        </p:nvSpPr>
        <p:spPr bwMode="auto">
          <a:xfrm>
            <a:off x="5303511" y="5531583"/>
            <a:ext cx="2908901" cy="461665"/>
          </a:xfrm>
          <a:prstGeom prst="rect">
            <a:avLst/>
          </a:prstGeom>
          <a:noFill/>
          <a:ln w="9525">
            <a:noFill/>
            <a:miter lim="800000"/>
            <a:headEnd/>
            <a:tailEnd/>
          </a:ln>
        </p:spPr>
        <p:txBody>
          <a:bodyPr wrap="square">
            <a:spAutoFit/>
          </a:bodyPr>
          <a:lstStyle/>
          <a:p>
            <a:r>
              <a:rPr lang="en-US" sz="2400" dirty="0" smtClean="0"/>
              <a:t>Autumn </a:t>
            </a:r>
            <a:endParaRPr lang="en-US" sz="2400" dirty="0"/>
          </a:p>
        </p:txBody>
      </p:sp>
      <p:sp>
        <p:nvSpPr>
          <p:cNvPr id="102411" name="Text Box 12"/>
          <p:cNvSpPr txBox="1">
            <a:spLocks noChangeArrowheads="1"/>
          </p:cNvSpPr>
          <p:nvPr/>
        </p:nvSpPr>
        <p:spPr bwMode="auto">
          <a:xfrm>
            <a:off x="5303510" y="3294707"/>
            <a:ext cx="2194538" cy="461665"/>
          </a:xfrm>
          <a:prstGeom prst="rect">
            <a:avLst/>
          </a:prstGeom>
          <a:noFill/>
          <a:ln w="9525">
            <a:noFill/>
            <a:miter lim="800000"/>
            <a:headEnd/>
            <a:tailEnd/>
          </a:ln>
        </p:spPr>
        <p:txBody>
          <a:bodyPr wrap="square">
            <a:spAutoFit/>
          </a:bodyPr>
          <a:lstStyle/>
          <a:p>
            <a:r>
              <a:rPr lang="en-US" sz="2400" dirty="0" smtClean="0"/>
              <a:t>Something </a:t>
            </a:r>
            <a:endParaRPr lang="en-US" sz="2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txBox="1">
            <a:spLocks/>
          </p:cNvSpPr>
          <p:nvPr/>
        </p:nvSpPr>
        <p:spPr>
          <a:xfrm>
            <a:off x="640123" y="320075"/>
            <a:ext cx="7315119" cy="1645902"/>
          </a:xfrm>
          <a:prstGeom prst="rect">
            <a:avLst/>
          </a:prstGeom>
        </p:spPr>
        <p:txBody>
          <a:bodyPr anchor="b"/>
          <a:lstStyle/>
          <a:p>
            <a:pPr fontAlgn="auto">
              <a:spcAft>
                <a:spcPts val="0"/>
              </a:spcAft>
              <a:defRPr/>
            </a:pPr>
            <a:r>
              <a:rPr lang="en-US" sz="56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Implications for Instruction</a:t>
            </a:r>
            <a:endParaRPr lang="en-US" sz="56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
        <p:nvSpPr>
          <p:cNvPr id="2" name="Content Placeholder 1"/>
          <p:cNvSpPr>
            <a:spLocks noGrp="1"/>
          </p:cNvSpPr>
          <p:nvPr>
            <p:ph idx="1"/>
          </p:nvPr>
        </p:nvSpPr>
        <p:spPr>
          <a:xfrm>
            <a:off x="388620" y="2331732"/>
            <a:ext cx="8183880" cy="4005073"/>
          </a:xfrm>
        </p:spPr>
        <p:txBody>
          <a:bodyPr/>
          <a:lstStyle/>
          <a:p>
            <a:pPr>
              <a:spcBef>
                <a:spcPts val="2400"/>
              </a:spcBef>
            </a:pPr>
            <a:r>
              <a:rPr lang="en-US" dirty="0" smtClean="0"/>
              <a:t>Letter-sound and syllable patterns:  regular words</a:t>
            </a:r>
          </a:p>
          <a:p>
            <a:pPr>
              <a:spcBef>
                <a:spcPts val="2400"/>
              </a:spcBef>
            </a:pPr>
            <a:r>
              <a:rPr lang="en-US" dirty="0" smtClean="0"/>
              <a:t>Morpheme patterns:  underlying structure and derived forms</a:t>
            </a:r>
          </a:p>
          <a:p>
            <a:pPr>
              <a:spcBef>
                <a:spcPts val="2400"/>
              </a:spcBef>
            </a:pPr>
            <a:r>
              <a:rPr lang="en-US" dirty="0" smtClean="0"/>
              <a:t>Explicit teaching of memory retrieval strategies:  irregular words</a:t>
            </a:r>
            <a:endParaRPr lang="en-US" dirty="0"/>
          </a:p>
        </p:txBody>
      </p:sp>
    </p:spTree>
    <p:extLst>
      <p:ext uri="{BB962C8B-B14F-4D97-AF65-F5344CB8AC3E}">
        <p14:creationId xmlns:p14="http://schemas.microsoft.com/office/powerpoint/2010/main" val="27466947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txBox="1">
            <a:spLocks/>
          </p:cNvSpPr>
          <p:nvPr/>
        </p:nvSpPr>
        <p:spPr>
          <a:xfrm>
            <a:off x="640123" y="320075"/>
            <a:ext cx="8046632" cy="1371584"/>
          </a:xfrm>
          <a:prstGeom prst="rect">
            <a:avLst/>
          </a:prstGeom>
        </p:spPr>
        <p:txBody>
          <a:bodyPr anchor="b"/>
          <a:lstStyle/>
          <a:p>
            <a:pPr fontAlgn="auto">
              <a:spcAft>
                <a:spcPts val="0"/>
              </a:spcAft>
              <a:defRPr/>
            </a:pPr>
            <a:r>
              <a:rPr lang="en-US" sz="40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Implications for Instruction:  Leveraging Reading Instruction</a:t>
            </a:r>
            <a:endParaRPr lang="en-US" sz="40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
        <p:nvSpPr>
          <p:cNvPr id="2" name="Content Placeholder 1"/>
          <p:cNvSpPr>
            <a:spLocks noGrp="1"/>
          </p:cNvSpPr>
          <p:nvPr>
            <p:ph idx="1"/>
          </p:nvPr>
        </p:nvSpPr>
        <p:spPr>
          <a:xfrm>
            <a:off x="2560342" y="2240293"/>
            <a:ext cx="2834610" cy="4005073"/>
          </a:xfrm>
          <a:ln>
            <a:solidFill>
              <a:schemeClr val="tx1"/>
            </a:solidFill>
          </a:ln>
        </p:spPr>
        <p:txBody>
          <a:bodyPr/>
          <a:lstStyle/>
          <a:p>
            <a:pPr marL="0" indent="0">
              <a:spcBef>
                <a:spcPts val="1200"/>
              </a:spcBef>
              <a:buNone/>
            </a:pPr>
            <a:r>
              <a:rPr lang="en-US" u="sng" dirty="0" smtClean="0"/>
              <a:t>/</a:t>
            </a:r>
            <a:r>
              <a:rPr lang="en-US" u="sng" dirty="0" err="1" smtClean="0"/>
              <a:t>eer</a:t>
            </a:r>
            <a:r>
              <a:rPr lang="en-US" u="sng" dirty="0" smtClean="0"/>
              <a:t>/</a:t>
            </a:r>
          </a:p>
          <a:p>
            <a:pPr>
              <a:spcBef>
                <a:spcPts val="1200"/>
              </a:spcBef>
            </a:pPr>
            <a:r>
              <a:rPr lang="en-US" i="1" dirty="0" smtClean="0"/>
              <a:t>Sheer</a:t>
            </a:r>
          </a:p>
          <a:p>
            <a:pPr>
              <a:spcBef>
                <a:spcPts val="1200"/>
              </a:spcBef>
            </a:pPr>
            <a:r>
              <a:rPr lang="en-US" i="1" dirty="0" smtClean="0"/>
              <a:t>Here</a:t>
            </a:r>
          </a:p>
          <a:p>
            <a:pPr>
              <a:spcBef>
                <a:spcPts val="1200"/>
              </a:spcBef>
            </a:pPr>
            <a:r>
              <a:rPr lang="en-US" i="1" dirty="0" smtClean="0"/>
              <a:t>Fear</a:t>
            </a:r>
          </a:p>
          <a:p>
            <a:pPr>
              <a:spcBef>
                <a:spcPts val="1200"/>
              </a:spcBef>
            </a:pPr>
            <a:r>
              <a:rPr lang="en-US" i="1" dirty="0" smtClean="0"/>
              <a:t>Pier</a:t>
            </a:r>
          </a:p>
          <a:p>
            <a:pPr>
              <a:spcBef>
                <a:spcPts val="1200"/>
              </a:spcBef>
            </a:pPr>
            <a:r>
              <a:rPr lang="en-US" i="1" dirty="0" smtClean="0"/>
              <a:t>Weir</a:t>
            </a:r>
          </a:p>
        </p:txBody>
      </p:sp>
    </p:spTree>
    <p:extLst>
      <p:ext uri="{BB962C8B-B14F-4D97-AF65-F5344CB8AC3E}">
        <p14:creationId xmlns:p14="http://schemas.microsoft.com/office/powerpoint/2010/main" val="4123136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idx="4294967295"/>
          </p:nvPr>
        </p:nvSpPr>
        <p:spPr>
          <a:xfrm>
            <a:off x="-274267" y="5867400"/>
            <a:ext cx="10012363" cy="709613"/>
          </a:xfrm>
        </p:spPr>
        <p:txBody>
          <a:bodyPr anchor="ctr">
            <a:noAutofit/>
          </a:bodyPr>
          <a:lstStyle/>
          <a:p>
            <a:pPr algn="ctr" eaLnBrk="1" fontAlgn="auto" hangingPunct="1">
              <a:spcAft>
                <a:spcPts val="0"/>
              </a:spcAft>
              <a:defRPr/>
            </a:pPr>
            <a:r>
              <a:rPr lang="en-US" sz="1900" dirty="0" smtClean="0">
                <a:solidFill>
                  <a:schemeClr val="tx2"/>
                </a:solidFill>
              </a:rPr>
              <a:t>Debby Houston Miller, Ph.D.</a:t>
            </a:r>
            <a:br>
              <a:rPr lang="en-US" sz="1900" dirty="0" smtClean="0">
                <a:solidFill>
                  <a:schemeClr val="tx2"/>
                </a:solidFill>
              </a:rPr>
            </a:br>
            <a:r>
              <a:rPr lang="en-US" sz="1900" dirty="0" smtClean="0">
                <a:solidFill>
                  <a:schemeClr val="tx2"/>
                </a:solidFill>
              </a:rPr>
              <a:t>Deputy Director, Center on Instruction – Reading Strand</a:t>
            </a:r>
            <a:endParaRPr lang="en-US" sz="1900" dirty="0">
              <a:solidFill>
                <a:schemeClr val="tx2"/>
              </a:solidFill>
            </a:endParaRPr>
          </a:p>
        </p:txBody>
      </p:sp>
      <p:pic>
        <p:nvPicPr>
          <p:cNvPr id="32770" name="Picture 5" descr="DHM - 150dpi.jpg"/>
          <p:cNvPicPr>
            <a:picLocks noChangeAspect="1"/>
          </p:cNvPicPr>
          <p:nvPr/>
        </p:nvPicPr>
        <p:blipFill>
          <a:blip r:embed="rId3"/>
          <a:srcRect/>
          <a:stretch>
            <a:fillRect/>
          </a:stretch>
        </p:blipFill>
        <p:spPr bwMode="auto">
          <a:xfrm>
            <a:off x="2811463" y="533400"/>
            <a:ext cx="3521075" cy="5257800"/>
          </a:xfrm>
          <a:prstGeom prst="rect">
            <a:avLst/>
          </a:prstGeom>
          <a:noFill/>
          <a:ln w="28575">
            <a:solidFill>
              <a:schemeClr val="tx1"/>
            </a:solidFill>
            <a:miter lim="800000"/>
            <a:headEnd/>
            <a:tailEnd/>
          </a:ln>
        </p:spPr>
      </p:pic>
    </p:spTree>
    <p:extLst>
      <p:ext uri="{BB962C8B-B14F-4D97-AF65-F5344CB8AC3E}">
        <p14:creationId xmlns:p14="http://schemas.microsoft.com/office/powerpoint/2010/main" val="2120334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txBox="1">
            <a:spLocks/>
          </p:cNvSpPr>
          <p:nvPr/>
        </p:nvSpPr>
        <p:spPr>
          <a:xfrm>
            <a:off x="640123" y="320075"/>
            <a:ext cx="7315119" cy="1645902"/>
          </a:xfrm>
          <a:prstGeom prst="rect">
            <a:avLst/>
          </a:prstGeom>
        </p:spPr>
        <p:txBody>
          <a:bodyPr anchor="b"/>
          <a:lstStyle/>
          <a:p>
            <a:pPr fontAlgn="auto">
              <a:spcAft>
                <a:spcPts val="0"/>
              </a:spcAft>
              <a:defRPr/>
            </a:pPr>
            <a:r>
              <a:rPr lang="en-US" sz="43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Implications for Instruction: Selection of Words</a:t>
            </a:r>
            <a:endParaRPr lang="en-US" sz="43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
        <p:nvSpPr>
          <p:cNvPr id="2" name="Content Placeholder 1"/>
          <p:cNvSpPr>
            <a:spLocks noGrp="1"/>
          </p:cNvSpPr>
          <p:nvPr>
            <p:ph idx="1"/>
          </p:nvPr>
        </p:nvSpPr>
        <p:spPr>
          <a:xfrm>
            <a:off x="388620" y="2331732"/>
            <a:ext cx="8183880" cy="4005073"/>
          </a:xfrm>
        </p:spPr>
        <p:txBody>
          <a:bodyPr/>
          <a:lstStyle/>
          <a:p>
            <a:pPr>
              <a:spcBef>
                <a:spcPts val="2400"/>
              </a:spcBef>
            </a:pPr>
            <a:r>
              <a:rPr lang="en-US" dirty="0" smtClean="0"/>
              <a:t>Organized by spelling rules or patterns</a:t>
            </a:r>
          </a:p>
          <a:p>
            <a:pPr>
              <a:spcBef>
                <a:spcPts val="2400"/>
              </a:spcBef>
            </a:pPr>
            <a:r>
              <a:rPr lang="en-US" dirty="0" smtClean="0"/>
              <a:t>50-85% accuracy at pre-test</a:t>
            </a:r>
          </a:p>
        </p:txBody>
      </p:sp>
      <p:pic>
        <p:nvPicPr>
          <p:cNvPr id="12292" name="Picture 4" descr="C:\Users\user\AppData\Local\Microsoft\Windows\Temporary Internet Files\Content.IE5\ROOV23U7\MC900304711[1].wmf"/>
          <p:cNvPicPr>
            <a:picLocks noChangeAspect="1" noChangeArrowheads="1"/>
          </p:cNvPicPr>
          <p:nvPr/>
        </p:nvPicPr>
        <p:blipFill>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157652" y="3722253"/>
            <a:ext cx="2377414" cy="23690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5072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txBox="1">
            <a:spLocks/>
          </p:cNvSpPr>
          <p:nvPr/>
        </p:nvSpPr>
        <p:spPr>
          <a:xfrm>
            <a:off x="640123" y="320075"/>
            <a:ext cx="7315119" cy="1645902"/>
          </a:xfrm>
          <a:prstGeom prst="rect">
            <a:avLst/>
          </a:prstGeom>
        </p:spPr>
        <p:txBody>
          <a:bodyPr anchor="b"/>
          <a:lstStyle/>
          <a:p>
            <a:pPr fontAlgn="auto">
              <a:spcAft>
                <a:spcPts val="0"/>
              </a:spcAft>
              <a:defRPr/>
            </a:pPr>
            <a:r>
              <a:rPr lang="en-US" sz="43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Implications for Instruction: Planning the Lessons</a:t>
            </a:r>
            <a:endParaRPr lang="en-US" sz="43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
        <p:nvSpPr>
          <p:cNvPr id="2" name="Content Placeholder 1"/>
          <p:cNvSpPr>
            <a:spLocks noGrp="1"/>
          </p:cNvSpPr>
          <p:nvPr>
            <p:ph idx="1"/>
          </p:nvPr>
        </p:nvSpPr>
        <p:spPr>
          <a:xfrm>
            <a:off x="365806" y="2240293"/>
            <a:ext cx="8183880" cy="2194536"/>
          </a:xfrm>
        </p:spPr>
        <p:txBody>
          <a:bodyPr/>
          <a:lstStyle/>
          <a:p>
            <a:pPr>
              <a:spcBef>
                <a:spcPts val="2400"/>
              </a:spcBef>
            </a:pPr>
            <a:r>
              <a:rPr lang="en-US" dirty="0" smtClean="0"/>
              <a:t>Test-teach-test</a:t>
            </a:r>
          </a:p>
          <a:p>
            <a:pPr>
              <a:spcBef>
                <a:spcPts val="2400"/>
              </a:spcBef>
            </a:pPr>
            <a:r>
              <a:rPr lang="en-US" dirty="0" smtClean="0"/>
              <a:t>Practice with immediate error correction</a:t>
            </a:r>
          </a:p>
        </p:txBody>
      </p:sp>
      <p:pic>
        <p:nvPicPr>
          <p:cNvPr id="4" name="Picture 2" descr="C:\Users\user\AppData\Local\Microsoft\Windows\Temporary Internet Files\Content.IE5\V6650A5K\MC90008905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60268" y="3703316"/>
            <a:ext cx="2743169" cy="2779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64830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txBox="1">
            <a:spLocks/>
          </p:cNvSpPr>
          <p:nvPr/>
        </p:nvSpPr>
        <p:spPr>
          <a:xfrm>
            <a:off x="640123" y="320075"/>
            <a:ext cx="8046632" cy="1371584"/>
          </a:xfrm>
          <a:prstGeom prst="rect">
            <a:avLst/>
          </a:prstGeom>
        </p:spPr>
        <p:txBody>
          <a:bodyPr anchor="b"/>
          <a:lstStyle/>
          <a:p>
            <a:pPr fontAlgn="auto">
              <a:spcAft>
                <a:spcPts val="0"/>
              </a:spcAft>
              <a:defRPr/>
            </a:pPr>
            <a:r>
              <a:rPr lang="en-US" sz="40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Implications for Instruction:  Peer Support  </a:t>
            </a:r>
            <a:r>
              <a:rPr lang="en-US" sz="2400" i="1" dirty="0"/>
              <a:t>(</a:t>
            </a:r>
            <a:r>
              <a:rPr lang="en-US" sz="2400" i="1" dirty="0" err="1"/>
              <a:t>Fulk</a:t>
            </a:r>
            <a:r>
              <a:rPr lang="en-US" sz="2400" i="1" dirty="0"/>
              <a:t> &amp; Stormont-</a:t>
            </a:r>
            <a:r>
              <a:rPr lang="en-US" sz="2400" i="1" dirty="0" err="1"/>
              <a:t>Spurgin</a:t>
            </a:r>
            <a:r>
              <a:rPr lang="en-US" sz="2400" i="1" dirty="0"/>
              <a:t>, 1995)</a:t>
            </a:r>
            <a:endParaRPr lang="en-US" sz="2400" b="1" i="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
        <p:nvSpPr>
          <p:cNvPr id="2" name="Content Placeholder 1"/>
          <p:cNvSpPr>
            <a:spLocks noGrp="1"/>
          </p:cNvSpPr>
          <p:nvPr>
            <p:ph idx="1"/>
          </p:nvPr>
        </p:nvSpPr>
        <p:spPr>
          <a:xfrm>
            <a:off x="640123" y="1874537"/>
            <a:ext cx="7863754" cy="4480512"/>
          </a:xfrm>
          <a:ln>
            <a:solidFill>
              <a:schemeClr val="tx1"/>
            </a:solidFill>
          </a:ln>
        </p:spPr>
        <p:txBody>
          <a:bodyPr>
            <a:normAutofit fontScale="85000" lnSpcReduction="20000"/>
          </a:bodyPr>
          <a:lstStyle/>
          <a:p>
            <a:pPr>
              <a:spcBef>
                <a:spcPts val="1200"/>
              </a:spcBef>
            </a:pPr>
            <a:r>
              <a:rPr lang="en-US" dirty="0"/>
              <a:t>Step 1:  State the rule.</a:t>
            </a:r>
          </a:p>
          <a:p>
            <a:pPr>
              <a:spcBef>
                <a:spcPts val="1200"/>
              </a:spcBef>
            </a:pPr>
            <a:r>
              <a:rPr lang="en-US" dirty="0"/>
              <a:t>Step 2:  Demonstrate the correct spelling. Refer back to the rule on the portion of the word where your partner made the error.</a:t>
            </a:r>
          </a:p>
          <a:p>
            <a:pPr>
              <a:spcBef>
                <a:spcPts val="1200"/>
              </a:spcBef>
            </a:pPr>
            <a:r>
              <a:rPr lang="en-US" dirty="0"/>
              <a:t>Step 3:  Spell the word orally in unison with your partner.</a:t>
            </a:r>
          </a:p>
          <a:p>
            <a:pPr>
              <a:spcBef>
                <a:spcPts val="1200"/>
              </a:spcBef>
            </a:pPr>
            <a:r>
              <a:rPr lang="en-US" dirty="0"/>
              <a:t>Step 4:  Have your partner orally spell the word again on his/her own.</a:t>
            </a:r>
          </a:p>
          <a:p>
            <a:pPr>
              <a:spcBef>
                <a:spcPts val="1200"/>
              </a:spcBef>
            </a:pPr>
            <a:r>
              <a:rPr lang="en-US" dirty="0"/>
              <a:t>Step 5:  Have your partner write the word on his/her own while orally spelling it.</a:t>
            </a:r>
          </a:p>
          <a:p>
            <a:pPr>
              <a:spcBef>
                <a:spcPts val="1200"/>
              </a:spcBef>
            </a:pPr>
            <a:r>
              <a:rPr lang="en-US" dirty="0"/>
              <a:t>Step 6:  Put the word back into the list. Administer it again at some point during the activity. </a:t>
            </a:r>
          </a:p>
        </p:txBody>
      </p:sp>
    </p:spTree>
    <p:extLst>
      <p:ext uri="{BB962C8B-B14F-4D97-AF65-F5344CB8AC3E}">
        <p14:creationId xmlns:p14="http://schemas.microsoft.com/office/powerpoint/2010/main" val="3630082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7446" y="1600220"/>
            <a:ext cx="6210300" cy="393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descr="C:\Users\user\AppData\Local\Microsoft\Windows\Temporary Internet Files\Content.IE5\5TXSAOUU\MC900440125[1].wmf"/>
          <p:cNvPicPr>
            <a:picLocks noChangeAspect="1" noChangeArrowheads="1"/>
          </p:cNvPicPr>
          <p:nvPr/>
        </p:nvPicPr>
        <p:blipFill>
          <a:blip r:embed="rId4">
            <a:duotone>
              <a:prstClr val="black"/>
              <a:srgbClr val="FF0000">
                <a:tint val="45000"/>
                <a:satMod val="400000"/>
              </a:srgbClr>
            </a:duotone>
            <a:extLst>
              <a:ext uri="{28A0092B-C50C-407E-A947-70E740481C1C}">
                <a14:useLocalDpi xmlns:a14="http://schemas.microsoft.com/office/drawing/2010/main" val="0"/>
              </a:ext>
            </a:extLst>
          </a:blip>
          <a:srcRect/>
          <a:stretch>
            <a:fillRect/>
          </a:stretch>
        </p:blipFill>
        <p:spPr bwMode="auto">
          <a:xfrm>
            <a:off x="1524718" y="5395913"/>
            <a:ext cx="6075755" cy="70326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
          <p:cNvSpPr txBox="1">
            <a:spLocks/>
          </p:cNvSpPr>
          <p:nvPr/>
        </p:nvSpPr>
        <p:spPr>
          <a:xfrm>
            <a:off x="457245" y="320075"/>
            <a:ext cx="8229510" cy="1280145"/>
          </a:xfrm>
          <a:prstGeom prst="rect">
            <a:avLst/>
          </a:prstGeom>
        </p:spPr>
        <p:txBody>
          <a:bodyPr anchor="b"/>
          <a:lstStyle/>
          <a:p>
            <a:pPr fontAlgn="auto">
              <a:spcAft>
                <a:spcPts val="0"/>
              </a:spcAft>
              <a:defRPr/>
            </a:pPr>
            <a:r>
              <a:rPr lang="en-US" sz="28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Checklist for Evaluating a Spelling Curriculum</a:t>
            </a:r>
            <a:endParaRPr lang="en-US" sz="28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Tree>
    <p:extLst>
      <p:ext uri="{BB962C8B-B14F-4D97-AF65-F5344CB8AC3E}">
        <p14:creationId xmlns:p14="http://schemas.microsoft.com/office/powerpoint/2010/main" val="373402638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050" y="1965976"/>
            <a:ext cx="83439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1"/>
          <p:cNvSpPr txBox="1">
            <a:spLocks/>
          </p:cNvSpPr>
          <p:nvPr/>
        </p:nvSpPr>
        <p:spPr>
          <a:xfrm>
            <a:off x="457245" y="320075"/>
            <a:ext cx="8229510" cy="1280145"/>
          </a:xfrm>
          <a:prstGeom prst="rect">
            <a:avLst/>
          </a:prstGeom>
        </p:spPr>
        <p:txBody>
          <a:bodyPr anchor="b"/>
          <a:lstStyle/>
          <a:p>
            <a:pPr fontAlgn="auto">
              <a:spcAft>
                <a:spcPts val="0"/>
              </a:spcAft>
              <a:defRPr/>
            </a:pPr>
            <a:r>
              <a:rPr lang="en-US" sz="56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CCSS Links to Spelling</a:t>
            </a:r>
            <a:endParaRPr lang="en-US" sz="56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Tree>
    <p:extLst>
      <p:ext uri="{BB962C8B-B14F-4D97-AF65-F5344CB8AC3E}">
        <p14:creationId xmlns:p14="http://schemas.microsoft.com/office/powerpoint/2010/main" val="5280856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AutoShape 2"/>
          <p:cNvSpPr>
            <a:spLocks noChangeArrowheads="1"/>
          </p:cNvSpPr>
          <p:nvPr/>
        </p:nvSpPr>
        <p:spPr bwMode="auto">
          <a:xfrm>
            <a:off x="2925763" y="593724"/>
            <a:ext cx="5576887" cy="2286641"/>
          </a:xfrm>
          <a:prstGeom prst="roundRect">
            <a:avLst>
              <a:gd name="adj" fmla="val 16667"/>
            </a:avLst>
          </a:prstGeom>
          <a:solidFill>
            <a:srgbClr val="F2CED2"/>
          </a:solidFill>
          <a:ln w="9525">
            <a:solidFill>
              <a:schemeClr val="tx1"/>
            </a:solidFill>
            <a:round/>
            <a:headEnd/>
            <a:tailEnd/>
          </a:ln>
        </p:spPr>
        <p:txBody>
          <a:bodyPr wrap="none" anchor="ctr"/>
          <a:lstStyle/>
          <a:p>
            <a:pPr algn="ctr"/>
            <a:endParaRPr lang="en-US">
              <a:solidFill>
                <a:srgbClr val="E5F4D0"/>
              </a:solidFill>
            </a:endParaRPr>
          </a:p>
        </p:txBody>
      </p:sp>
      <p:sp>
        <p:nvSpPr>
          <p:cNvPr id="118786" name="AutoShape 3"/>
          <p:cNvSpPr>
            <a:spLocks noChangeArrowheads="1"/>
          </p:cNvSpPr>
          <p:nvPr/>
        </p:nvSpPr>
        <p:spPr bwMode="auto">
          <a:xfrm>
            <a:off x="182563" y="0"/>
            <a:ext cx="2560637" cy="2286000"/>
          </a:xfrm>
          <a:prstGeom prst="cloudCallout">
            <a:avLst>
              <a:gd name="adj1" fmla="val -53907"/>
              <a:gd name="adj2" fmla="val 70208"/>
            </a:avLst>
          </a:prstGeom>
          <a:solidFill>
            <a:srgbClr val="FFC111"/>
          </a:solidFill>
          <a:ln w="9525">
            <a:solidFill>
              <a:schemeClr val="tx1"/>
            </a:solidFill>
            <a:round/>
            <a:headEnd/>
            <a:tailEnd/>
          </a:ln>
        </p:spPr>
        <p:txBody>
          <a:bodyPr/>
          <a:lstStyle/>
          <a:p>
            <a:pPr algn="ctr"/>
            <a:endParaRPr lang="en-US"/>
          </a:p>
        </p:txBody>
      </p:sp>
      <p:sp>
        <p:nvSpPr>
          <p:cNvPr id="200708" name="Text Box 4"/>
          <p:cNvSpPr txBox="1">
            <a:spLocks noChangeArrowheads="1"/>
          </p:cNvSpPr>
          <p:nvPr/>
        </p:nvSpPr>
        <p:spPr bwMode="auto">
          <a:xfrm rot="-1298904">
            <a:off x="274638" y="411163"/>
            <a:ext cx="2646362" cy="1190625"/>
          </a:xfrm>
          <a:prstGeom prst="rect">
            <a:avLst/>
          </a:prstGeom>
          <a:noFill/>
          <a:ln w="9525">
            <a:noFill/>
            <a:miter lim="800000"/>
            <a:headEnd/>
            <a:tailEnd/>
          </a:ln>
          <a:effectLst/>
        </p:spPr>
        <p:txBody>
          <a:bodyPr>
            <a:spAutoFit/>
          </a:bodyPr>
          <a:lstStyle/>
          <a:p>
            <a:pPr>
              <a:defRPr/>
            </a:pPr>
            <a:r>
              <a:rPr lang="en-US" sz="3600" b="1">
                <a:effectLst>
                  <a:outerShdw blurRad="38100" dist="38100" dir="2700000" algn="tl">
                    <a:srgbClr val="FFFFFF"/>
                  </a:outerShdw>
                </a:effectLst>
                <a:latin typeface="Comic Sans MS" pitchFamily="66" charset="0"/>
              </a:rPr>
              <a:t>What do you think?</a:t>
            </a:r>
          </a:p>
        </p:txBody>
      </p:sp>
      <p:sp>
        <p:nvSpPr>
          <p:cNvPr id="118788" name="Text Box 5"/>
          <p:cNvSpPr txBox="1">
            <a:spLocks noChangeArrowheads="1"/>
          </p:cNvSpPr>
          <p:nvPr/>
        </p:nvSpPr>
        <p:spPr bwMode="auto">
          <a:xfrm>
            <a:off x="2925763" y="503238"/>
            <a:ext cx="5668962" cy="366712"/>
          </a:xfrm>
          <a:prstGeom prst="rect">
            <a:avLst/>
          </a:prstGeom>
          <a:noFill/>
          <a:ln w="9525">
            <a:noFill/>
            <a:miter lim="800000"/>
            <a:headEnd/>
            <a:tailEnd/>
          </a:ln>
        </p:spPr>
        <p:txBody>
          <a:bodyPr>
            <a:spAutoFit/>
          </a:bodyPr>
          <a:lstStyle/>
          <a:p>
            <a:pPr>
              <a:spcBef>
                <a:spcPct val="50000"/>
              </a:spcBef>
            </a:pPr>
            <a:endParaRPr lang="en-US"/>
          </a:p>
        </p:txBody>
      </p:sp>
      <p:sp>
        <p:nvSpPr>
          <p:cNvPr id="118789" name="Text Box 6"/>
          <p:cNvSpPr txBox="1">
            <a:spLocks noChangeArrowheads="1"/>
          </p:cNvSpPr>
          <p:nvPr/>
        </p:nvSpPr>
        <p:spPr bwMode="auto">
          <a:xfrm>
            <a:off x="3017838" y="593725"/>
            <a:ext cx="5395912" cy="2677656"/>
          </a:xfrm>
          <a:prstGeom prst="rect">
            <a:avLst/>
          </a:prstGeom>
          <a:noFill/>
          <a:ln w="9525">
            <a:noFill/>
            <a:miter lim="800000"/>
            <a:headEnd/>
            <a:tailEnd/>
          </a:ln>
        </p:spPr>
        <p:txBody>
          <a:bodyPr>
            <a:spAutoFit/>
          </a:bodyPr>
          <a:lstStyle/>
          <a:p>
            <a:pPr eaLnBrk="0" hangingPunct="0">
              <a:spcBef>
                <a:spcPts val="250"/>
              </a:spcBef>
              <a:buClr>
                <a:schemeClr val="accent1"/>
              </a:buClr>
              <a:buSzPct val="80000"/>
              <a:buFont typeface="Wingdings 2" pitchFamily="18" charset="2"/>
              <a:buNone/>
            </a:pPr>
            <a:r>
              <a:rPr lang="en-US" sz="2800" b="1" dirty="0">
                <a:solidFill>
                  <a:srgbClr val="BA3040"/>
                </a:solidFill>
                <a:latin typeface="Century Gothic" pitchFamily="34" charset="0"/>
              </a:rPr>
              <a:t>What level of support would most teachers need to implement </a:t>
            </a:r>
            <a:r>
              <a:rPr lang="en-US" sz="2800" b="1" dirty="0" smtClean="0">
                <a:solidFill>
                  <a:srgbClr val="BA3040"/>
                </a:solidFill>
                <a:latin typeface="Century Gothic" pitchFamily="34" charset="0"/>
              </a:rPr>
              <a:t>the recommended spelling instructional practices in their classrooms</a:t>
            </a:r>
            <a:r>
              <a:rPr lang="en-US" sz="2800" b="1" dirty="0">
                <a:solidFill>
                  <a:srgbClr val="BA3040"/>
                </a:solidFill>
                <a:latin typeface="Century Gothic" pitchFamily="34" charset="0"/>
              </a:rPr>
              <a:t>?</a:t>
            </a:r>
          </a:p>
          <a:p>
            <a:endParaRPr lang="en-US" sz="2800" dirty="0">
              <a:latin typeface="Century Gothic" pitchFamily="34" charset="0"/>
            </a:endParaRPr>
          </a:p>
        </p:txBody>
      </p:sp>
      <p:sp>
        <p:nvSpPr>
          <p:cNvPr id="118790" name="Text Box 7"/>
          <p:cNvSpPr txBox="1">
            <a:spLocks noChangeArrowheads="1"/>
          </p:cNvSpPr>
          <p:nvPr/>
        </p:nvSpPr>
        <p:spPr bwMode="auto">
          <a:xfrm>
            <a:off x="1006475" y="4983163"/>
            <a:ext cx="603250" cy="366712"/>
          </a:xfrm>
          <a:prstGeom prst="rect">
            <a:avLst/>
          </a:prstGeom>
          <a:noFill/>
          <a:ln w="9525">
            <a:noFill/>
            <a:miter lim="800000"/>
            <a:headEnd/>
            <a:tailEnd/>
          </a:ln>
        </p:spPr>
        <p:txBody>
          <a:bodyPr wrap="none">
            <a:spAutoFit/>
          </a:bodyPr>
          <a:lstStyle/>
          <a:p>
            <a:r>
              <a:rPr lang="en-US">
                <a:solidFill>
                  <a:srgbClr val="BA3040"/>
                </a:solidFill>
              </a:rPr>
              <a:t>Low</a:t>
            </a:r>
          </a:p>
        </p:txBody>
      </p:sp>
      <p:sp>
        <p:nvSpPr>
          <p:cNvPr id="118791" name="Text Box 8"/>
          <p:cNvSpPr txBox="1">
            <a:spLocks noChangeArrowheads="1"/>
          </p:cNvSpPr>
          <p:nvPr/>
        </p:nvSpPr>
        <p:spPr bwMode="auto">
          <a:xfrm>
            <a:off x="3932238" y="4983163"/>
            <a:ext cx="996950" cy="366712"/>
          </a:xfrm>
          <a:prstGeom prst="rect">
            <a:avLst/>
          </a:prstGeom>
          <a:noFill/>
          <a:ln w="9525">
            <a:noFill/>
            <a:miter lim="800000"/>
            <a:headEnd/>
            <a:tailEnd/>
          </a:ln>
        </p:spPr>
        <p:txBody>
          <a:bodyPr wrap="none">
            <a:spAutoFit/>
          </a:bodyPr>
          <a:lstStyle/>
          <a:p>
            <a:r>
              <a:rPr lang="en-US">
                <a:solidFill>
                  <a:srgbClr val="BA3040"/>
                </a:solidFill>
              </a:rPr>
              <a:t>Medium</a:t>
            </a:r>
          </a:p>
        </p:txBody>
      </p:sp>
      <p:sp>
        <p:nvSpPr>
          <p:cNvPr id="118792" name="Text Box 9"/>
          <p:cNvSpPr txBox="1">
            <a:spLocks noChangeArrowheads="1"/>
          </p:cNvSpPr>
          <p:nvPr/>
        </p:nvSpPr>
        <p:spPr bwMode="auto">
          <a:xfrm>
            <a:off x="7315200" y="4983163"/>
            <a:ext cx="654050" cy="366712"/>
          </a:xfrm>
          <a:prstGeom prst="rect">
            <a:avLst/>
          </a:prstGeom>
          <a:noFill/>
          <a:ln w="9525">
            <a:noFill/>
            <a:miter lim="800000"/>
            <a:headEnd/>
            <a:tailEnd/>
          </a:ln>
        </p:spPr>
        <p:txBody>
          <a:bodyPr wrap="none">
            <a:spAutoFit/>
          </a:bodyPr>
          <a:lstStyle/>
          <a:p>
            <a:r>
              <a:rPr lang="en-US">
                <a:solidFill>
                  <a:srgbClr val="BA3040"/>
                </a:solidFill>
              </a:rPr>
              <a:t>High</a:t>
            </a:r>
          </a:p>
        </p:txBody>
      </p:sp>
      <p:grpSp>
        <p:nvGrpSpPr>
          <p:cNvPr id="118793" name="Group 10"/>
          <p:cNvGrpSpPr>
            <a:grpSpLocks/>
          </p:cNvGrpSpPr>
          <p:nvPr/>
        </p:nvGrpSpPr>
        <p:grpSpPr bwMode="auto">
          <a:xfrm>
            <a:off x="1096963" y="4343400"/>
            <a:ext cx="6767512" cy="549275"/>
            <a:chOff x="691" y="2736"/>
            <a:chExt cx="4263" cy="346"/>
          </a:xfrm>
        </p:grpSpPr>
        <p:sp>
          <p:nvSpPr>
            <p:cNvPr id="118794" name="Line 11"/>
            <p:cNvSpPr>
              <a:spLocks noChangeShapeType="1"/>
            </p:cNvSpPr>
            <p:nvPr/>
          </p:nvSpPr>
          <p:spPr bwMode="auto">
            <a:xfrm>
              <a:off x="691" y="2909"/>
              <a:ext cx="4263" cy="0"/>
            </a:xfrm>
            <a:prstGeom prst="line">
              <a:avLst/>
            </a:prstGeom>
            <a:noFill/>
            <a:ln w="76200">
              <a:solidFill>
                <a:srgbClr val="7D212C"/>
              </a:solidFill>
              <a:round/>
              <a:headEnd/>
              <a:tailEnd/>
            </a:ln>
          </p:spPr>
          <p:txBody>
            <a:bodyPr/>
            <a:lstStyle/>
            <a:p>
              <a:endParaRPr lang="en-US"/>
            </a:p>
          </p:txBody>
        </p:sp>
        <p:sp>
          <p:nvSpPr>
            <p:cNvPr id="118795" name="Line 12"/>
            <p:cNvSpPr>
              <a:spLocks noChangeShapeType="1"/>
            </p:cNvSpPr>
            <p:nvPr/>
          </p:nvSpPr>
          <p:spPr bwMode="auto">
            <a:xfrm>
              <a:off x="691" y="2736"/>
              <a:ext cx="0" cy="346"/>
            </a:xfrm>
            <a:prstGeom prst="line">
              <a:avLst/>
            </a:prstGeom>
            <a:noFill/>
            <a:ln w="76200">
              <a:solidFill>
                <a:srgbClr val="7D212C"/>
              </a:solidFill>
              <a:round/>
              <a:headEnd/>
              <a:tailEnd/>
            </a:ln>
          </p:spPr>
          <p:txBody>
            <a:bodyPr/>
            <a:lstStyle/>
            <a:p>
              <a:endParaRPr lang="en-US"/>
            </a:p>
          </p:txBody>
        </p:sp>
        <p:sp>
          <p:nvSpPr>
            <p:cNvPr id="118796" name="Line 13"/>
            <p:cNvSpPr>
              <a:spLocks noChangeShapeType="1"/>
            </p:cNvSpPr>
            <p:nvPr/>
          </p:nvSpPr>
          <p:spPr bwMode="auto">
            <a:xfrm>
              <a:off x="4954" y="2736"/>
              <a:ext cx="0" cy="346"/>
            </a:xfrm>
            <a:prstGeom prst="line">
              <a:avLst/>
            </a:prstGeom>
            <a:noFill/>
            <a:ln w="76200">
              <a:solidFill>
                <a:srgbClr val="7D212C"/>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30" y="635193"/>
            <a:ext cx="6857925" cy="1015663"/>
          </a:xfrm>
          <a:prstGeom prst="rect">
            <a:avLst/>
          </a:prstGeom>
          <a:noFill/>
        </p:spPr>
        <p:txBody>
          <a:bodyPr>
            <a:spAutoFit/>
          </a:bodyPr>
          <a:lstStyle/>
          <a:p>
            <a:pPr fontAlgn="auto">
              <a:spcBef>
                <a:spcPts val="0"/>
              </a:spcBef>
              <a:spcAft>
                <a:spcPts val="0"/>
              </a:spcAft>
              <a:defRPr/>
            </a:pPr>
            <a:r>
              <a:rPr lang="en-US" sz="6000" b="1" dirty="0">
                <a:ln>
                  <a:solidFill>
                    <a:schemeClr val="bg1">
                      <a:lumMod val="95000"/>
                    </a:schemeClr>
                  </a:solidFill>
                </a:ln>
                <a:effectLst>
                  <a:outerShdw blurRad="50800" dist="38100" dir="5400000" algn="t" rotWithShape="0">
                    <a:prstClr val="black">
                      <a:alpha val="40000"/>
                    </a:prstClr>
                  </a:outerShdw>
                </a:effectLst>
                <a:latin typeface="+mn-lt"/>
              </a:rPr>
              <a:t>In Conclusion…</a:t>
            </a:r>
          </a:p>
        </p:txBody>
      </p:sp>
      <p:sp>
        <p:nvSpPr>
          <p:cNvPr id="2" name="Content Placeholder 1"/>
          <p:cNvSpPr>
            <a:spLocks noGrp="1"/>
          </p:cNvSpPr>
          <p:nvPr>
            <p:ph idx="1"/>
          </p:nvPr>
        </p:nvSpPr>
        <p:spPr>
          <a:xfrm>
            <a:off x="457245" y="2057415"/>
            <a:ext cx="8183880" cy="4187952"/>
          </a:xfrm>
        </p:spPr>
        <p:txBody>
          <a:bodyPr/>
          <a:lstStyle/>
          <a:p>
            <a:r>
              <a:rPr lang="en-US" dirty="0"/>
              <a:t>Models of spelling development</a:t>
            </a:r>
          </a:p>
          <a:p>
            <a:pPr lvl="1"/>
            <a:r>
              <a:rPr lang="en-US" dirty="0"/>
              <a:t>Developmental stages</a:t>
            </a:r>
          </a:p>
          <a:p>
            <a:pPr lvl="1"/>
            <a:r>
              <a:rPr lang="en-US" dirty="0"/>
              <a:t>Connectionism</a:t>
            </a:r>
          </a:p>
          <a:p>
            <a:pPr>
              <a:spcBef>
                <a:spcPts val="1800"/>
              </a:spcBef>
            </a:pPr>
            <a:r>
              <a:rPr lang="en-US" dirty="0"/>
              <a:t>Approaches to spelling instruction</a:t>
            </a:r>
          </a:p>
          <a:p>
            <a:pPr lvl="1"/>
            <a:r>
              <a:rPr lang="en-US" dirty="0"/>
              <a:t>Whole word (memorization)</a:t>
            </a:r>
          </a:p>
          <a:p>
            <a:pPr lvl="1"/>
            <a:r>
              <a:rPr lang="en-US" dirty="0"/>
              <a:t>Phonemic </a:t>
            </a:r>
          </a:p>
          <a:p>
            <a:pPr lvl="1"/>
            <a:r>
              <a:rPr lang="en-US" dirty="0"/>
              <a:t>Morphemic</a:t>
            </a:r>
          </a:p>
          <a:p>
            <a:pPr>
              <a:spcBef>
                <a:spcPts val="1800"/>
              </a:spcBef>
            </a:pPr>
            <a:r>
              <a:rPr lang="en-US" dirty="0"/>
              <a:t>Implications for </a:t>
            </a:r>
            <a:r>
              <a:rPr lang="en-US" dirty="0" smtClean="0"/>
              <a:t>teachers</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8417" name="Picture 3" descr="thinkabout-it.png"/>
          <p:cNvPicPr>
            <a:picLocks noChangeAspect="1"/>
          </p:cNvPicPr>
          <p:nvPr/>
        </p:nvPicPr>
        <p:blipFill>
          <a:blip r:embed="rId3" cstate="print"/>
          <a:srcRect/>
          <a:stretch>
            <a:fillRect/>
          </a:stretch>
        </p:blipFill>
        <p:spPr bwMode="auto">
          <a:xfrm>
            <a:off x="1828800" y="3419475"/>
            <a:ext cx="5668963" cy="3027363"/>
          </a:xfrm>
          <a:prstGeom prst="rect">
            <a:avLst/>
          </a:prstGeom>
          <a:noFill/>
          <a:ln w="9525">
            <a:noFill/>
            <a:miter lim="800000"/>
            <a:headEnd/>
            <a:tailEnd/>
          </a:ln>
        </p:spPr>
      </p:pic>
      <p:sp>
        <p:nvSpPr>
          <p:cNvPr id="7" name="Rectangle 2"/>
          <p:cNvSpPr txBox="1">
            <a:spLocks noChangeArrowheads="1"/>
          </p:cNvSpPr>
          <p:nvPr/>
        </p:nvSpPr>
        <p:spPr>
          <a:xfrm>
            <a:off x="685800" y="152400"/>
            <a:ext cx="7772400" cy="1143000"/>
          </a:xfrm>
          <a:prstGeom prst="rect">
            <a:avLst/>
          </a:prstGeom>
        </p:spPr>
        <p:txBody>
          <a:bodyPr/>
          <a:lstStyle/>
          <a:p>
            <a:pPr fontAlgn="auto">
              <a:spcAft>
                <a:spcPts val="0"/>
              </a:spcAft>
              <a:defRPr/>
            </a:pPr>
            <a:r>
              <a:rPr lang="en-US" sz="7200" b="1" dirty="0">
                <a:ln w="38100">
                  <a:solidFill>
                    <a:schemeClr val="accent2">
                      <a:satMod val="140000"/>
                    </a:schemeClr>
                  </a:solidFill>
                  <a:prstDash val="solid"/>
                  <a:miter lim="800000"/>
                </a:ln>
                <a:noFill/>
                <a:effectLst>
                  <a:outerShdw blurRad="25500" dist="23000" dir="7020000" algn="tl">
                    <a:srgbClr val="000000">
                      <a:alpha val="50000"/>
                    </a:srgbClr>
                  </a:outerShdw>
                </a:effectLst>
                <a:latin typeface="+mj-lt"/>
                <a:ea typeface="+mj-ea"/>
                <a:cs typeface="+mj-cs"/>
              </a:rPr>
              <a:t>Think</a:t>
            </a:r>
            <a:r>
              <a:rPr lang="en-US" sz="7200" b="1" dirty="0">
                <a:ln>
                  <a:solidFill>
                    <a:schemeClr val="bg1"/>
                  </a:solidFill>
                </a:ln>
                <a:solidFill>
                  <a:schemeClr val="bg1"/>
                </a:solidFill>
                <a:effectLst>
                  <a:outerShdw blurRad="12700" dist="12700" dir="5400000" algn="tl" rotWithShape="0">
                    <a:srgbClr val="000000">
                      <a:alpha val="40000"/>
                    </a:srgbClr>
                  </a:outerShdw>
                </a:effectLst>
                <a:latin typeface="+mj-lt"/>
                <a:ea typeface="+mj-ea"/>
                <a:cs typeface="+mj-cs"/>
              </a:rPr>
              <a:t> </a:t>
            </a:r>
            <a:r>
              <a:rPr lang="en-US" sz="72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About It…</a:t>
            </a:r>
          </a:p>
        </p:txBody>
      </p:sp>
      <p:sp>
        <p:nvSpPr>
          <p:cNvPr id="188419" name="Text Box 5"/>
          <p:cNvSpPr txBox="1">
            <a:spLocks noChangeArrowheads="1"/>
          </p:cNvSpPr>
          <p:nvPr/>
        </p:nvSpPr>
        <p:spPr bwMode="auto">
          <a:xfrm>
            <a:off x="731838" y="2332038"/>
            <a:ext cx="7042150" cy="1373187"/>
          </a:xfrm>
          <a:prstGeom prst="rect">
            <a:avLst/>
          </a:prstGeom>
          <a:noFill/>
          <a:ln w="9525">
            <a:noFill/>
            <a:miter lim="800000"/>
            <a:headEnd/>
            <a:tailEnd/>
          </a:ln>
        </p:spPr>
        <p:txBody>
          <a:bodyPr>
            <a:spAutoFit/>
          </a:bodyPr>
          <a:lstStyle/>
          <a:p>
            <a:r>
              <a:rPr lang="en-US" sz="2800" b="1" dirty="0"/>
              <a:t>What kinds of instructional activities come to mind when you think of </a:t>
            </a:r>
            <a:r>
              <a:rPr lang="en-US" sz="2800" b="1" i="1" dirty="0"/>
              <a:t>spelling</a:t>
            </a:r>
            <a:r>
              <a:rPr lang="en-US" sz="2800" b="1" dirty="0"/>
              <a:t>?</a:t>
            </a:r>
          </a:p>
        </p:txBody>
      </p:sp>
      <p:sp>
        <p:nvSpPr>
          <p:cNvPr id="207877" name="Text Box 5"/>
          <p:cNvSpPr txBox="1">
            <a:spLocks noChangeArrowheads="1"/>
          </p:cNvSpPr>
          <p:nvPr/>
        </p:nvSpPr>
        <p:spPr bwMode="auto">
          <a:xfrm rot="-365053">
            <a:off x="2011363" y="685800"/>
            <a:ext cx="4381500" cy="1555750"/>
          </a:xfrm>
          <a:prstGeom prst="rect">
            <a:avLst/>
          </a:prstGeom>
          <a:noFill/>
          <a:ln w="9525">
            <a:noFill/>
            <a:miter lim="800000"/>
            <a:headEnd/>
            <a:tailEnd/>
          </a:ln>
          <a:effectLst>
            <a:outerShdw dist="35921" dir="2700000" algn="ctr" rotWithShape="0">
              <a:schemeClr val="bg2"/>
            </a:outerShdw>
          </a:effectLst>
        </p:spPr>
        <p:txBody>
          <a:bodyPr>
            <a:spAutoFit/>
          </a:bodyPr>
          <a:lstStyle/>
          <a:p>
            <a:pPr>
              <a:spcBef>
                <a:spcPct val="50000"/>
              </a:spcBef>
              <a:defRPr/>
            </a:pPr>
            <a:r>
              <a:rPr lang="en-US" sz="9600" b="1">
                <a:solidFill>
                  <a:srgbClr val="C5BA9F"/>
                </a:solidFill>
                <a:latin typeface="Century Gothic" pitchFamily="34" charset="0"/>
              </a:rPr>
              <a:t>REVISIT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3"/>
          <p:cNvSpPr>
            <a:spLocks noChangeArrowheads="1"/>
          </p:cNvSpPr>
          <p:nvPr/>
        </p:nvSpPr>
        <p:spPr bwMode="auto">
          <a:xfrm>
            <a:off x="1006475" y="1143000"/>
            <a:ext cx="8321675" cy="4525963"/>
          </a:xfrm>
          <a:prstGeom prst="rect">
            <a:avLst/>
          </a:prstGeom>
          <a:noFill/>
          <a:ln w="9525">
            <a:noFill/>
            <a:miter lim="800000"/>
            <a:headEnd/>
            <a:tailEnd/>
          </a:ln>
        </p:spPr>
        <p:txBody>
          <a:bodyPr anchor="ctr"/>
          <a:lstStyle/>
          <a:p>
            <a:pPr algn="ctr">
              <a:spcBef>
                <a:spcPct val="20000"/>
              </a:spcBef>
            </a:pPr>
            <a:r>
              <a:rPr lang="en-US" sz="2400">
                <a:latin typeface="HelveticaNeueLT Std"/>
              </a:rPr>
              <a:t>To access materials and the </a:t>
            </a:r>
          </a:p>
          <a:p>
            <a:pPr algn="ctr">
              <a:spcBef>
                <a:spcPct val="20000"/>
              </a:spcBef>
            </a:pPr>
            <a:r>
              <a:rPr lang="en-US" sz="2400">
                <a:latin typeface="HelveticaNeueLT Std"/>
              </a:rPr>
              <a:t>archive of this webinar </a:t>
            </a:r>
          </a:p>
          <a:p>
            <a:pPr algn="ctr">
              <a:spcBef>
                <a:spcPct val="20000"/>
              </a:spcBef>
            </a:pPr>
            <a:r>
              <a:rPr lang="en-US" sz="2400">
                <a:solidFill>
                  <a:srgbClr val="14425D"/>
                </a:solidFill>
                <a:latin typeface="HelveticaNeueLT Std"/>
                <a:hlinkClick r:id="rId3"/>
              </a:rPr>
              <a:t>www.centeroninstruction.org</a:t>
            </a:r>
            <a:endParaRPr lang="en-US" sz="2400">
              <a:solidFill>
                <a:srgbClr val="14425D"/>
              </a:solidFill>
              <a:latin typeface="HelveticaNeueLT Std"/>
            </a:endParaRPr>
          </a:p>
          <a:p>
            <a:pPr algn="ctr">
              <a:spcBef>
                <a:spcPct val="20000"/>
              </a:spcBef>
            </a:pPr>
            <a:endParaRPr lang="en-US" sz="2400">
              <a:latin typeface="HelveticaNeueLT Std"/>
            </a:endParaRPr>
          </a:p>
          <a:p>
            <a:pPr algn="ctr"/>
            <a:r>
              <a:rPr lang="en-US" sz="2400">
                <a:latin typeface="HelveticaNeueLT Std"/>
              </a:rPr>
              <a:t>For questions or requests </a:t>
            </a:r>
          </a:p>
          <a:p>
            <a:pPr algn="ctr"/>
            <a:r>
              <a:rPr lang="en-US" sz="2400">
                <a:latin typeface="HelveticaNeueLT Std"/>
              </a:rPr>
              <a:t>for assistance</a:t>
            </a:r>
          </a:p>
          <a:p>
            <a:pPr algn="ctr">
              <a:spcBef>
                <a:spcPct val="20000"/>
              </a:spcBef>
            </a:pPr>
            <a:r>
              <a:rPr lang="en-US" sz="2400">
                <a:latin typeface="HelveticaNeueLT Std"/>
                <a:hlinkClick r:id="rId4"/>
              </a:rPr>
              <a:t>COI-Info@rmcres.com</a:t>
            </a:r>
            <a:r>
              <a:rPr lang="en-US" sz="2400">
                <a:latin typeface="HelveticaNeueLT Std"/>
              </a:rPr>
              <a:t> or</a:t>
            </a:r>
          </a:p>
          <a:p>
            <a:pPr algn="ctr">
              <a:spcBef>
                <a:spcPct val="20000"/>
              </a:spcBef>
            </a:pPr>
            <a:r>
              <a:rPr lang="en-US" sz="2400">
                <a:latin typeface="HelveticaNeueLT Std"/>
                <a:hlinkClick r:id="rId5"/>
              </a:rPr>
              <a:t>dhmiller@fcrr.org</a:t>
            </a:r>
            <a:endParaRPr lang="en-US" sz="2400">
              <a:latin typeface="HelveticaNeueLT Std"/>
            </a:endParaRPr>
          </a:p>
          <a:p>
            <a:pPr algn="ctr">
              <a:spcBef>
                <a:spcPct val="20000"/>
              </a:spcBef>
            </a:pPr>
            <a:endParaRPr lang="en-US" sz="2400">
              <a:latin typeface="HelveticaNeueLT Std"/>
            </a:endParaRPr>
          </a:p>
          <a:p>
            <a:pPr algn="ctr">
              <a:spcBef>
                <a:spcPct val="20000"/>
              </a:spcBef>
            </a:pPr>
            <a:endParaRPr lang="en-US" sz="2800">
              <a:solidFill>
                <a:schemeClr val="hlink"/>
              </a:solidFill>
              <a:latin typeface="HelveticaNeueLT Std"/>
            </a:endParaRPr>
          </a:p>
        </p:txBody>
      </p:sp>
      <p:pic>
        <p:nvPicPr>
          <p:cNvPr id="190466" name="Picture 6" descr="COI LOGO185"/>
          <p:cNvPicPr>
            <a:picLocks noChangeAspect="1" noChangeArrowheads="1"/>
          </p:cNvPicPr>
          <p:nvPr/>
        </p:nvPicPr>
        <p:blipFill>
          <a:blip r:embed="rId6" cstate="print"/>
          <a:srcRect/>
          <a:stretch>
            <a:fillRect/>
          </a:stretch>
        </p:blipFill>
        <p:spPr bwMode="auto">
          <a:xfrm>
            <a:off x="457200" y="503238"/>
            <a:ext cx="1717675" cy="1216025"/>
          </a:xfrm>
          <a:prstGeom prst="rect">
            <a:avLst/>
          </a:prstGeom>
          <a:noFill/>
          <a:ln w="9525">
            <a:noFill/>
            <a:miter lim="800000"/>
            <a:headEnd/>
            <a:tailEnd/>
          </a:ln>
        </p:spPr>
      </p:pic>
      <p:pic>
        <p:nvPicPr>
          <p:cNvPr id="190467" name="Picture 13" descr="DHM - 150dpi.jpg"/>
          <p:cNvPicPr>
            <a:picLocks noChangeAspect="1"/>
          </p:cNvPicPr>
          <p:nvPr/>
        </p:nvPicPr>
        <p:blipFill>
          <a:blip r:embed="rId7" cstate="print"/>
          <a:srcRect/>
          <a:stretch>
            <a:fillRect/>
          </a:stretch>
        </p:blipFill>
        <p:spPr bwMode="auto">
          <a:xfrm>
            <a:off x="549275" y="1965325"/>
            <a:ext cx="1736725" cy="2590800"/>
          </a:xfrm>
          <a:prstGeom prst="rect">
            <a:avLst/>
          </a:prstGeom>
          <a:noFill/>
          <a:ln w="9525">
            <a:noFill/>
            <a:miter lim="800000"/>
            <a:headEnd/>
            <a:tailEnd/>
          </a:ln>
        </p:spPr>
      </p:pic>
      <p:sp>
        <p:nvSpPr>
          <p:cNvPr id="190468" name="Text Box 6"/>
          <p:cNvSpPr txBox="1">
            <a:spLocks noChangeArrowheads="1"/>
          </p:cNvSpPr>
          <p:nvPr/>
        </p:nvSpPr>
        <p:spPr bwMode="auto">
          <a:xfrm>
            <a:off x="1371600" y="5075238"/>
            <a:ext cx="7407275" cy="830997"/>
          </a:xfrm>
          <a:prstGeom prst="rect">
            <a:avLst/>
          </a:prstGeom>
          <a:noFill/>
          <a:ln w="9525">
            <a:noFill/>
            <a:miter lim="800000"/>
            <a:headEnd/>
            <a:tailEnd/>
          </a:ln>
        </p:spPr>
        <p:txBody>
          <a:bodyPr>
            <a:spAutoFit/>
          </a:bodyPr>
          <a:lstStyle/>
          <a:p>
            <a:pPr algn="ctr"/>
            <a:r>
              <a:rPr lang="en-US" sz="2400" dirty="0" smtClean="0"/>
              <a:t>Please complete the evaluation:</a:t>
            </a:r>
            <a:endParaRPr lang="en-US" sz="2400" dirty="0"/>
          </a:p>
          <a:p>
            <a:pPr algn="ctr"/>
            <a:r>
              <a:rPr lang="en-US" sz="2400" dirty="0" smtClean="0">
                <a:solidFill>
                  <a:schemeClr val="hlink"/>
                </a:solidFill>
                <a:hlinkClick r:id="rId8"/>
              </a:rPr>
              <a:t>https://www.surveymonkey.com/s/RLSCDCL</a:t>
            </a:r>
            <a:r>
              <a:rPr lang="en-US" sz="2400" dirty="0" smtClean="0">
                <a:solidFill>
                  <a:schemeClr val="hlink"/>
                </a:solidFill>
              </a:rPr>
              <a:t> </a:t>
            </a:r>
            <a:endParaRPr lang="en-US" sz="2400" dirty="0">
              <a:solidFill>
                <a:schemeClr val="hlink"/>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idx="4294967295"/>
          </p:nvPr>
        </p:nvSpPr>
        <p:spPr>
          <a:xfrm>
            <a:off x="-274267" y="5867400"/>
            <a:ext cx="10012363" cy="709613"/>
          </a:xfrm>
        </p:spPr>
        <p:txBody>
          <a:bodyPr anchor="ctr">
            <a:noAutofit/>
          </a:bodyPr>
          <a:lstStyle/>
          <a:p>
            <a:pPr algn="ctr" eaLnBrk="1" fontAlgn="auto" hangingPunct="1">
              <a:spcAft>
                <a:spcPts val="0"/>
              </a:spcAft>
              <a:defRPr/>
            </a:pPr>
            <a:r>
              <a:rPr lang="en-US" sz="1900" dirty="0" smtClean="0">
                <a:solidFill>
                  <a:schemeClr val="tx2"/>
                </a:solidFill>
              </a:rPr>
              <a:t>Deborah K. Reed, Ph.D.</a:t>
            </a:r>
            <a:br>
              <a:rPr lang="en-US" sz="1900" dirty="0" smtClean="0">
                <a:solidFill>
                  <a:schemeClr val="tx2"/>
                </a:solidFill>
              </a:rPr>
            </a:br>
            <a:r>
              <a:rPr lang="en-US" sz="1900" dirty="0" smtClean="0">
                <a:solidFill>
                  <a:schemeClr val="tx2"/>
                </a:solidFill>
              </a:rPr>
              <a:t>Assistant Professor, The University of Texas at El Paso</a:t>
            </a:r>
            <a:endParaRPr lang="en-US" sz="1900" dirty="0">
              <a:solidFill>
                <a:schemeClr val="tx2"/>
              </a:solidFill>
            </a:endParaRPr>
          </a:p>
        </p:txBody>
      </p:sp>
      <p:pic>
        <p:nvPicPr>
          <p:cNvPr id="1026" name="Picture 2" descr="C:\Users\user\Desktop\Documents\pictures\Deborah Professional\Reed, Deborah_Aug201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52172" y="685830"/>
            <a:ext cx="3291840" cy="49377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4"/>
          <p:cNvSpPr txBox="1">
            <a:spLocks noChangeArrowheads="1"/>
          </p:cNvSpPr>
          <p:nvPr/>
        </p:nvSpPr>
        <p:spPr bwMode="auto">
          <a:xfrm>
            <a:off x="1096963" y="1789113"/>
            <a:ext cx="6400800" cy="366712"/>
          </a:xfrm>
          <a:prstGeom prst="rect">
            <a:avLst/>
          </a:prstGeom>
          <a:noFill/>
          <a:ln w="9525">
            <a:noFill/>
            <a:miter lim="800000"/>
            <a:headEnd/>
            <a:tailEnd/>
          </a:ln>
        </p:spPr>
        <p:txBody>
          <a:bodyPr>
            <a:spAutoFit/>
          </a:bodyPr>
          <a:lstStyle/>
          <a:p>
            <a:endParaRPr lang="en-US"/>
          </a:p>
        </p:txBody>
      </p:sp>
      <p:sp>
        <p:nvSpPr>
          <p:cNvPr id="34818" name="Text Box 5"/>
          <p:cNvSpPr txBox="1">
            <a:spLocks noChangeArrowheads="1"/>
          </p:cNvSpPr>
          <p:nvPr/>
        </p:nvSpPr>
        <p:spPr bwMode="auto">
          <a:xfrm>
            <a:off x="1554163" y="1965325"/>
            <a:ext cx="6218237" cy="3108543"/>
          </a:xfrm>
          <a:prstGeom prst="rect">
            <a:avLst/>
          </a:prstGeom>
          <a:noFill/>
          <a:ln w="9525">
            <a:noFill/>
            <a:miter lim="800000"/>
            <a:headEnd/>
            <a:tailEnd/>
          </a:ln>
        </p:spPr>
        <p:txBody>
          <a:bodyPr>
            <a:spAutoFit/>
          </a:bodyPr>
          <a:lstStyle/>
          <a:p>
            <a:r>
              <a:rPr lang="en-US" sz="2800" b="1" dirty="0">
                <a:latin typeface="Century Gothic" pitchFamily="34" charset="0"/>
              </a:rPr>
              <a:t>Build awareness of </a:t>
            </a:r>
            <a:r>
              <a:rPr lang="en-US" sz="2800" b="1" dirty="0" smtClean="0">
                <a:latin typeface="Century Gothic" pitchFamily="34" charset="0"/>
              </a:rPr>
              <a:t>the content and tools included in </a:t>
            </a:r>
            <a:r>
              <a:rPr lang="en-US" sz="2800" b="1" i="1" dirty="0" smtClean="0">
                <a:latin typeface="Century Gothic" pitchFamily="34" charset="0"/>
              </a:rPr>
              <a:t>Why Teach Spelling?</a:t>
            </a:r>
            <a:endParaRPr lang="en-US" sz="2800" b="1" i="1" u="sng" dirty="0">
              <a:latin typeface="Century Gothic" pitchFamily="34" charset="0"/>
            </a:endParaRPr>
          </a:p>
          <a:p>
            <a:endParaRPr lang="en-US" sz="2800" b="1" dirty="0">
              <a:latin typeface="Century Gothic" pitchFamily="34" charset="0"/>
            </a:endParaRPr>
          </a:p>
          <a:p>
            <a:r>
              <a:rPr lang="en-US" sz="2800" b="1" dirty="0">
                <a:latin typeface="Century Gothic" pitchFamily="34" charset="0"/>
              </a:rPr>
              <a:t>Provide opportunities to think about how to use the document in your work</a:t>
            </a:r>
          </a:p>
        </p:txBody>
      </p:sp>
      <p:sp>
        <p:nvSpPr>
          <p:cNvPr id="34819" name="Text Box 7"/>
          <p:cNvSpPr txBox="1">
            <a:spLocks noChangeArrowheads="1"/>
          </p:cNvSpPr>
          <p:nvPr/>
        </p:nvSpPr>
        <p:spPr bwMode="auto">
          <a:xfrm>
            <a:off x="2925763" y="5446713"/>
            <a:ext cx="3382962" cy="366712"/>
          </a:xfrm>
          <a:prstGeom prst="rect">
            <a:avLst/>
          </a:prstGeom>
          <a:noFill/>
          <a:ln w="9525">
            <a:noFill/>
            <a:miter lim="800000"/>
            <a:headEnd/>
            <a:tailEnd/>
          </a:ln>
        </p:spPr>
        <p:txBody>
          <a:bodyPr>
            <a:spAutoFit/>
          </a:bodyPr>
          <a:lstStyle/>
          <a:p>
            <a:endParaRPr lang="en-US"/>
          </a:p>
        </p:txBody>
      </p:sp>
      <p:sp>
        <p:nvSpPr>
          <p:cNvPr id="33800" name="Text Box 8"/>
          <p:cNvSpPr txBox="1">
            <a:spLocks noChangeArrowheads="1"/>
          </p:cNvSpPr>
          <p:nvPr/>
        </p:nvSpPr>
        <p:spPr bwMode="auto">
          <a:xfrm>
            <a:off x="3292475" y="320675"/>
            <a:ext cx="3657600" cy="1189038"/>
          </a:xfrm>
          <a:prstGeom prst="rect">
            <a:avLst/>
          </a:prstGeom>
          <a:noFill/>
          <a:ln w="9525">
            <a:noFill/>
            <a:miter lim="800000"/>
            <a:headEnd/>
            <a:tailEnd/>
          </a:ln>
          <a:effectLst/>
        </p:spPr>
        <p:txBody>
          <a:bodyPr>
            <a:spAutoFit/>
          </a:bodyPr>
          <a:lstStyle/>
          <a:p>
            <a:pPr>
              <a:defRPr/>
            </a:pPr>
            <a:r>
              <a:rPr lang="en-US" sz="7200" b="1">
                <a:solidFill>
                  <a:schemeClr val="accent1"/>
                </a:solidFill>
                <a:effectLst>
                  <a:outerShdw blurRad="38100" dist="38100" dir="2700000" algn="tl">
                    <a:srgbClr val="000000"/>
                  </a:outerShdw>
                </a:effectLst>
                <a:latin typeface="Century Gothic" pitchFamily="34" charset="0"/>
              </a:rPr>
              <a:t>Goals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3" descr="thinkabout-it.png"/>
          <p:cNvPicPr>
            <a:picLocks noChangeAspect="1"/>
          </p:cNvPicPr>
          <p:nvPr/>
        </p:nvPicPr>
        <p:blipFill>
          <a:blip r:embed="rId3" cstate="print"/>
          <a:srcRect/>
          <a:stretch>
            <a:fillRect/>
          </a:stretch>
        </p:blipFill>
        <p:spPr bwMode="auto">
          <a:xfrm>
            <a:off x="1828800" y="3419475"/>
            <a:ext cx="5668963" cy="3027363"/>
          </a:xfrm>
          <a:prstGeom prst="rect">
            <a:avLst/>
          </a:prstGeom>
          <a:noFill/>
          <a:ln w="9525">
            <a:noFill/>
            <a:miter lim="800000"/>
            <a:headEnd/>
            <a:tailEnd/>
          </a:ln>
        </p:spPr>
      </p:pic>
      <p:sp>
        <p:nvSpPr>
          <p:cNvPr id="7" name="Rectangle 2"/>
          <p:cNvSpPr txBox="1">
            <a:spLocks noChangeArrowheads="1"/>
          </p:cNvSpPr>
          <p:nvPr/>
        </p:nvSpPr>
        <p:spPr>
          <a:xfrm>
            <a:off x="685800" y="152400"/>
            <a:ext cx="7772400" cy="1143000"/>
          </a:xfrm>
          <a:prstGeom prst="rect">
            <a:avLst/>
          </a:prstGeom>
        </p:spPr>
        <p:txBody>
          <a:bodyPr/>
          <a:lstStyle/>
          <a:p>
            <a:pPr fontAlgn="auto">
              <a:spcAft>
                <a:spcPts val="0"/>
              </a:spcAft>
              <a:defRPr/>
            </a:pPr>
            <a:r>
              <a:rPr lang="en-US" sz="7200" b="1" dirty="0">
                <a:ln w="38100">
                  <a:solidFill>
                    <a:schemeClr val="accent2">
                      <a:satMod val="140000"/>
                    </a:schemeClr>
                  </a:solidFill>
                  <a:prstDash val="solid"/>
                  <a:miter lim="800000"/>
                </a:ln>
                <a:noFill/>
                <a:effectLst>
                  <a:outerShdw blurRad="25500" dist="23000" dir="7020000" algn="tl">
                    <a:srgbClr val="000000">
                      <a:alpha val="50000"/>
                    </a:srgbClr>
                  </a:outerShdw>
                </a:effectLst>
                <a:latin typeface="+mj-lt"/>
                <a:ea typeface="+mj-ea"/>
                <a:cs typeface="+mj-cs"/>
              </a:rPr>
              <a:t>Think</a:t>
            </a:r>
            <a:r>
              <a:rPr lang="en-US" sz="7200" b="1" dirty="0">
                <a:ln>
                  <a:solidFill>
                    <a:schemeClr val="bg1"/>
                  </a:solidFill>
                </a:ln>
                <a:solidFill>
                  <a:schemeClr val="bg1"/>
                </a:solidFill>
                <a:effectLst>
                  <a:outerShdw blurRad="12700" dist="12700" dir="5400000" algn="tl" rotWithShape="0">
                    <a:srgbClr val="000000">
                      <a:alpha val="40000"/>
                    </a:srgbClr>
                  </a:outerShdw>
                </a:effectLst>
                <a:latin typeface="+mj-lt"/>
                <a:ea typeface="+mj-ea"/>
                <a:cs typeface="+mj-cs"/>
              </a:rPr>
              <a:t> </a:t>
            </a:r>
            <a:r>
              <a:rPr lang="en-US" sz="72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About It…</a:t>
            </a:r>
          </a:p>
        </p:txBody>
      </p:sp>
      <p:sp>
        <p:nvSpPr>
          <p:cNvPr id="36867" name="Text Box 5"/>
          <p:cNvSpPr txBox="1">
            <a:spLocks noChangeArrowheads="1"/>
          </p:cNvSpPr>
          <p:nvPr/>
        </p:nvSpPr>
        <p:spPr bwMode="auto">
          <a:xfrm>
            <a:off x="731838" y="1782763"/>
            <a:ext cx="7042150" cy="1384995"/>
          </a:xfrm>
          <a:prstGeom prst="rect">
            <a:avLst/>
          </a:prstGeom>
          <a:noFill/>
          <a:ln w="9525">
            <a:noFill/>
            <a:miter lim="800000"/>
            <a:headEnd/>
            <a:tailEnd/>
          </a:ln>
        </p:spPr>
        <p:txBody>
          <a:bodyPr>
            <a:spAutoFit/>
          </a:bodyPr>
          <a:lstStyle/>
          <a:p>
            <a:r>
              <a:rPr lang="en-US" sz="2800" b="1" dirty="0" smtClean="0"/>
              <a:t>What kinds of instructional activities come to mind when </a:t>
            </a:r>
            <a:r>
              <a:rPr lang="en-US" sz="2800" b="1" dirty="0"/>
              <a:t>you think of </a:t>
            </a:r>
            <a:r>
              <a:rPr lang="en-US" sz="2800" b="1" i="1" dirty="0" smtClean="0"/>
              <a:t>spelling</a:t>
            </a:r>
            <a:r>
              <a:rPr lang="en-US" sz="2800" b="1" dirty="0" smtClean="0"/>
              <a:t>?</a:t>
            </a:r>
            <a:endParaRPr lang="en-US" sz="2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txBox="1">
            <a:spLocks/>
          </p:cNvSpPr>
          <p:nvPr/>
        </p:nvSpPr>
        <p:spPr>
          <a:xfrm>
            <a:off x="640123" y="320074"/>
            <a:ext cx="7315119" cy="2011657"/>
          </a:xfrm>
          <a:prstGeom prst="rect">
            <a:avLst/>
          </a:prstGeom>
        </p:spPr>
        <p:txBody>
          <a:bodyPr anchor="b"/>
          <a:lstStyle/>
          <a:p>
            <a:pPr algn="ctr" fontAlgn="auto">
              <a:spcAft>
                <a:spcPts val="0"/>
              </a:spcAft>
              <a:defRPr/>
            </a:pPr>
            <a:r>
              <a:rPr lang="en-US" sz="65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Included in the Booklet</a:t>
            </a:r>
            <a:endParaRPr lang="en-US" sz="65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sp>
        <p:nvSpPr>
          <p:cNvPr id="2" name="Content Placeholder 1"/>
          <p:cNvSpPr>
            <a:spLocks noGrp="1"/>
          </p:cNvSpPr>
          <p:nvPr>
            <p:ph idx="1"/>
          </p:nvPr>
        </p:nvSpPr>
        <p:spPr>
          <a:xfrm>
            <a:off x="388620" y="2606049"/>
            <a:ext cx="8183880" cy="3730756"/>
          </a:xfrm>
        </p:spPr>
        <p:txBody>
          <a:bodyPr/>
          <a:lstStyle/>
          <a:p>
            <a:pPr>
              <a:spcBef>
                <a:spcPts val="2400"/>
              </a:spcBef>
            </a:pPr>
            <a:r>
              <a:rPr lang="en-US" dirty="0" smtClean="0"/>
              <a:t>Research background</a:t>
            </a:r>
          </a:p>
          <a:p>
            <a:pPr>
              <a:spcBef>
                <a:spcPts val="2400"/>
              </a:spcBef>
            </a:pPr>
            <a:r>
              <a:rPr lang="en-US" dirty="0" smtClean="0"/>
              <a:t>Checklist for Evaluating Spelling Curriculum</a:t>
            </a:r>
          </a:p>
          <a:p>
            <a:pPr>
              <a:spcBef>
                <a:spcPts val="2400"/>
              </a:spcBef>
            </a:pPr>
            <a:r>
              <a:rPr lang="en-US" dirty="0" smtClean="0"/>
              <a:t>Connections to the Common Core State Standards (CCSS)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
          <p:cNvSpPr txBox="1">
            <a:spLocks/>
          </p:cNvSpPr>
          <p:nvPr/>
        </p:nvSpPr>
        <p:spPr>
          <a:xfrm>
            <a:off x="1097318" y="567805"/>
            <a:ext cx="6949364" cy="1581049"/>
          </a:xfrm>
          <a:prstGeom prst="rect">
            <a:avLst/>
          </a:prstGeom>
        </p:spPr>
        <p:txBody>
          <a:bodyPr anchor="b"/>
          <a:lstStyle/>
          <a:p>
            <a:pPr algn="ctr" fontAlgn="auto">
              <a:spcAft>
                <a:spcPts val="0"/>
              </a:spcAft>
              <a:defRPr/>
            </a:pPr>
            <a:r>
              <a:rPr lang="en-US" sz="5600" b="1" dirty="0" smtClean="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rPr>
              <a:t>The State of Spelling Instruction</a:t>
            </a:r>
            <a:endParaRPr lang="en-US" sz="5600" b="1" dirty="0">
              <a:ln>
                <a:solidFill>
                  <a:schemeClr val="bg1"/>
                </a:solidFill>
              </a:ln>
              <a:solidFill>
                <a:schemeClr val="tx1">
                  <a:lumMod val="95000"/>
                  <a:lumOff val="5000"/>
                </a:schemeClr>
              </a:solidFill>
              <a:effectLst>
                <a:outerShdw blurRad="12700" dist="12700" dir="5400000" algn="tl" rotWithShape="0">
                  <a:srgbClr val="000000">
                    <a:alpha val="40000"/>
                  </a:srgbClr>
                </a:outerShdw>
              </a:effectLst>
              <a:latin typeface="+mj-lt"/>
              <a:ea typeface="+mj-ea"/>
              <a:cs typeface="+mj-cs"/>
            </a:endParaRPr>
          </a:p>
        </p:txBody>
      </p:sp>
      <p:pic>
        <p:nvPicPr>
          <p:cNvPr id="1026" name="Picture 2" descr="C:\Program Files (x86)\Microsoft Office\MEDIA\CAGCAT10\j02341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20323" y="2148854"/>
            <a:ext cx="2751677" cy="292604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933967" y="3150213"/>
            <a:ext cx="81945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TextBox 5"/>
          <p:cNvSpPr txBox="1"/>
          <p:nvPr/>
        </p:nvSpPr>
        <p:spPr>
          <a:xfrm>
            <a:off x="5303512" y="4081740"/>
            <a:ext cx="2560292" cy="2169825"/>
          </a:xfrm>
          <a:prstGeom prst="rect">
            <a:avLst/>
          </a:prstGeom>
          <a:noFill/>
        </p:spPr>
        <p:txBody>
          <a:bodyPr wrap="square" rtlCol="0">
            <a:spAutoFit/>
          </a:bodyPr>
          <a:lstStyle/>
          <a:p>
            <a:pPr marL="285750" indent="-285750">
              <a:spcBef>
                <a:spcPts val="600"/>
              </a:spcBef>
              <a:buFont typeface="Arial" pitchFamily="34" charset="0"/>
              <a:buChar char="•"/>
            </a:pPr>
            <a:r>
              <a:rPr lang="en-US" sz="3000" dirty="0" smtClean="0">
                <a:solidFill>
                  <a:srgbClr val="FF0000"/>
                </a:solidFill>
              </a:rPr>
              <a:t>F</a:t>
            </a:r>
            <a:r>
              <a:rPr lang="en-US" sz="3000" dirty="0" smtClean="0"/>
              <a:t>antastic</a:t>
            </a:r>
          </a:p>
          <a:p>
            <a:pPr marL="285750" indent="-285750">
              <a:spcBef>
                <a:spcPts val="600"/>
              </a:spcBef>
              <a:buFont typeface="Arial" pitchFamily="34" charset="0"/>
              <a:buChar char="•"/>
            </a:pPr>
            <a:r>
              <a:rPr lang="en-US" sz="3000" dirty="0" smtClean="0">
                <a:solidFill>
                  <a:srgbClr val="FF0000"/>
                </a:solidFill>
              </a:rPr>
              <a:t>Ph</a:t>
            </a:r>
            <a:r>
              <a:rPr lang="en-US" sz="3000" dirty="0" smtClean="0"/>
              <a:t>oneme</a:t>
            </a:r>
          </a:p>
          <a:p>
            <a:pPr marL="285750" indent="-285750">
              <a:spcBef>
                <a:spcPts val="600"/>
              </a:spcBef>
              <a:buFont typeface="Arial" pitchFamily="34" charset="0"/>
              <a:buChar char="•"/>
            </a:pPr>
            <a:r>
              <a:rPr lang="en-US" sz="3000" dirty="0" smtClean="0"/>
              <a:t>Pu</a:t>
            </a:r>
            <a:r>
              <a:rPr lang="en-US" sz="3000" dirty="0" smtClean="0">
                <a:solidFill>
                  <a:srgbClr val="FF0000"/>
                </a:solidFill>
              </a:rPr>
              <a:t>ff</a:t>
            </a:r>
          </a:p>
          <a:p>
            <a:pPr marL="285750" indent="-285750">
              <a:spcBef>
                <a:spcPts val="600"/>
              </a:spcBef>
              <a:buFont typeface="Arial" pitchFamily="34" charset="0"/>
              <a:buChar char="•"/>
            </a:pPr>
            <a:r>
              <a:rPr lang="en-US" sz="3000" dirty="0" smtClean="0"/>
              <a:t>Rou</a:t>
            </a:r>
            <a:r>
              <a:rPr lang="en-US" sz="3000" dirty="0" smtClean="0">
                <a:solidFill>
                  <a:srgbClr val="FF0000"/>
                </a:solidFill>
              </a:rPr>
              <a:t>gh</a:t>
            </a:r>
            <a:r>
              <a:rPr lang="en-US" sz="3000" dirty="0" smtClean="0"/>
              <a:t> </a:t>
            </a:r>
            <a:endParaRPr lang="en-US" sz="3000"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afftrai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9BD64F"/>
      </a:hlink>
      <a:folHlink>
        <a:srgbClr val="5B951C"/>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70000"/>
                <a:satMod val="155000"/>
              </a:schemeClr>
            </a:gs>
            <a:gs pos="100000">
              <a:schemeClr val="phClr">
                <a:tint val="90000"/>
                <a:satMod val="175000"/>
              </a:schemeClr>
            </a:gs>
          </a:gsLst>
          <a:lin ang="16200000" scaled="0"/>
        </a:gradFill>
        <a:blipFill>
          <a:blip xmlns:r="http://schemas.openxmlformats.org/officeDocument/2006/relationships" r:embed="rId1">
            <a:duotone>
              <a:schemeClr val="phClr">
                <a:shade val="0"/>
                <a:satMod val="350000"/>
              </a:schemeClr>
              <a:schemeClr val="phClr">
                <a:tint val="80000"/>
              </a:schemeClr>
            </a:duotone>
          </a:blip>
          <a:tile tx="0" ty="0" sx="75000" sy="75000" flip="none" algn="t"/>
        </a:blipFill>
      </a:bgFillStyleLst>
    </a:fmtScheme>
  </a:themeElements>
  <a:objectDefaults/>
  <a:extraClrSchemeLst/>
</a:theme>
</file>

<file path=ppt/theme/theme2.xml><?xml version="1.0" encoding="utf-8"?>
<a:theme xmlns:a="http://schemas.openxmlformats.org/drawingml/2006/main" name="1_Stafftrai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9BD64F"/>
      </a:hlink>
      <a:folHlink>
        <a:srgbClr val="5B951C"/>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70000"/>
                <a:satMod val="155000"/>
              </a:schemeClr>
            </a:gs>
            <a:gs pos="100000">
              <a:schemeClr val="phClr">
                <a:tint val="90000"/>
                <a:satMod val="175000"/>
              </a:schemeClr>
            </a:gs>
          </a:gsLst>
          <a:lin ang="16200000" scaled="0"/>
        </a:gradFill>
        <a:blipFill>
          <a:blip xmlns:r="http://schemas.openxmlformats.org/officeDocument/2006/relationships" r:embed="rId1">
            <a:duotone>
              <a:schemeClr val="phClr">
                <a:shade val="0"/>
                <a:satMod val="350000"/>
              </a:schemeClr>
              <a:schemeClr val="phClr">
                <a:tint val="80000"/>
              </a:schemeClr>
            </a:duotone>
          </a:blip>
          <a:tile tx="0" ty="0" sx="75000" sy="75000" flip="none" algn="t"/>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Stafftrain</Template>
  <TotalTime>0</TotalTime>
  <Words>5414</Words>
  <Application>Microsoft Office PowerPoint</Application>
  <PresentationFormat>On-screen Show (4:3)</PresentationFormat>
  <Paragraphs>382</Paragraphs>
  <Slides>48</Slides>
  <Notes>48</Notes>
  <HiddenSlides>0</HiddenSlides>
  <MMClips>0</MMClips>
  <ScaleCrop>false</ScaleCrop>
  <HeadingPairs>
    <vt:vector size="6" baseType="variant">
      <vt:variant>
        <vt:lpstr>Theme</vt:lpstr>
      </vt:variant>
      <vt:variant>
        <vt:i4>2</vt:i4>
      </vt:variant>
      <vt:variant>
        <vt:lpstr>Embedded OLE Servers</vt:lpstr>
      </vt:variant>
      <vt:variant>
        <vt:i4>0</vt:i4>
      </vt:variant>
      <vt:variant>
        <vt:lpstr>Slide Titles</vt:lpstr>
      </vt:variant>
      <vt:variant>
        <vt:i4>48</vt:i4>
      </vt:variant>
    </vt:vector>
  </HeadingPairs>
  <TitlesOfParts>
    <vt:vector size="50" baseType="lpstr">
      <vt:lpstr>Stafftrain</vt:lpstr>
      <vt:lpstr>1_Stafftrain</vt:lpstr>
      <vt:lpstr>PowerPoint Presentation</vt:lpstr>
      <vt:lpstr>PowerPoint Presentation</vt:lpstr>
      <vt:lpstr>PowerPoint Presentation</vt:lpstr>
      <vt:lpstr>Debby Houston Miller, Ph.D. Deputy Director, Center on Instruction – Reading Strand</vt:lpstr>
      <vt:lpstr>Deborah K. Reed, Ph.D. Assistant Professor, The University of Texas at El Paso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14</cp:revision>
  <dcterms:created xsi:type="dcterms:W3CDTF">2010-06-10T18:42:45Z</dcterms:created>
  <dcterms:modified xsi:type="dcterms:W3CDTF">2012-05-11T14:51:47Z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TC101671289990</vt:lpwstr>
  </property>
</Properties>
</file>