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5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</p:sldMasterIdLst>
  <p:notesMasterIdLst>
    <p:notesMasterId r:id="rId25"/>
  </p:notesMasterIdLst>
  <p:sldIdLst>
    <p:sldId id="256" r:id="rId4"/>
    <p:sldId id="257" r:id="rId5"/>
    <p:sldId id="268" r:id="rId6"/>
    <p:sldId id="258" r:id="rId7"/>
    <p:sldId id="259" r:id="rId8"/>
    <p:sldId id="260" r:id="rId9"/>
    <p:sldId id="284" r:id="rId10"/>
    <p:sldId id="274" r:id="rId11"/>
    <p:sldId id="262" r:id="rId12"/>
    <p:sldId id="269" r:id="rId13"/>
    <p:sldId id="280" r:id="rId14"/>
    <p:sldId id="281" r:id="rId15"/>
    <p:sldId id="264" r:id="rId16"/>
    <p:sldId id="265" r:id="rId17"/>
    <p:sldId id="266" r:id="rId18"/>
    <p:sldId id="267" r:id="rId19"/>
    <p:sldId id="275" r:id="rId20"/>
    <p:sldId id="283" r:id="rId21"/>
    <p:sldId id="276" r:id="rId22"/>
    <p:sldId id="277" r:id="rId23"/>
    <p:sldId id="278" r:id="rId24"/>
  </p:sldIdLst>
  <p:sldSz cx="9144000" cy="6858000" type="screen4x3"/>
  <p:notesSz cx="6858000" cy="9144000"/>
  <p:custShowLst>
    <p:custShow name="Custom Show 3" id="0">
      <p:sldLst>
        <p:sld r:id="rId20"/>
      </p:sldLst>
    </p:custShow>
    <p:custShow name="Custom Show 4" id="1">
      <p:sldLst>
        <p:sld r:id="rId22"/>
      </p:sldLst>
    </p:custShow>
    <p:custShow name="Custom Show 5" id="2">
      <p:sldLst>
        <p:sld r:id="rId23"/>
      </p:sldLst>
    </p:custShow>
    <p:custShow name="Custom Show 6" id="3">
      <p:sldLst>
        <p:sld r:id="rId24"/>
      </p:sldLst>
    </p:custShow>
    <p:custShow name="Custom Show 1" id="4">
      <p:sldLst>
        <p:sld r:id="rId21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kako Nomi" initials="TN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9FA"/>
    <a:srgbClr val="2D2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7081" autoAdjust="0"/>
  </p:normalViewPr>
  <p:slideViewPr>
    <p:cSldViewPr>
      <p:cViewPr>
        <p:scale>
          <a:sx n="80" d="100"/>
          <a:sy n="80" d="100"/>
        </p:scale>
        <p:origin x="-610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58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nomit\Documents\funding%20proposal\Main%20docs\tracking\IES%20curricular%20reform%20tables.xls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21617410753128566"/>
          <c:y val="3.8049965976475163E-2"/>
          <c:w val="0.55361199435223418"/>
          <c:h val="0.75678599202877417"/>
        </c:manualLayout>
      </c:layout>
      <c:lineChart>
        <c:grouping val="standard"/>
        <c:varyColors val="0"/>
        <c:ser>
          <c:idx val="0"/>
          <c:order val="0"/>
          <c:tx>
            <c:strRef>
              <c:f>'double-dose'!$A$14</c:f>
              <c:strCache>
                <c:ptCount val="1"/>
                <c:pt idx="0">
                  <c:v>high</c:v>
                </c:pt>
              </c:strCache>
            </c:strRef>
          </c:tx>
          <c:marker>
            <c:symbol val="none"/>
          </c:marker>
          <c:cat>
            <c:numRef>
              <c:f>'double-dose'!$B$13:$F$13</c:f>
              <c:numCache>
                <c:formatCode>General</c:formatCode>
                <c:ptCount val="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</c:numCache>
            </c:numRef>
          </c:cat>
          <c:val>
            <c:numRef>
              <c:f>'double-dose'!$B$14:$F$14</c:f>
              <c:numCache>
                <c:formatCode>0.00</c:formatCode>
                <c:ptCount val="5"/>
                <c:pt idx="0">
                  <c:v>0.36196060000000002</c:v>
                </c:pt>
                <c:pt idx="1">
                  <c:v>0.35210180000000002</c:v>
                </c:pt>
                <c:pt idx="2">
                  <c:v>0.3805791</c:v>
                </c:pt>
                <c:pt idx="3">
                  <c:v>0.42169129999999999</c:v>
                </c:pt>
                <c:pt idx="4">
                  <c:v>0.43018790000000001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'double-dose'!$A$15</c:f>
              <c:strCache>
                <c:ptCount val="1"/>
                <c:pt idx="0">
                  <c:v>midium high</c:v>
                </c:pt>
              </c:strCache>
            </c:strRef>
          </c:tx>
          <c:marker>
            <c:symbol val="none"/>
          </c:marker>
          <c:cat>
            <c:numRef>
              <c:f>'double-dose'!$B$13:$F$13</c:f>
              <c:numCache>
                <c:formatCode>General</c:formatCode>
                <c:ptCount val="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</c:numCache>
            </c:numRef>
          </c:cat>
          <c:val>
            <c:numRef>
              <c:f>'double-dose'!$B$15:$F$15</c:f>
              <c:numCache>
                <c:formatCode>0.00</c:formatCode>
                <c:ptCount val="5"/>
                <c:pt idx="0">
                  <c:v>0.15352940000000001</c:v>
                </c:pt>
                <c:pt idx="1">
                  <c:v>0.1901447</c:v>
                </c:pt>
                <c:pt idx="2">
                  <c:v>0.18292149999999999</c:v>
                </c:pt>
                <c:pt idx="3">
                  <c:v>0.28750179999999997</c:v>
                </c:pt>
                <c:pt idx="4">
                  <c:v>0.27683010000000002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'double-dose'!$A$16</c:f>
              <c:strCache>
                <c:ptCount val="1"/>
                <c:pt idx="0">
                  <c:v>medium low</c:v>
                </c:pt>
              </c:strCache>
            </c:strRef>
          </c:tx>
          <c:marker>
            <c:symbol val="none"/>
          </c:marker>
          <c:cat>
            <c:numRef>
              <c:f>'double-dose'!$B$13:$F$13</c:f>
              <c:numCache>
                <c:formatCode>General</c:formatCode>
                <c:ptCount val="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</c:numCache>
            </c:numRef>
          </c:cat>
          <c:val>
            <c:numRef>
              <c:f>'double-dose'!$B$16:$F$16</c:f>
              <c:numCache>
                <c:formatCode>0.00</c:formatCode>
                <c:ptCount val="5"/>
                <c:pt idx="0">
                  <c:v>4.4002899999999998E-2</c:v>
                </c:pt>
                <c:pt idx="1">
                  <c:v>5.6712199999999997E-2</c:v>
                </c:pt>
                <c:pt idx="2">
                  <c:v>2.5173600000000001E-2</c:v>
                </c:pt>
                <c:pt idx="3">
                  <c:v>-0.1115066</c:v>
                </c:pt>
                <c:pt idx="4">
                  <c:v>-8.9100200000000004E-2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'double-dose'!$A$17</c:f>
              <c:strCache>
                <c:ptCount val="1"/>
                <c:pt idx="0">
                  <c:v>low</c:v>
                </c:pt>
              </c:strCache>
            </c:strRef>
          </c:tx>
          <c:marker>
            <c:symbol val="none"/>
          </c:marker>
          <c:cat>
            <c:numRef>
              <c:f>'double-dose'!$B$13:$F$13</c:f>
              <c:numCache>
                <c:formatCode>General</c:formatCode>
                <c:ptCount val="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</c:numCache>
            </c:numRef>
          </c:cat>
          <c:val>
            <c:numRef>
              <c:f>'double-dose'!$B$17:$F$17</c:f>
              <c:numCache>
                <c:formatCode>0.00</c:formatCode>
                <c:ptCount val="5"/>
                <c:pt idx="0">
                  <c:v>-1.38386E-2</c:v>
                </c:pt>
                <c:pt idx="1">
                  <c:v>-2.813E-3</c:v>
                </c:pt>
                <c:pt idx="2">
                  <c:v>-6.09296E-2</c:v>
                </c:pt>
                <c:pt idx="3">
                  <c:v>-0.1794472</c:v>
                </c:pt>
                <c:pt idx="4">
                  <c:v>-0.14606259999999999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3692544"/>
        <c:axId val="123694080"/>
      </c:lineChart>
      <c:catAx>
        <c:axId val="123692544"/>
        <c:scaling>
          <c:orientation val="minMax"/>
        </c:scaling>
        <c:delete val="0"/>
        <c:axPos val="b"/>
        <c:numFmt formatCode="General" sourceLinked="1"/>
        <c:majorTickMark val="in"/>
        <c:minorTickMark val="none"/>
        <c:tickLblPos val="low"/>
        <c:txPr>
          <a:bodyPr/>
          <a:lstStyle/>
          <a:p>
            <a:pPr>
              <a:defRPr sz="1400"/>
            </a:pPr>
            <a:endParaRPr lang="en-US"/>
          </a:p>
        </c:txPr>
        <c:crossAx val="123694080"/>
        <c:crosses val="autoZero"/>
        <c:auto val="1"/>
        <c:lblAlgn val="ctr"/>
        <c:lblOffset val="100"/>
        <c:noMultiLvlLbl val="0"/>
      </c:catAx>
      <c:valAx>
        <c:axId val="123694080"/>
        <c:scaling>
          <c:orientation val="minMax"/>
        </c:scaling>
        <c:delete val="0"/>
        <c:axPos val="l"/>
        <c:majorGridlines/>
        <c:numFmt formatCode="0.0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36925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8791612922519449"/>
          <c:y val="0.31376057159521725"/>
          <c:w val="0.20583209477200154"/>
          <c:h val="0.3724788568095655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0.00072</cdr:x>
      <cdr:y>0.09259</cdr:y>
    </cdr:from>
    <cdr:to>
      <cdr:x>0.15966</cdr:x>
      <cdr:y>0.56554</cdr:y>
    </cdr:to>
    <cdr:sp macro="" textlink="">
      <cdr:nvSpPr>
        <cdr:cNvPr id="2" name="TextBox 1"/>
        <cdr:cNvSpPr txBox="1"/>
      </cdr:nvSpPr>
      <cdr:spPr>
        <a:xfrm xmlns:a="http://schemas.openxmlformats.org/drawingml/2006/main" rot="16200000">
          <a:off x="-321439" y="708303"/>
          <a:ext cx="1946095" cy="12914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eaVert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Classroom </a:t>
          </a:r>
          <a:r>
            <a:rPr lang="en-US" sz="1800" dirty="0"/>
            <a:t>peer </a:t>
          </a:r>
          <a:r>
            <a:rPr lang="en-US" sz="1800" dirty="0" smtClean="0"/>
            <a:t>math ability</a:t>
          </a:r>
          <a:endParaRPr lang="en-US" sz="1800" dirty="0"/>
        </a:p>
      </cdr:txBody>
    </cdr:sp>
  </cdr:relSizeAnchor>
  <cdr:relSizeAnchor xmlns:cdr="http://schemas.openxmlformats.org/drawingml/2006/chartDrawing">
    <cdr:from>
      <cdr:x>0.22165</cdr:x>
      <cdr:y>0.8153</cdr:y>
    </cdr:from>
    <cdr:to>
      <cdr:x>0.54049</cdr:x>
      <cdr:y>0.94493</cdr:y>
    </cdr:to>
    <cdr:sp macro="" textlink="">
      <cdr:nvSpPr>
        <cdr:cNvPr id="3" name="TextBox 5"/>
        <cdr:cNvSpPr txBox="1"/>
      </cdr:nvSpPr>
      <cdr:spPr>
        <a:xfrm xmlns:a="http://schemas.openxmlformats.org/drawingml/2006/main">
          <a:off x="1801091" y="3354810"/>
          <a:ext cx="2590800" cy="533400"/>
        </a:xfrm>
        <a:prstGeom xmlns:a="http://schemas.openxmlformats.org/drawingml/2006/main" prst="rect">
          <a:avLst/>
        </a:prstGeom>
        <a:solidFill xmlns:a="http://schemas.openxmlformats.org/drawingml/2006/main">
          <a:srgbClr val="8182B9">
            <a:alpha val="23922"/>
          </a:srgb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b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n-US" sz="1400" dirty="0" smtClean="0"/>
        </a:p>
        <a:p xmlns:a="http://schemas.openxmlformats.org/drawingml/2006/main">
          <a:pPr algn="ctr"/>
          <a:endParaRPr lang="en-US" sz="1400" dirty="0"/>
        </a:p>
        <a:p xmlns:a="http://schemas.openxmlformats.org/drawingml/2006/main">
          <a:pPr algn="ctr"/>
          <a:endParaRPr lang="en-US" sz="1400" dirty="0" smtClean="0"/>
        </a:p>
        <a:p xmlns:a="http://schemas.openxmlformats.org/drawingml/2006/main">
          <a:pPr algn="ctr"/>
          <a:endParaRPr lang="en-US" sz="1400" dirty="0"/>
        </a:p>
        <a:p xmlns:a="http://schemas.openxmlformats.org/drawingml/2006/main">
          <a:pPr algn="ctr"/>
          <a:r>
            <a:rPr lang="en-US" sz="1400" dirty="0" smtClean="0"/>
            <a:t>Pre-policy years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0.77907</cdr:x>
      <cdr:y>0.14864</cdr:y>
    </cdr:from>
    <cdr:to>
      <cdr:x>1</cdr:x>
      <cdr:y>0.3153</cdr:y>
    </cdr:to>
    <cdr:sp macro="" textlink="">
      <cdr:nvSpPr>
        <cdr:cNvPr id="4" name="TextBox 6"/>
        <cdr:cNvSpPr txBox="1"/>
      </cdr:nvSpPr>
      <cdr:spPr>
        <a:xfrm xmlns:a="http://schemas.openxmlformats.org/drawingml/2006/main">
          <a:off x="6492110" y="611624"/>
          <a:ext cx="1841044" cy="685772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dirty="0" smtClean="0"/>
            <a:t>Students‘ Own Math Score</a:t>
          </a:r>
          <a:endParaRPr lang="en-US" sz="1200" dirty="0"/>
        </a:p>
      </cdr:txBody>
    </cdr:sp>
  </cdr:relSizeAnchor>
  <cdr:relSizeAnchor xmlns:cdr="http://schemas.openxmlformats.org/drawingml/2006/chartDrawing">
    <cdr:from>
      <cdr:x>0.54049</cdr:x>
      <cdr:y>0.8153</cdr:y>
    </cdr:from>
    <cdr:to>
      <cdr:x>0.80307</cdr:x>
      <cdr:y>0.94493</cdr:y>
    </cdr:to>
    <cdr:sp macro="" textlink="">
      <cdr:nvSpPr>
        <cdr:cNvPr id="5" name="TextBox 5"/>
        <cdr:cNvSpPr txBox="1"/>
      </cdr:nvSpPr>
      <cdr:spPr>
        <a:xfrm xmlns:a="http://schemas.openxmlformats.org/drawingml/2006/main">
          <a:off x="4391891" y="3354809"/>
          <a:ext cx="2133600" cy="533399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>
            <a:alpha val="21961"/>
          </a:srgbClr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b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 smtClean="0"/>
            <a:t>Policy years</a:t>
          </a:r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04297-CF4D-4745-91BA-FDFCEFD8C962}" type="datetimeFigureOut">
              <a:rPr lang="en-US" smtClean="0"/>
              <a:pPr/>
              <a:t>1/11/2012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60A6-CA25-4ED4-9948-F3324210BA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4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22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10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Double-dose Algebra can be considered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Tier 1 intervention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because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tries to prevent future failure by offering preventative, proactive support for struggling students who are identified as needing additional supports.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92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Double-dose Algebra can be considered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 Tier 1 intervention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because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tries to prevent future failure by offering preventative, proactive support for struggling students who are identified as needing additional supports.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92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192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40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Given that </a:t>
            </a:r>
            <a:r>
              <a:rPr lang="en-US" baseline="0" dirty="0" smtClean="0"/>
              <a:t>students were just entering high school, the identification can be difficult (schools and teachers might have limited information about students—test scores and grades)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127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FIX “MIDIUM”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129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72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D460A6-CA25-4ED4-9948-F3324210BA7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37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Tes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Urban PP Slide Body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Urban PP Slide Back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Lucida Grande" charset="0"/>
          <a:ea typeface="Geneva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4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0" y="2286000"/>
            <a:ext cx="9144000" cy="1676400"/>
          </a:xfrm>
        </p:spPr>
        <p:txBody>
          <a:bodyPr/>
          <a:lstStyle/>
          <a:p>
            <a:r>
              <a:rPr lang="en-US" sz="2800" dirty="0"/>
              <a:t> Double-dose </a:t>
            </a:r>
            <a:r>
              <a:rPr lang="en-US" sz="2800" dirty="0" smtClean="0"/>
              <a:t>Algebra </a:t>
            </a:r>
            <a:r>
              <a:rPr lang="en-US" sz="2800" dirty="0"/>
              <a:t>as a </a:t>
            </a:r>
            <a:r>
              <a:rPr lang="en-US" sz="2800" dirty="0" smtClean="0"/>
              <a:t>Strategy </a:t>
            </a:r>
            <a:r>
              <a:rPr lang="en-US" sz="2800" dirty="0"/>
              <a:t>for </a:t>
            </a:r>
            <a:r>
              <a:rPr lang="en-US" sz="2800" dirty="0" smtClean="0"/>
              <a:t>Improving </a:t>
            </a:r>
            <a:r>
              <a:rPr lang="en-US" sz="2800" dirty="0"/>
              <a:t>M</a:t>
            </a:r>
            <a:r>
              <a:rPr lang="en-US" sz="2800" dirty="0" smtClean="0"/>
              <a:t>athematics </a:t>
            </a:r>
            <a:r>
              <a:rPr lang="en-US" sz="2800" dirty="0"/>
              <a:t>A</a:t>
            </a:r>
            <a:r>
              <a:rPr lang="en-US" sz="2800" dirty="0" smtClean="0"/>
              <a:t>chievement </a:t>
            </a:r>
            <a:r>
              <a:rPr lang="en-US" sz="2800" dirty="0"/>
              <a:t>of </a:t>
            </a:r>
            <a:r>
              <a:rPr lang="en-US" sz="2800" dirty="0" smtClean="0"/>
              <a:t>Struggling </a:t>
            </a:r>
            <a:r>
              <a:rPr lang="en-US" sz="2800" dirty="0"/>
              <a:t>S</a:t>
            </a:r>
            <a:r>
              <a:rPr lang="en-US" sz="2800" dirty="0" smtClean="0"/>
              <a:t>tudents:</a:t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Evidence from Chicago Public Schools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4800600"/>
            <a:ext cx="6400800" cy="1066800"/>
          </a:xfrm>
        </p:spPr>
        <p:txBody>
          <a:bodyPr/>
          <a:lstStyle/>
          <a:p>
            <a:r>
              <a:rPr lang="en-US" sz="2000" dirty="0" err="1" smtClean="0"/>
              <a:t>Takako</a:t>
            </a:r>
            <a:r>
              <a:rPr lang="en-US" sz="2000" dirty="0" smtClean="0"/>
              <a:t> Nomi</a:t>
            </a:r>
          </a:p>
        </p:txBody>
      </p:sp>
    </p:spTree>
    <p:extLst>
      <p:ext uri="{BB962C8B-B14F-4D97-AF65-F5344CB8AC3E}">
        <p14:creationId xmlns:p14="http://schemas.microsoft.com/office/powerpoint/2010/main" val="367111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Policy effects on instruction (2):</a:t>
            </a:r>
            <a:br>
              <a:rPr lang="en-US" sz="3600" b="1" dirty="0" smtClean="0">
                <a:solidFill>
                  <a:schemeClr val="accent6"/>
                </a:solidFill>
              </a:rPr>
            </a:br>
            <a:r>
              <a:rPr lang="en-US" sz="3600" b="1" dirty="0" smtClean="0">
                <a:solidFill>
                  <a:schemeClr val="accent6"/>
                </a:solidFill>
              </a:rPr>
              <a:t>CCSR Study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i="1" dirty="0" smtClean="0">
                <a:solidFill>
                  <a:schemeClr val="accent6"/>
                </a:solidFill>
              </a:rPr>
              <a:t>Below-norm students’ responses on the survey about their classes:</a:t>
            </a:r>
          </a:p>
          <a:p>
            <a:pPr lvl="1"/>
            <a:r>
              <a:rPr lang="en-US" sz="2400" dirty="0" smtClean="0">
                <a:hlinkClick r:id="" action="ppaction://customshow?id=0&amp;return=true"/>
              </a:rPr>
              <a:t>More demanding</a:t>
            </a:r>
          </a:p>
          <a:p>
            <a:pPr lvl="1"/>
            <a:r>
              <a:rPr lang="en-US" sz="2400" dirty="0" smtClean="0">
                <a:hlinkClick r:id="" action="ppaction://customshow?id=4&amp;return=true"/>
              </a:rPr>
              <a:t>More frequent use of student-centered instructional activities </a:t>
            </a:r>
            <a:endParaRPr lang="en-US" dirty="0" smtClean="0"/>
          </a:p>
          <a:p>
            <a:pPr marL="457200" lvl="1" indent="0">
              <a:buNone/>
            </a:pPr>
            <a:endParaRPr lang="en-US" sz="700" dirty="0" smtClean="0"/>
          </a:p>
          <a:p>
            <a:pPr marL="0" indent="0">
              <a:buNone/>
            </a:pPr>
            <a:r>
              <a:rPr lang="en-US" sz="2800" dirty="0" smtClean="0">
                <a:solidFill>
                  <a:srgbClr val="2D2D8A"/>
                </a:solidFill>
              </a:rPr>
              <a:t>But </a:t>
            </a:r>
            <a:r>
              <a:rPr lang="en-US" sz="2800" dirty="0">
                <a:solidFill>
                  <a:srgbClr val="2D2D8A"/>
                </a:solidFill>
              </a:rPr>
              <a:t>homogenous grouping </a:t>
            </a:r>
            <a:r>
              <a:rPr lang="en-US" sz="2800" dirty="0" smtClean="0">
                <a:solidFill>
                  <a:srgbClr val="2D2D8A"/>
                </a:solidFill>
              </a:rPr>
              <a:t>concentrated students with behavior problems</a:t>
            </a:r>
          </a:p>
          <a:p>
            <a:pPr lvl="1"/>
            <a:r>
              <a:rPr lang="en-US" sz="2400" dirty="0" smtClean="0">
                <a:hlinkClick r:id="" action="ppaction://customshow?id=1&amp;return=true"/>
              </a:rPr>
              <a:t>More peers with high absences and discipline issues</a:t>
            </a:r>
            <a:r>
              <a:rPr lang="en-US" sz="2400" dirty="0" smtClean="0"/>
              <a:t>	</a:t>
            </a:r>
            <a:endParaRPr lang="en-US" sz="24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9859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endParaRPr lang="en-US" sz="3600" b="1" dirty="0" smtClean="0">
              <a:solidFill>
                <a:srgbClr val="2D2D8A"/>
              </a:solidFill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2D2D8A"/>
                </a:solidFill>
              </a:rPr>
              <a:t>How did the policy affect achievement  of below-norm students?</a:t>
            </a:r>
          </a:p>
          <a:p>
            <a:pPr marL="0" indent="0">
              <a:buNone/>
            </a:pPr>
            <a:endParaRPr lang="en-US" sz="3600" b="1" dirty="0">
              <a:solidFill>
                <a:srgbClr val="2D2D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24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chemeClr val="accent6"/>
                </a:solidFill>
              </a:rPr>
              <a:t>P</a:t>
            </a:r>
            <a:r>
              <a:rPr lang="en-US" sz="3600" b="1" dirty="0" smtClean="0">
                <a:solidFill>
                  <a:schemeClr val="accent6"/>
                </a:solidFill>
              </a:rPr>
              <a:t>olicy </a:t>
            </a:r>
            <a:r>
              <a:rPr lang="en-US" sz="3600" b="1" dirty="0">
                <a:solidFill>
                  <a:schemeClr val="accent6"/>
                </a:solidFill>
              </a:rPr>
              <a:t>E</a:t>
            </a:r>
            <a:r>
              <a:rPr lang="en-US" sz="3600" b="1" dirty="0" smtClean="0">
                <a:solidFill>
                  <a:schemeClr val="accent6"/>
                </a:solidFill>
              </a:rPr>
              <a:t>ffects </a:t>
            </a:r>
            <a:r>
              <a:rPr lang="en-US" sz="3600" b="1" dirty="0">
                <a:solidFill>
                  <a:schemeClr val="accent6"/>
                </a:solidFill>
              </a:rPr>
              <a:t>on </a:t>
            </a:r>
            <a:r>
              <a:rPr lang="en-US" sz="3600" b="1" dirty="0" smtClean="0">
                <a:solidFill>
                  <a:schemeClr val="accent6"/>
                </a:solidFill>
              </a:rPr>
              <a:t>Student’s Achievement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9067800" cy="4876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2D2D8A"/>
                </a:solidFill>
                <a:hlinkClick r:id="" action="ppaction://customshow?id=2&amp;return=true"/>
              </a:rPr>
              <a:t>Test scores improved substantially</a:t>
            </a:r>
            <a:endParaRPr lang="en-US" sz="2400" dirty="0" smtClean="0">
              <a:solidFill>
                <a:srgbClr val="2D2D8A"/>
              </a:solidFill>
            </a:endParaRPr>
          </a:p>
          <a:p>
            <a:pPr lvl="1"/>
            <a:r>
              <a:rPr lang="en-US" sz="2000" dirty="0" smtClean="0"/>
              <a:t>This occurred despite declines in peer skill levels and increases in classroom behavior problems </a:t>
            </a:r>
          </a:p>
          <a:p>
            <a:pPr lvl="1"/>
            <a:r>
              <a:rPr lang="en-US" sz="2000" dirty="0" smtClean="0"/>
              <a:t>Additional </a:t>
            </a:r>
            <a:r>
              <a:rPr lang="en-US" sz="2000" dirty="0"/>
              <a:t>time, greater resources, and student-centered instruction seemed to </a:t>
            </a:r>
            <a:r>
              <a:rPr lang="en-US" sz="2000" dirty="0" smtClean="0"/>
              <a:t>work</a:t>
            </a:r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2D2D8A"/>
                </a:solidFill>
                <a:hlinkClick r:id="" action="ppaction://customshow?id=3&amp;return=true"/>
              </a:rPr>
              <a:t>Failure rates declined only slightly</a:t>
            </a:r>
            <a:r>
              <a:rPr lang="en-US" sz="1200" dirty="0" smtClean="0">
                <a:solidFill>
                  <a:srgbClr val="2D2D8A"/>
                </a:solidFill>
                <a:hlinkClick r:id="" action="ppaction://customshow?id=3&amp;return=true"/>
              </a:rPr>
              <a:t>  </a:t>
            </a:r>
            <a:endParaRPr lang="en-US" sz="1200" dirty="0">
              <a:solidFill>
                <a:srgbClr val="2D2D8A"/>
              </a:solidFill>
            </a:endParaRPr>
          </a:p>
          <a:p>
            <a:pPr lvl="1"/>
            <a:r>
              <a:rPr lang="en-US" sz="2000" dirty="0" smtClean="0"/>
              <a:t>This decline resulted from changes in relative skills: “fish pond effects”</a:t>
            </a:r>
          </a:p>
          <a:p>
            <a:pPr lvl="2"/>
            <a:r>
              <a:rPr lang="en-US" sz="1600" dirty="0" smtClean="0"/>
              <a:t>Students are more likely to fail if they are at the bottom of their class</a:t>
            </a:r>
          </a:p>
          <a:p>
            <a:pPr lvl="2"/>
            <a:r>
              <a:rPr lang="en-US" sz="1600" dirty="0"/>
              <a:t>B</a:t>
            </a:r>
            <a:r>
              <a:rPr lang="en-US" sz="1600" dirty="0" smtClean="0"/>
              <a:t>elow-norm students’ relative standings improved post-policy due to ability grouping</a:t>
            </a:r>
          </a:p>
          <a:p>
            <a:pPr lvl="1"/>
            <a:r>
              <a:rPr lang="en-US" sz="2000" dirty="0" smtClean="0"/>
              <a:t>Failure rates did not improve as much partly because they had more peers with behavior problems </a:t>
            </a:r>
          </a:p>
          <a:p>
            <a:pPr lvl="1"/>
            <a:r>
              <a:rPr lang="en-US" sz="2000" dirty="0" smtClean="0"/>
              <a:t>Attendance &amp; behavior is more important for passing the class than skill mastery</a:t>
            </a:r>
          </a:p>
          <a:p>
            <a:pPr lvl="2"/>
            <a:r>
              <a:rPr lang="en-US" sz="1600" dirty="0" smtClean="0"/>
              <a:t>Algebra attendance rates were the same as pre-policy</a:t>
            </a:r>
          </a:p>
          <a:p>
            <a:pPr marL="914400" lvl="2" indent="0">
              <a:buNone/>
            </a:pPr>
            <a:endParaRPr lang="en-US" sz="1600" dirty="0"/>
          </a:p>
          <a:p>
            <a:pPr marL="114300" indent="0">
              <a:buNone/>
            </a:pPr>
            <a:endParaRPr lang="en-US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509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6"/>
                </a:solidFill>
              </a:rPr>
              <a:t>Double-dose Algebra was less effective for the most struggling students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181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2D2D8A"/>
                </a:solidFill>
              </a:rPr>
              <a:t>Students with entering math skills below the 25</a:t>
            </a:r>
            <a:r>
              <a:rPr lang="en-US" sz="2400" baseline="30000" dirty="0" smtClean="0">
                <a:solidFill>
                  <a:srgbClr val="2D2D8A"/>
                </a:solidFill>
              </a:rPr>
              <a:t>th</a:t>
            </a:r>
            <a:r>
              <a:rPr lang="en-US" sz="2400" dirty="0" smtClean="0">
                <a:solidFill>
                  <a:srgbClr val="2D2D8A"/>
                </a:solidFill>
              </a:rPr>
              <a:t> percentile:</a:t>
            </a:r>
          </a:p>
          <a:p>
            <a:pPr lvl="1"/>
            <a:r>
              <a:rPr lang="en-US" sz="2200" dirty="0" smtClean="0"/>
              <a:t>Test scores did not improve as much</a:t>
            </a:r>
          </a:p>
          <a:p>
            <a:pPr lvl="1"/>
            <a:r>
              <a:rPr lang="en-US" sz="2200" dirty="0" smtClean="0"/>
              <a:t>Failure rates increased</a:t>
            </a:r>
          </a:p>
          <a:p>
            <a:pPr marL="457200" lvl="1" indent="0">
              <a:buNone/>
            </a:pPr>
            <a:endParaRPr lang="en-US" sz="2600" dirty="0"/>
          </a:p>
          <a:p>
            <a:pPr marL="57150" indent="0">
              <a:buNone/>
            </a:pPr>
            <a:r>
              <a:rPr lang="en-US" sz="2600" dirty="0" smtClean="0">
                <a:solidFill>
                  <a:schemeClr val="accent6"/>
                </a:solidFill>
              </a:rPr>
              <a:t>Most of them were students with disabilities:</a:t>
            </a:r>
            <a:endParaRPr lang="en-US" sz="2200" dirty="0"/>
          </a:p>
          <a:p>
            <a:pPr marL="800100" lvl="1"/>
            <a:r>
              <a:rPr lang="en-US" sz="2200" dirty="0" smtClean="0"/>
              <a:t>The district did not offer specific guidelines or intensified supports </a:t>
            </a:r>
          </a:p>
          <a:p>
            <a:pPr marL="800100" lvl="1"/>
            <a:r>
              <a:rPr lang="en-US" sz="2200" dirty="0" smtClean="0"/>
              <a:t>Many teachers did not know/have experiences with how to instruct students with disabilities </a:t>
            </a:r>
          </a:p>
          <a:p>
            <a:pPr marL="800100" lvl="1"/>
            <a:r>
              <a:rPr lang="en-US" sz="2200" dirty="0" smtClean="0"/>
              <a:t>Students with disabilities took Algebra in a smaller and more homogenous class pre-policy</a:t>
            </a:r>
          </a:p>
          <a:p>
            <a:pPr marL="1200150" lvl="2"/>
            <a:r>
              <a:rPr lang="en-US" sz="1800" dirty="0" smtClean="0"/>
              <a:t>For them, double-dose algebra meant larger and heterogeneous classes where they had very low skills compared to their classroom peers.</a:t>
            </a:r>
            <a:endParaRPr lang="en-US" sz="1400" dirty="0"/>
          </a:p>
          <a:p>
            <a:pPr marL="57150" indent="0">
              <a:buNone/>
            </a:pPr>
            <a:endParaRPr lang="en-US" sz="2200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759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Unintended Consequences on </a:t>
            </a:r>
            <a:r>
              <a:rPr lang="en-US" sz="3600" b="1" smtClean="0">
                <a:solidFill>
                  <a:schemeClr val="accent6"/>
                </a:solidFill>
              </a:rPr>
              <a:t>Above-norm Students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2D2D8A"/>
                </a:solidFill>
              </a:rPr>
              <a:t>Improvements in peer skill levels led to:</a:t>
            </a:r>
          </a:p>
          <a:p>
            <a:pPr lvl="1"/>
            <a:r>
              <a:rPr lang="en-US" sz="2000" dirty="0" smtClean="0"/>
              <a:t>Greater academic demand</a:t>
            </a:r>
          </a:p>
          <a:p>
            <a:pPr lvl="1"/>
            <a:r>
              <a:rPr lang="en-US" sz="2000" dirty="0" smtClean="0"/>
              <a:t>Fewer peers with behavior problems</a:t>
            </a:r>
          </a:p>
          <a:p>
            <a:pPr lvl="1"/>
            <a:endParaRPr lang="en-US" sz="2000" dirty="0" smtClean="0"/>
          </a:p>
          <a:p>
            <a:pPr marL="57150" indent="0">
              <a:buNone/>
            </a:pPr>
            <a:r>
              <a:rPr lang="en-US" sz="2400" dirty="0" smtClean="0">
                <a:solidFill>
                  <a:srgbClr val="2D2D8A"/>
                </a:solidFill>
              </a:rPr>
              <a:t>The effects on academic outcomes:</a:t>
            </a:r>
          </a:p>
          <a:p>
            <a:pPr marL="914400" lvl="1" indent="-457200"/>
            <a:r>
              <a:rPr lang="en-US" sz="2000" dirty="0" smtClean="0"/>
              <a:t>Test scores improved due to increased academic demand and better peers</a:t>
            </a:r>
          </a:p>
          <a:p>
            <a:pPr marL="914400" lvl="1" indent="-457200"/>
            <a:r>
              <a:rPr lang="en-US" sz="2000" dirty="0" smtClean="0"/>
              <a:t>Failure rates </a:t>
            </a:r>
            <a:r>
              <a:rPr lang="en-US" sz="2000" i="1" dirty="0" smtClean="0"/>
              <a:t>increased</a:t>
            </a:r>
            <a:r>
              <a:rPr lang="en-US" sz="2000" dirty="0" smtClean="0"/>
              <a:t> due to changes in relative skill levels </a:t>
            </a:r>
          </a:p>
          <a:p>
            <a:pPr marL="1314450" lvl="2" indent="-457200"/>
            <a:r>
              <a:rPr lang="en-US" sz="1800" dirty="0" smtClean="0"/>
              <a:t>More students ranked at the bottom of their classes &amp; they were more likely to struggle</a:t>
            </a:r>
          </a:p>
          <a:p>
            <a:pPr marL="857250" lvl="2" indent="0">
              <a:buNone/>
            </a:pPr>
            <a:endParaRPr lang="en-US" sz="1800" i="1" dirty="0" smtClean="0"/>
          </a:p>
          <a:p>
            <a:pPr marL="457200" lvl="1" indent="0">
              <a:buNone/>
            </a:pPr>
            <a:endParaRPr lang="en-US" sz="2000" i="1" dirty="0" smtClean="0"/>
          </a:p>
          <a:p>
            <a:pPr marL="5715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557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Summary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sz="2400" dirty="0" smtClean="0">
                <a:solidFill>
                  <a:srgbClr val="2D2D8A"/>
                </a:solidFill>
              </a:rPr>
              <a:t>Double-dose strategy </a:t>
            </a:r>
            <a:r>
              <a:rPr lang="en-US" sz="2400" dirty="0">
                <a:solidFill>
                  <a:srgbClr val="2D2D8A"/>
                </a:solidFill>
              </a:rPr>
              <a:t>in </a:t>
            </a:r>
            <a:r>
              <a:rPr lang="en-US" sz="2400" dirty="0" smtClean="0">
                <a:solidFill>
                  <a:srgbClr val="2D2D8A"/>
                </a:solidFill>
              </a:rPr>
              <a:t>Chicago seemed to work in improving test </a:t>
            </a:r>
            <a:r>
              <a:rPr lang="en-US" sz="2400" dirty="0">
                <a:solidFill>
                  <a:srgbClr val="2D2D8A"/>
                </a:solidFill>
              </a:rPr>
              <a:t>scores </a:t>
            </a:r>
            <a:r>
              <a:rPr lang="en-US" sz="2400" dirty="0" smtClean="0">
                <a:solidFill>
                  <a:srgbClr val="2D2D8A"/>
                </a:solidFill>
              </a:rPr>
              <a:t>for many struggling students</a:t>
            </a:r>
          </a:p>
          <a:p>
            <a:pPr lvl="1"/>
            <a:r>
              <a:rPr lang="en-US" sz="2000" dirty="0" smtClean="0"/>
              <a:t>PD was helpful for promoting student-centered instruction </a:t>
            </a:r>
          </a:p>
          <a:p>
            <a:pPr lvl="1"/>
            <a:r>
              <a:rPr lang="en-US" sz="2000" dirty="0" smtClean="0"/>
              <a:t>It is important to keep students engaged in class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>
                <a:solidFill>
                  <a:srgbClr val="2D2D8A"/>
                </a:solidFill>
              </a:rPr>
              <a:t>M</a:t>
            </a:r>
            <a:r>
              <a:rPr lang="en-US" sz="2400" dirty="0" smtClean="0">
                <a:solidFill>
                  <a:srgbClr val="2D2D8A"/>
                </a:solidFill>
              </a:rPr>
              <a:t>ore focused intervention is needed for students with the weakest math skills</a:t>
            </a:r>
          </a:p>
          <a:p>
            <a:pPr lvl="1"/>
            <a:r>
              <a:rPr lang="en-US" sz="2000" dirty="0" smtClean="0"/>
              <a:t>Increase supports for teachers to improve monitoring and supporting students with disabilities</a:t>
            </a:r>
          </a:p>
          <a:p>
            <a:pPr lvl="1"/>
            <a:r>
              <a:rPr lang="en-US" sz="2000" dirty="0" smtClean="0"/>
              <a:t>Possibility of scaling up the intervention for this population (e.g., pull out programs)   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rgbClr val="2D2D8A"/>
                </a:solidFill>
              </a:rPr>
              <a:t>To improve pass rates, schools/teachers need to pay attention to attendance</a:t>
            </a:r>
          </a:p>
          <a:p>
            <a:pPr marL="457200" lvl="1" indent="0"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87962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chemeClr val="accent6"/>
                </a:solidFill>
              </a:rPr>
              <a:t>Summary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 smtClean="0"/>
              <a:t>Comments on homogenous grouping: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</a:rPr>
              <a:t>For below-norm students: </a:t>
            </a:r>
          </a:p>
          <a:p>
            <a:pPr lvl="1"/>
            <a:r>
              <a:rPr lang="en-US" sz="2000" dirty="0" smtClean="0"/>
              <a:t>It can benefit student learning as long as supports are provided to students &amp; their teachers</a:t>
            </a:r>
          </a:p>
          <a:p>
            <a:pPr lvl="1"/>
            <a:r>
              <a:rPr lang="en-US" sz="2000" dirty="0" smtClean="0"/>
              <a:t>But we need to focus on classroom management in addition to instructional supports</a:t>
            </a:r>
          </a:p>
          <a:p>
            <a:pPr marL="0" indent="0">
              <a:buNone/>
            </a:pPr>
            <a:endParaRPr lang="en-US" sz="2400" dirty="0" smtClean="0">
              <a:solidFill>
                <a:schemeClr val="accent6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/>
                </a:solidFill>
              </a:rPr>
              <a:t>For above-norm </a:t>
            </a:r>
            <a:r>
              <a:rPr lang="en-US" sz="2400" dirty="0">
                <a:solidFill>
                  <a:schemeClr val="accent6"/>
                </a:solidFill>
              </a:rPr>
              <a:t>students: </a:t>
            </a:r>
          </a:p>
          <a:p>
            <a:pPr lvl="1"/>
            <a:r>
              <a:rPr lang="en-US" sz="2000" dirty="0" smtClean="0"/>
              <a:t>Having higher-performing peers promotes their learning </a:t>
            </a:r>
          </a:p>
          <a:p>
            <a:pPr lvl="1"/>
            <a:r>
              <a:rPr lang="en-US" sz="2000" dirty="0" smtClean="0"/>
              <a:t>Students at the bottom of their classes are likely to struggle even when their incoming skill levels are at the national average</a:t>
            </a:r>
          </a:p>
          <a:p>
            <a:pPr marL="457200" lvl="1" indent="0">
              <a:buNone/>
            </a:pPr>
            <a:r>
              <a:rPr lang="en-US" sz="2000" dirty="0" smtClean="0"/>
              <a:t> </a:t>
            </a:r>
            <a:r>
              <a:rPr lang="en-US" sz="800" dirty="0" smtClean="0"/>
              <a:t> </a:t>
            </a:r>
          </a:p>
          <a:p>
            <a:pPr lvl="1"/>
            <a:endParaRPr lang="en-US" sz="20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898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5725" y="540603"/>
            <a:ext cx="87534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3200" b="1" dirty="0" smtClean="0">
                <a:solidFill>
                  <a:srgbClr val="2D2D8A"/>
                </a:solidFill>
                <a:ea typeface="MS Mincho" pitchFamily="49" charset="-128"/>
                <a:cs typeface="Times New Roman" pitchFamily="18" charset="0"/>
              </a:rPr>
              <a:t>Policy Affects on Academic Demand</a:t>
            </a:r>
            <a:endParaRPr lang="en-US" sz="3200" b="1" dirty="0">
              <a:solidFill>
                <a:srgbClr val="2D2D8A"/>
              </a:solidFill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52625"/>
            <a:ext cx="3810000" cy="391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81400" y="5434012"/>
            <a:ext cx="1066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Below-norm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876800" y="5434012"/>
            <a:ext cx="1143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Above-norm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36251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8369" y="1781175"/>
            <a:ext cx="3933825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5725" y="540603"/>
            <a:ext cx="87534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3200" b="1" dirty="0" smtClean="0">
                <a:solidFill>
                  <a:srgbClr val="2D2D8A"/>
                </a:solidFill>
                <a:ea typeface="MS Mincho" pitchFamily="49" charset="-128"/>
                <a:cs typeface="Times New Roman" pitchFamily="18" charset="0"/>
              </a:rPr>
              <a:t>Policy Affects on Pedagogy</a:t>
            </a:r>
            <a:endParaRPr lang="en-US" sz="3200" b="1" dirty="0">
              <a:solidFill>
                <a:srgbClr val="2D2D8A"/>
              </a:solidFill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29000" y="5337988"/>
            <a:ext cx="1066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Below-norm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5337988"/>
            <a:ext cx="1143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Above-norm</a:t>
            </a:r>
            <a:endParaRPr lang="en-US" sz="1200" b="1" dirty="0"/>
          </a:p>
        </p:txBody>
      </p:sp>
      <p:sp>
        <p:nvSpPr>
          <p:cNvPr id="10" name="Rectangle 9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384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0"/>
            <a:ext cx="78486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5725" y="482025"/>
            <a:ext cx="87534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3200" b="1" dirty="0" smtClean="0">
                <a:solidFill>
                  <a:srgbClr val="2D2D8A"/>
                </a:solidFill>
                <a:ea typeface="MS Mincho" pitchFamily="49" charset="-128"/>
                <a:cs typeface="Times New Roman" pitchFamily="18" charset="0"/>
              </a:rPr>
              <a:t>Policy Affects on Peer Behavior</a:t>
            </a:r>
            <a:endParaRPr lang="en-US" sz="3200" b="1" dirty="0">
              <a:solidFill>
                <a:srgbClr val="2D2D8A"/>
              </a:solidFill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5209401"/>
            <a:ext cx="1066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Below-norm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5209401"/>
            <a:ext cx="1143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Above-norm</a:t>
            </a:r>
            <a:endParaRPr lang="en-US" sz="1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5181600"/>
            <a:ext cx="10668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Below-norm</a:t>
            </a:r>
            <a:endParaRPr lang="en-US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5181600"/>
            <a:ext cx="11430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Above-norm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27190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28600" y="5791200"/>
            <a:ext cx="7620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381000"/>
            <a:ext cx="8839200" cy="990600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Context</a:t>
            </a:r>
            <a:endParaRPr lang="en-US" sz="3600" b="1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2400" y="1295400"/>
            <a:ext cx="8915400" cy="5486400"/>
          </a:xfrm>
        </p:spPr>
        <p:txBody>
          <a:bodyPr/>
          <a:lstStyle/>
          <a:p>
            <a:pPr lvl="1"/>
            <a:r>
              <a:rPr lang="en-US" dirty="0" smtClean="0"/>
              <a:t>Effort to universalize algebra in 9</a:t>
            </a:r>
            <a:r>
              <a:rPr lang="en-US" baseline="30000" dirty="0" smtClean="0"/>
              <a:t>th</a:t>
            </a:r>
            <a:r>
              <a:rPr lang="en-US" dirty="0" smtClean="0"/>
              <a:t>-grade or earlier</a:t>
            </a:r>
          </a:p>
          <a:p>
            <a:pPr lvl="1"/>
            <a:r>
              <a:rPr lang="en-US" dirty="0" smtClean="0"/>
              <a:t>Common Core Standards to strengthen an academic curriculum across the board</a:t>
            </a:r>
          </a:p>
          <a:p>
            <a:pPr marL="57150" indent="0">
              <a:buNone/>
            </a:pPr>
            <a:endParaRPr lang="en-US" dirty="0" smtClean="0">
              <a:solidFill>
                <a:srgbClr val="2D2D8A"/>
              </a:solidFill>
            </a:endParaRPr>
          </a:p>
          <a:p>
            <a:pPr marL="57150" indent="0">
              <a:buNone/>
            </a:pPr>
            <a:r>
              <a:rPr lang="en-US" dirty="0" smtClean="0">
                <a:solidFill>
                  <a:srgbClr val="2D2D8A"/>
                </a:solidFill>
              </a:rPr>
              <a:t>Question</a:t>
            </a:r>
          </a:p>
          <a:p>
            <a:pPr marL="914400" lvl="1" indent="-457200"/>
            <a:r>
              <a:rPr lang="en-US" dirty="0" smtClean="0"/>
              <a:t>How to assist struggling students to catch up on foundational skills needed to master algebra?</a:t>
            </a:r>
            <a:endParaRPr lang="en-US" dirty="0"/>
          </a:p>
          <a:p>
            <a:pPr marL="57150" indent="0">
              <a:buNone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176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325" y="1371600"/>
            <a:ext cx="6467475" cy="461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5725" y="457200"/>
            <a:ext cx="87534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3200" b="1" dirty="0" smtClean="0">
                <a:solidFill>
                  <a:srgbClr val="2D2D8A"/>
                </a:solidFill>
                <a:ea typeface="MS Mincho" pitchFamily="49" charset="-128"/>
                <a:cs typeface="Times New Roman" pitchFamily="18" charset="0"/>
              </a:rPr>
              <a:t>Policy Affects on Algebra Test Scores</a:t>
            </a:r>
            <a:endParaRPr lang="en-US" sz="3200" b="1" dirty="0">
              <a:solidFill>
                <a:srgbClr val="2D2D8A"/>
              </a:solidFill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62400" y="5105400"/>
            <a:ext cx="2133600" cy="307777"/>
          </a:xfrm>
          <a:prstGeom prst="rect">
            <a:avLst/>
          </a:prstGeom>
          <a:noFill/>
          <a:ln>
            <a:solidFill>
              <a:srgbClr val="2D2D8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Policy implementation</a:t>
            </a:r>
            <a:endParaRPr lang="en-US" sz="1400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4981700" y="48006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2D2D8A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 rot="10800000">
            <a:off x="1290934" y="1905000"/>
            <a:ext cx="461665" cy="289411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dirty="0" smtClean="0"/>
              <a:t>Algebra scores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94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600200"/>
            <a:ext cx="72390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038600" y="5026223"/>
            <a:ext cx="2133600" cy="307777"/>
          </a:xfrm>
          <a:prstGeom prst="rect">
            <a:avLst/>
          </a:prstGeom>
          <a:noFill/>
          <a:ln>
            <a:solidFill>
              <a:srgbClr val="2D2D8A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Policy implementation</a:t>
            </a:r>
            <a:endParaRPr lang="en-US" sz="14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5057900" y="472142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2D2D8A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5725" y="457200"/>
            <a:ext cx="87534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3200" b="1" dirty="0" smtClean="0">
                <a:solidFill>
                  <a:srgbClr val="2D2D8A"/>
                </a:solidFill>
                <a:ea typeface="MS Mincho" pitchFamily="49" charset="-128"/>
                <a:cs typeface="Times New Roman" pitchFamily="18" charset="0"/>
              </a:rPr>
              <a:t>Policy Affects on Algebra Failure Rate</a:t>
            </a:r>
            <a:endParaRPr lang="en-US" sz="3200" b="1" dirty="0">
              <a:solidFill>
                <a:srgbClr val="2D2D8A"/>
              </a:solidFill>
              <a:ea typeface="MS Mincho" pitchFamily="49" charset="-128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 rot="10800000">
            <a:off x="685801" y="1905000"/>
            <a:ext cx="461665" cy="289411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dirty="0" smtClean="0"/>
              <a:t>% failed algebra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4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228600" y="5791200"/>
            <a:ext cx="7620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381000"/>
            <a:ext cx="8839200" cy="9906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6"/>
                </a:solidFill>
              </a:rPr>
              <a:t>Presentation Overview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638800"/>
          </a:xfrm>
        </p:spPr>
        <p:txBody>
          <a:bodyPr/>
          <a:lstStyle/>
          <a:p>
            <a:pPr marL="0" indent="0">
              <a:buNone/>
            </a:pPr>
            <a:r>
              <a:rPr lang="en-US" sz="2400" i="1" dirty="0" smtClean="0">
                <a:solidFill>
                  <a:srgbClr val="2D2D8A"/>
                </a:solidFill>
              </a:rPr>
              <a:t>Double-dose Algebra implemented in Chicago in 2003, targeting a broad range of struggling 9</a:t>
            </a:r>
            <a:r>
              <a:rPr lang="en-US" sz="2400" i="1" baseline="30000" dirty="0" smtClean="0">
                <a:solidFill>
                  <a:srgbClr val="2D2D8A"/>
                </a:solidFill>
              </a:rPr>
              <a:t>th</a:t>
            </a:r>
            <a:r>
              <a:rPr lang="en-US" sz="2400" i="1" dirty="0" smtClean="0">
                <a:solidFill>
                  <a:srgbClr val="2D2D8A"/>
                </a:solidFill>
              </a:rPr>
              <a:t> graders</a:t>
            </a:r>
          </a:p>
          <a:p>
            <a:pPr marL="0" indent="0">
              <a:buNone/>
            </a:pPr>
            <a:endParaRPr lang="en-US" sz="600" i="1" dirty="0" smtClean="0"/>
          </a:p>
          <a:p>
            <a:pPr lvl="1"/>
            <a:r>
              <a:rPr lang="en-US" sz="2000" dirty="0" smtClean="0"/>
              <a:t>How are students identified as needing additional supports?</a:t>
            </a:r>
          </a:p>
          <a:p>
            <a:pPr lvl="1"/>
            <a:r>
              <a:rPr lang="en-US" sz="2000" dirty="0" smtClean="0"/>
              <a:t>What are the key programing features?</a:t>
            </a:r>
          </a:p>
          <a:p>
            <a:pPr lvl="1"/>
            <a:r>
              <a:rPr lang="en-US" sz="2000" dirty="0" smtClean="0"/>
              <a:t>What worked, or did not work, and why? </a:t>
            </a:r>
          </a:p>
          <a:p>
            <a:pPr lvl="1"/>
            <a:r>
              <a:rPr lang="en-US" sz="2000" dirty="0" smtClean="0"/>
              <a:t>Unintended consequences, resulting from increased ability grouping</a:t>
            </a:r>
          </a:p>
          <a:p>
            <a:pPr marL="0" indent="0">
              <a:buNone/>
            </a:pPr>
            <a:endParaRPr lang="en-US" sz="2400" i="1" dirty="0" smtClean="0"/>
          </a:p>
          <a:p>
            <a:pPr marL="0" indent="0">
              <a:buNone/>
            </a:pPr>
            <a:r>
              <a:rPr lang="en-US" sz="2400" i="1" dirty="0" smtClean="0">
                <a:solidFill>
                  <a:srgbClr val="2D2D8A"/>
                </a:solidFill>
              </a:rPr>
              <a:t>Key findings:</a:t>
            </a:r>
          </a:p>
          <a:p>
            <a:pPr lvl="1"/>
            <a:r>
              <a:rPr lang="en-US" sz="2000" dirty="0" smtClean="0"/>
              <a:t>Students in double-dose algebra received more demanding instruction and more frequent use of student-centered pedagogy </a:t>
            </a:r>
            <a:endParaRPr lang="en-US" sz="2000" dirty="0"/>
          </a:p>
          <a:p>
            <a:pPr lvl="1"/>
            <a:r>
              <a:rPr lang="en-US" sz="2000" dirty="0" smtClean="0"/>
              <a:t>But they had lower-ability classmates with more behavior problems</a:t>
            </a:r>
            <a:endParaRPr lang="en-US" sz="2400" dirty="0" smtClean="0"/>
          </a:p>
          <a:p>
            <a:pPr lvl="1"/>
            <a:r>
              <a:rPr lang="en-US" sz="2000" dirty="0"/>
              <a:t>T</a:t>
            </a:r>
            <a:r>
              <a:rPr lang="en-US" sz="2000" dirty="0" smtClean="0"/>
              <a:t>est scores improved substantially, and pass rates improved slightly  </a:t>
            </a:r>
          </a:p>
          <a:p>
            <a:pPr lvl="1"/>
            <a:r>
              <a:rPr lang="en-US" sz="2000" dirty="0"/>
              <a:t>S</a:t>
            </a:r>
            <a:r>
              <a:rPr lang="en-US" sz="2000" dirty="0" smtClean="0"/>
              <a:t>tudents with disabilities did not benefit as much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965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228600" y="5791200"/>
            <a:ext cx="762000" cy="9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274638"/>
            <a:ext cx="8839200" cy="1249362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6"/>
                </a:solidFill>
              </a:rPr>
              <a:t>Doubled Algebra instruction is a popular strategy nation-wide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676400"/>
            <a:ext cx="9067800" cy="5029200"/>
          </a:xfrm>
        </p:spPr>
        <p:txBody>
          <a:bodyPr/>
          <a:lstStyle/>
          <a:p>
            <a:r>
              <a:rPr lang="en-US" sz="2400" dirty="0" smtClean="0">
                <a:solidFill>
                  <a:srgbClr val="2D2D8A"/>
                </a:solidFill>
              </a:rPr>
              <a:t>Half of urban districts use double-period classes to support struggling students</a:t>
            </a:r>
          </a:p>
          <a:p>
            <a:pPr lvl="1"/>
            <a:r>
              <a:rPr lang="en-US" sz="2000" dirty="0" smtClean="0"/>
              <a:t>Block-scheduled classes </a:t>
            </a:r>
          </a:p>
          <a:p>
            <a:pPr lvl="1"/>
            <a:r>
              <a:rPr lang="en-US" sz="2000" dirty="0" smtClean="0"/>
              <a:t>Separate support course, in addition to Algebra I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>
                <a:solidFill>
                  <a:srgbClr val="2D2D8A"/>
                </a:solidFill>
              </a:rPr>
              <a:t>Chicago Public Schools</a:t>
            </a:r>
          </a:p>
          <a:p>
            <a:pPr lvl="1"/>
            <a:r>
              <a:rPr lang="en-US" sz="2000" dirty="0"/>
              <a:t>3</a:t>
            </a:r>
            <a:r>
              <a:rPr lang="en-US" sz="2000" baseline="30000" dirty="0"/>
              <a:t>rd</a:t>
            </a:r>
            <a:r>
              <a:rPr lang="en-US" sz="2000" dirty="0"/>
              <a:t> largest district in the </a:t>
            </a:r>
            <a:r>
              <a:rPr lang="en-US" sz="2000" dirty="0" smtClean="0"/>
              <a:t>nation with 80</a:t>
            </a:r>
            <a:r>
              <a:rPr lang="en-US" sz="2000" dirty="0"/>
              <a:t>% </a:t>
            </a:r>
            <a:r>
              <a:rPr lang="en-US" sz="2000" dirty="0" smtClean="0"/>
              <a:t>low income and minority</a:t>
            </a:r>
          </a:p>
          <a:p>
            <a:pPr lvl="1"/>
            <a:r>
              <a:rPr lang="en-US" sz="2000" dirty="0" smtClean="0"/>
              <a:t>Many students enter high schools with math skills well below grade level</a:t>
            </a:r>
            <a:endParaRPr lang="en-US" sz="2000" dirty="0"/>
          </a:p>
          <a:p>
            <a:pPr lvl="1"/>
            <a:r>
              <a:rPr lang="en-US" sz="2000" dirty="0"/>
              <a:t>Nearly 20 % </a:t>
            </a:r>
            <a:r>
              <a:rPr lang="en-US" sz="2000" dirty="0" smtClean="0"/>
              <a:t>receive special education services</a:t>
            </a:r>
            <a:endParaRPr lang="en-US" sz="2400" b="1" dirty="0" smtClean="0"/>
          </a:p>
          <a:p>
            <a:pPr lvl="1"/>
            <a:r>
              <a:rPr lang="en-US" sz="2000" dirty="0" smtClean="0"/>
              <a:t>By this time, all 9</a:t>
            </a:r>
            <a:r>
              <a:rPr lang="en-US" sz="2000" baseline="30000" dirty="0" smtClean="0"/>
              <a:t>th</a:t>
            </a:r>
            <a:r>
              <a:rPr lang="en-US" sz="2000" dirty="0"/>
              <a:t> </a:t>
            </a:r>
            <a:r>
              <a:rPr lang="en-US" sz="2000" dirty="0" smtClean="0"/>
              <a:t>graders were required to take Algebra I</a:t>
            </a:r>
          </a:p>
          <a:p>
            <a:pPr lvl="1"/>
            <a:r>
              <a:rPr lang="en-US" sz="2000" dirty="0" smtClean="0"/>
              <a:t>Many students struggled to pass Algebra </a:t>
            </a:r>
          </a:p>
          <a:p>
            <a:pPr marL="0" indent="0">
              <a:buNone/>
            </a:pPr>
            <a:endParaRPr lang="en-US" sz="2400" dirty="0"/>
          </a:p>
          <a:p>
            <a:pPr marL="914400" lvl="2" indent="0">
              <a:buNone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851316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867400"/>
            <a:ext cx="990600" cy="990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Designing Double-dose </a:t>
            </a:r>
            <a:r>
              <a:rPr lang="en-US" sz="3600" b="1" dirty="0">
                <a:solidFill>
                  <a:schemeClr val="accent6"/>
                </a:solidFill>
              </a:rPr>
              <a:t>A</a:t>
            </a:r>
            <a:r>
              <a:rPr lang="en-US" sz="3600" b="1" dirty="0" smtClean="0">
                <a:solidFill>
                  <a:schemeClr val="accent6"/>
                </a:solidFill>
              </a:rPr>
              <a:t>lgebra in Chicago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9154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2D2D8A"/>
                </a:solidFill>
              </a:rPr>
              <a:t>Key concerns when designing the policy:</a:t>
            </a:r>
          </a:p>
          <a:p>
            <a:pPr marL="0" indent="0">
              <a:buNone/>
            </a:pPr>
            <a:endParaRPr lang="en-US" sz="1000" dirty="0" smtClean="0">
              <a:solidFill>
                <a:srgbClr val="2D2D8A"/>
              </a:solidFill>
            </a:endParaRPr>
          </a:p>
          <a:p>
            <a:pPr lvl="1"/>
            <a:r>
              <a:rPr lang="en-US" sz="2400" dirty="0" smtClean="0"/>
              <a:t>Who needs the intervention?</a:t>
            </a:r>
          </a:p>
          <a:p>
            <a:pPr lvl="1"/>
            <a:r>
              <a:rPr lang="en-US" sz="2400" dirty="0" smtClean="0"/>
              <a:t>How to assure consistency </a:t>
            </a:r>
            <a:r>
              <a:rPr lang="en-US" sz="2400" dirty="0"/>
              <a:t>between the two algebra classes</a:t>
            </a:r>
          </a:p>
          <a:p>
            <a:pPr lvl="2"/>
            <a:r>
              <a:rPr lang="en-US" sz="2000" dirty="0"/>
              <a:t>Monitoring student progress and providing </a:t>
            </a:r>
            <a:r>
              <a:rPr lang="en-US" sz="2000" smtClean="0"/>
              <a:t>adequate supports  </a:t>
            </a:r>
            <a:endParaRPr lang="en-US" sz="2000" dirty="0"/>
          </a:p>
          <a:p>
            <a:pPr lvl="1"/>
            <a:r>
              <a:rPr lang="en-US" sz="2400" dirty="0" smtClean="0"/>
              <a:t>How to use extra </a:t>
            </a:r>
            <a:r>
              <a:rPr lang="en-US" sz="2400" dirty="0"/>
              <a:t>instructional time </a:t>
            </a:r>
            <a:r>
              <a:rPr lang="en-US" sz="2400" dirty="0" smtClean="0"/>
              <a:t>effectively</a:t>
            </a:r>
          </a:p>
          <a:p>
            <a:pPr lvl="2"/>
            <a:r>
              <a:rPr lang="en-US" sz="2000" dirty="0"/>
              <a:t>Many teachers were unsure about how to use 90 </a:t>
            </a:r>
            <a:r>
              <a:rPr lang="en-US" sz="2000" dirty="0" smtClean="0"/>
              <a:t>min. </a:t>
            </a:r>
            <a:r>
              <a:rPr lang="en-US" sz="2000" dirty="0"/>
              <a:t>of instructional </a:t>
            </a:r>
            <a:r>
              <a:rPr lang="en-US" sz="2000" dirty="0" smtClean="0"/>
              <a:t>time</a:t>
            </a:r>
          </a:p>
          <a:p>
            <a:pPr lvl="2"/>
            <a:r>
              <a:rPr lang="en-US" sz="2000" dirty="0"/>
              <a:t>Teachers were worried about student’s disengagement from class</a:t>
            </a:r>
            <a:endParaRPr lang="en-US" sz="2000" i="1" dirty="0"/>
          </a:p>
          <a:p>
            <a:pPr marL="914400" lvl="2" indent="0">
              <a:buNone/>
            </a:pPr>
            <a:r>
              <a:rPr lang="en-US" sz="2000" dirty="0" smtClean="0"/>
              <a:t>	  </a:t>
            </a:r>
            <a:endParaRPr lang="en-US" sz="2000" dirty="0"/>
          </a:p>
          <a:p>
            <a:pPr lvl="1"/>
            <a:endParaRPr lang="en-US" sz="2000" dirty="0"/>
          </a:p>
          <a:p>
            <a:pPr marL="457200" lvl="1" indent="0">
              <a:buNone/>
            </a:pP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294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dirty="0" smtClean="0">
                <a:solidFill>
                  <a:schemeClr val="accent6"/>
                </a:solidFill>
              </a:rPr>
              <a:t>Designing Double-dose Algebra in Chicago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763000" cy="4800600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en-US" sz="2400" i="1" dirty="0" smtClean="0">
                <a:solidFill>
                  <a:schemeClr val="accent6"/>
                </a:solidFill>
              </a:rPr>
              <a:t>Identification of students: Use of standardized test</a:t>
            </a:r>
          </a:p>
          <a:p>
            <a:pPr lvl="1"/>
            <a:r>
              <a:rPr lang="en-US" sz="2000" dirty="0"/>
              <a:t>Double-dose algebra was </a:t>
            </a:r>
            <a:r>
              <a:rPr lang="en-US" sz="2000" dirty="0" smtClean="0"/>
              <a:t>required </a:t>
            </a:r>
            <a:r>
              <a:rPr lang="en-US" sz="2000" dirty="0"/>
              <a:t>for all 9</a:t>
            </a:r>
            <a:r>
              <a:rPr lang="en-US" sz="2000" baseline="30000" dirty="0"/>
              <a:t>th</a:t>
            </a:r>
            <a:r>
              <a:rPr lang="en-US" sz="2000" dirty="0"/>
              <a:t>-graders who scored below the national norm on the </a:t>
            </a:r>
            <a:r>
              <a:rPr lang="en-US" sz="2000" dirty="0" smtClean="0"/>
              <a:t>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-grade </a:t>
            </a:r>
            <a:r>
              <a:rPr lang="en-US" sz="2000" dirty="0"/>
              <a:t>math </a:t>
            </a:r>
            <a:r>
              <a:rPr lang="en-US" sz="2000" dirty="0" smtClean="0"/>
              <a:t>test (ITBS)</a:t>
            </a:r>
            <a:endParaRPr lang="en-US" sz="2000" dirty="0"/>
          </a:p>
          <a:p>
            <a:pPr marL="914400" lvl="2" indent="0">
              <a:buNone/>
            </a:pPr>
            <a:endParaRPr lang="en-US" sz="600" dirty="0"/>
          </a:p>
          <a:p>
            <a:pPr marL="457200" indent="-457200">
              <a:buFont typeface="+mj-lt"/>
              <a:buAutoNum type="arabicParenR"/>
            </a:pPr>
            <a:r>
              <a:rPr lang="en-US" sz="2400" i="1" dirty="0" smtClean="0">
                <a:solidFill>
                  <a:schemeClr val="accent6"/>
                </a:solidFill>
              </a:rPr>
              <a:t>Resources</a:t>
            </a:r>
          </a:p>
          <a:p>
            <a:pPr marL="971550" lvl="1" indent="-457200"/>
            <a:r>
              <a:rPr lang="en-US" sz="2000" dirty="0"/>
              <a:t>Two curricular options with stand-alone lessen plans</a:t>
            </a:r>
          </a:p>
          <a:p>
            <a:pPr lvl="2"/>
            <a:r>
              <a:rPr lang="en-US" sz="1600" dirty="0"/>
              <a:t>Agile mind and Cognitive Tutor</a:t>
            </a:r>
          </a:p>
          <a:p>
            <a:pPr marL="971550" lvl="1" indent="-457200"/>
            <a:r>
              <a:rPr lang="en-US" sz="2000" dirty="0"/>
              <a:t>PD around how to use two periods of instruction </a:t>
            </a:r>
            <a:r>
              <a:rPr lang="en-US" sz="2000" dirty="0" smtClean="0"/>
              <a:t>effectively</a:t>
            </a:r>
          </a:p>
          <a:p>
            <a:pPr marL="514350" lvl="1" indent="0">
              <a:buNone/>
            </a:pPr>
            <a:endParaRPr lang="en-US" sz="600" i="1" dirty="0" smtClean="0">
              <a:solidFill>
                <a:schemeClr val="accent6"/>
              </a:solidFill>
            </a:endParaRPr>
          </a:p>
          <a:p>
            <a:pPr marL="457200" indent="-457200">
              <a:buFont typeface="+mj-lt"/>
              <a:buAutoNum type="arabicParenR"/>
            </a:pPr>
            <a:r>
              <a:rPr lang="en-US" sz="2400" i="1" dirty="0" smtClean="0">
                <a:solidFill>
                  <a:schemeClr val="accent6"/>
                </a:solidFill>
              </a:rPr>
              <a:t>Programing</a:t>
            </a:r>
            <a:endParaRPr lang="en-US" sz="2400" i="1" dirty="0">
              <a:solidFill>
                <a:schemeClr val="accent6"/>
              </a:solidFill>
            </a:endParaRPr>
          </a:p>
          <a:p>
            <a:pPr marL="857250" lvl="1"/>
            <a:r>
              <a:rPr lang="en-US" sz="2000" dirty="0" smtClean="0"/>
              <a:t>Back-to-back </a:t>
            </a:r>
            <a:r>
              <a:rPr lang="en-US" sz="2000" dirty="0"/>
              <a:t>classes, same teacher, &amp; same </a:t>
            </a:r>
            <a:r>
              <a:rPr lang="en-US" sz="2000" dirty="0" smtClean="0"/>
              <a:t>classmates</a:t>
            </a:r>
            <a:endParaRPr lang="en-US" sz="2000" dirty="0"/>
          </a:p>
          <a:p>
            <a:pPr marL="1257300" lvl="2"/>
            <a:r>
              <a:rPr lang="en-US" sz="1600" dirty="0"/>
              <a:t>But some schools experienced scheduling difficulty</a:t>
            </a:r>
          </a:p>
          <a:p>
            <a:pPr marL="857250" lvl="1"/>
            <a:r>
              <a:rPr lang="en-US" sz="2000" dirty="0"/>
              <a:t>This </a:t>
            </a:r>
            <a:r>
              <a:rPr lang="en-US" sz="2000" dirty="0" smtClean="0"/>
              <a:t>unintentionally intensified </a:t>
            </a:r>
            <a:r>
              <a:rPr lang="en-US" sz="2000" dirty="0"/>
              <a:t>homogenous grouping</a:t>
            </a:r>
          </a:p>
          <a:p>
            <a:pPr marL="1257300" lvl="2"/>
            <a:r>
              <a:rPr lang="en-US" sz="1600" dirty="0"/>
              <a:t>Double-dose algebra for below-norm </a:t>
            </a:r>
            <a:r>
              <a:rPr lang="en-US" sz="1600" dirty="0" smtClean="0"/>
              <a:t>students</a:t>
            </a:r>
          </a:p>
          <a:p>
            <a:pPr marL="1257300" lvl="2"/>
            <a:r>
              <a:rPr lang="en-US" sz="1600" dirty="0"/>
              <a:t>Regular algebra for above-norm students</a:t>
            </a:r>
          </a:p>
          <a:p>
            <a:pPr marL="971550" lvl="1" indent="-457200"/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04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28600" y="370580"/>
            <a:ext cx="875347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2800" b="1" dirty="0">
                <a:solidFill>
                  <a:srgbClr val="2D2D8A"/>
                </a:solidFill>
                <a:latin typeface="Calibri" pitchFamily="34" charset="0"/>
                <a:ea typeface="MS Mincho" pitchFamily="49" charset="-128"/>
                <a:cs typeface="Calibri" pitchFamily="34" charset="0"/>
              </a:rPr>
              <a:t>Algebra Classes Were More Strongly Divided by Ability Level after the Policy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6183868"/>
            <a:ext cx="8153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2D2D8A"/>
                </a:solidFill>
                <a:latin typeface="Calibri" pitchFamily="34" charset="0"/>
                <a:cs typeface="Calibri" pitchFamily="34" charset="0"/>
              </a:rPr>
              <a:t>Both program effects and peer effects are important  </a:t>
            </a:r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465895"/>
              </p:ext>
            </p:extLst>
          </p:nvPr>
        </p:nvGraphicFramePr>
        <p:xfrm>
          <a:off x="201247" y="2055391"/>
          <a:ext cx="8333154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01246" y="1524000"/>
            <a:ext cx="8753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tabLst>
                <a:tab pos="533400" algn="l"/>
              </a:tabLst>
            </a:pPr>
            <a:r>
              <a:rPr lang="en-US" sz="2000" b="1" dirty="0" smtClean="0">
                <a:latin typeface="Calibri" pitchFamily="34" charset="0"/>
                <a:ea typeface="MS Mincho" pitchFamily="49" charset="-128"/>
                <a:cs typeface="Calibri" pitchFamily="34" charset="0"/>
              </a:rPr>
              <a:t>Algebra Classroom Peer Ability Levels</a:t>
            </a:r>
          </a:p>
          <a:p>
            <a:pPr algn="ctr">
              <a:tabLst>
                <a:tab pos="533400" algn="l"/>
              </a:tabLst>
            </a:pPr>
            <a:r>
              <a:rPr lang="en-US" sz="2000" b="1" dirty="0" smtClean="0">
                <a:latin typeface="Calibri" pitchFamily="34" charset="0"/>
                <a:ea typeface="MS Mincho" pitchFamily="49" charset="-128"/>
                <a:cs typeface="Calibri" pitchFamily="34" charset="0"/>
              </a:rPr>
              <a:t> by students’ own incoming ability</a:t>
            </a:r>
            <a:endParaRPr lang="en-US" sz="2000" b="1" dirty="0">
              <a:latin typeface="Calibri" pitchFamily="34" charset="0"/>
              <a:ea typeface="MS Mincho" pitchFamily="49" charset="-128"/>
              <a:cs typeface="Calibri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6912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marL="0" indent="0">
              <a:buNone/>
            </a:pPr>
            <a:endParaRPr lang="en-US" sz="3600" b="1" dirty="0" smtClean="0">
              <a:solidFill>
                <a:srgbClr val="2D2D8A"/>
              </a:solidFill>
            </a:endParaRPr>
          </a:p>
          <a:p>
            <a:pPr marL="0" indent="0">
              <a:buNone/>
            </a:pPr>
            <a:r>
              <a:rPr lang="en-US" sz="3600" b="1" dirty="0" smtClean="0">
                <a:solidFill>
                  <a:srgbClr val="2D2D8A"/>
                </a:solidFill>
              </a:rPr>
              <a:t>How did the policy affect instruction?</a:t>
            </a:r>
            <a:endParaRPr lang="en-US" sz="3600" b="1" dirty="0">
              <a:solidFill>
                <a:srgbClr val="2D2D8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66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5791200"/>
            <a:ext cx="990600" cy="1066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Garamond" charset="0"/>
              <a:ea typeface="Geneva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sz="3600" b="1" dirty="0">
                <a:solidFill>
                  <a:schemeClr val="accent6"/>
                </a:solidFill>
              </a:rPr>
              <a:t>P</a:t>
            </a:r>
            <a:r>
              <a:rPr lang="en-US" sz="3600" b="1" dirty="0" smtClean="0">
                <a:solidFill>
                  <a:schemeClr val="accent6"/>
                </a:solidFill>
              </a:rPr>
              <a:t>olicy effects on instruction (1):</a:t>
            </a:r>
            <a:br>
              <a:rPr lang="en-US" sz="3600" b="1" dirty="0" smtClean="0">
                <a:solidFill>
                  <a:schemeClr val="accent6"/>
                </a:solidFill>
              </a:rPr>
            </a:br>
            <a:r>
              <a:rPr lang="en-US" sz="3600" b="1" dirty="0" smtClean="0">
                <a:solidFill>
                  <a:schemeClr val="accent6"/>
                </a:solidFill>
              </a:rPr>
              <a:t>District reports</a:t>
            </a:r>
            <a:endParaRPr lang="en-US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accent6"/>
                </a:solidFill>
              </a:rPr>
              <a:t>Extended time </a:t>
            </a:r>
            <a:r>
              <a:rPr lang="en-US" sz="2800" dirty="0" smtClean="0">
                <a:solidFill>
                  <a:schemeClr val="accent6"/>
                </a:solidFill>
              </a:rPr>
              <a:t>and PD allowed:</a:t>
            </a:r>
          </a:p>
          <a:p>
            <a:pPr lvl="1"/>
            <a:r>
              <a:rPr lang="en-US" sz="2400" dirty="0"/>
              <a:t>Greater focuses on </a:t>
            </a:r>
            <a:r>
              <a:rPr lang="en-US" sz="2400" dirty="0" smtClean="0"/>
              <a:t>foundational algebra skills </a:t>
            </a:r>
          </a:p>
          <a:p>
            <a:pPr lvl="2"/>
            <a:r>
              <a:rPr lang="en-US" sz="2000" dirty="0" smtClean="0"/>
              <a:t>fractions, decimals, and positive and negative numbers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More flexibility in pacing &amp; the order of content coverage</a:t>
            </a:r>
          </a:p>
          <a:p>
            <a:pPr lvl="1"/>
            <a:r>
              <a:rPr lang="en-US" sz="2400" dirty="0"/>
              <a:t>Greater content coverage</a:t>
            </a:r>
            <a:endParaRPr lang="en-US" sz="2400" dirty="0" smtClean="0"/>
          </a:p>
          <a:p>
            <a:pPr lvl="1"/>
            <a:r>
              <a:rPr lang="en-US" sz="2400" dirty="0" smtClean="0"/>
              <a:t>More engaging instructional practices, minimizing time for lecture</a:t>
            </a:r>
          </a:p>
          <a:p>
            <a:pPr lvl="2"/>
            <a:r>
              <a:rPr lang="en-US" sz="2000" dirty="0" smtClean="0"/>
              <a:t>More open-ended questions, small group activities, discussions, and student’s explaining to each other</a:t>
            </a:r>
          </a:p>
          <a:p>
            <a:pPr marL="914400" lvl="2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380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4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9|18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2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1.7"/>
</p:tagLst>
</file>

<file path=ppt/theme/theme1.xml><?xml version="1.0" encoding="utf-8"?>
<a:theme xmlns:a="http://schemas.openxmlformats.org/drawingml/2006/main" name="1_Blank Presentation">
  <a:themeElements>
    <a:clrScheme name="1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Blank Presentation">
      <a:majorFont>
        <a:latin typeface="Lucida Grande"/>
        <a:ea typeface="Geneva"/>
        <a:cs typeface=""/>
      </a:majorFont>
      <a:minorFont>
        <a:latin typeface="Lucida Grande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lnDef>
  </a:objectDefaults>
  <a:extraClrSchemeLst>
    <a:extraClrScheme>
      <a:clrScheme name="1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sr_testThem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Lucida Grande"/>
        <a:ea typeface="Geneva"/>
        <a:cs typeface=""/>
      </a:majorFont>
      <a:minorFont>
        <a:latin typeface="Lucida Grande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ank Presentation">
  <a:themeElements>
    <a:clrScheme name="2_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Blank Presentation">
      <a:majorFont>
        <a:latin typeface="Lucida Grande"/>
        <a:ea typeface="Geneva"/>
        <a:cs typeface=""/>
      </a:majorFont>
      <a:minorFont>
        <a:latin typeface="Lucida Grande"/>
        <a:ea typeface="Geneva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Garamond" charset="0"/>
            <a:ea typeface="Geneva" charset="-128"/>
          </a:defRPr>
        </a:defPPr>
      </a:lstStyle>
    </a:lnDef>
  </a:objectDefaults>
  <a:extraClrSchemeLst>
    <a:extraClrScheme>
      <a:clrScheme name="2_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augustPresentation_draft5</Template>
  <TotalTime>12696</TotalTime>
  <Words>1142</Words>
  <Application>Microsoft Office PowerPoint</Application>
  <PresentationFormat>On-screen Show (4:3)</PresentationFormat>
  <Paragraphs>178</Paragraphs>
  <Slides>21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  <vt:variant>
        <vt:lpstr>Custom Shows</vt:lpstr>
      </vt:variant>
      <vt:variant>
        <vt:i4>5</vt:i4>
      </vt:variant>
    </vt:vector>
  </HeadingPairs>
  <TitlesOfParts>
    <vt:vector size="29" baseType="lpstr">
      <vt:lpstr>1_Blank Presentation</vt:lpstr>
      <vt:lpstr>ccsr_testTheme</vt:lpstr>
      <vt:lpstr>2_Blank Presentation</vt:lpstr>
      <vt:lpstr> Double-dose Algebra as a Strategy for Improving Mathematics Achievement of Struggling Students:  Evidence from Chicago Public Schools</vt:lpstr>
      <vt:lpstr>Context</vt:lpstr>
      <vt:lpstr>Presentation Overview</vt:lpstr>
      <vt:lpstr>Doubled Algebra instruction is a popular strategy nation-wide</vt:lpstr>
      <vt:lpstr>Designing Double-dose Algebra in Chicago</vt:lpstr>
      <vt:lpstr>Designing Double-dose Algebra in Chicago </vt:lpstr>
      <vt:lpstr>PowerPoint Presentation</vt:lpstr>
      <vt:lpstr>PowerPoint Presentation</vt:lpstr>
      <vt:lpstr>Policy effects on instruction (1): District reports</vt:lpstr>
      <vt:lpstr>Policy effects on instruction (2): CCSR Study</vt:lpstr>
      <vt:lpstr>PowerPoint Presentation</vt:lpstr>
      <vt:lpstr>Policy Effects on Student’s Achievement</vt:lpstr>
      <vt:lpstr>Double-dose Algebra was less effective for the most struggling students</vt:lpstr>
      <vt:lpstr>Unintended Consequences on Above-norm Students</vt:lpstr>
      <vt:lpstr>Summary 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3</vt:lpstr>
      <vt:lpstr>Custom Show 4</vt:lpstr>
      <vt:lpstr>Custom Show 5</vt:lpstr>
      <vt:lpstr>Custom Show 6</vt:lpstr>
      <vt:lpstr>Custom Show 1</vt:lpstr>
    </vt:vector>
  </TitlesOfParts>
  <Company>University of Chicago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M Allensworth</dc:creator>
  <cp:lastModifiedBy>Ruth Dober</cp:lastModifiedBy>
  <cp:revision>698</cp:revision>
  <dcterms:created xsi:type="dcterms:W3CDTF">2011-02-25T21:31:27Z</dcterms:created>
  <dcterms:modified xsi:type="dcterms:W3CDTF">2012-01-11T19:56:00Z</dcterms:modified>
</cp:coreProperties>
</file>