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  <p:sldId id="271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DDB328E-EDF5-2D48-BE09-F23A869CAC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3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800" y="660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Mathematics, Motivation, and the Middle Grades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7086600" cy="2638425"/>
          </a:xfrm>
          <a:ln>
            <a:solidFill>
              <a:srgbClr val="E8BC4A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/>
              <a:t>John Woodward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Dean, School of Education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University of Puget Sound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39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458200" cy="1143000"/>
          </a:xfrm>
        </p:spPr>
        <p:txBody>
          <a:bodyPr>
            <a:normAutofit/>
          </a:bodyPr>
          <a:lstStyle/>
          <a:p>
            <a:r>
              <a:rPr lang="en-US" sz="2800" dirty="0" err="1"/>
              <a:t>Boaler</a:t>
            </a:r>
            <a:r>
              <a:rPr lang="en-US" sz="2800" dirty="0"/>
              <a:t> &amp; Staples (2008) Creating Mathematical Futures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rgbClr val="FFFF00"/>
              </a:buClr>
              <a:buSzPct val="40000"/>
            </a:pPr>
            <a:r>
              <a:rPr lang="en-US" dirty="0" err="1"/>
              <a:t>Railside</a:t>
            </a:r>
            <a:r>
              <a:rPr lang="en-US" dirty="0"/>
              <a:t> High School</a:t>
            </a:r>
          </a:p>
          <a:p>
            <a:pPr lvl="2">
              <a:buClr>
                <a:srgbClr val="FFFF00"/>
              </a:buClr>
              <a:buSzPct val="40000"/>
            </a:pPr>
            <a:r>
              <a:rPr lang="en-US" dirty="0"/>
              <a:t>90 minute blocks</a:t>
            </a:r>
          </a:p>
          <a:p>
            <a:pPr lvl="2">
              <a:buClr>
                <a:srgbClr val="FFFF00"/>
              </a:buClr>
              <a:buSzPct val="40000"/>
            </a:pPr>
            <a:r>
              <a:rPr lang="en-US" dirty="0" smtClean="0">
                <a:solidFill>
                  <a:srgbClr val="FFFF00"/>
                </a:solidFill>
              </a:rPr>
              <a:t>All </a:t>
            </a:r>
            <a:r>
              <a:rPr lang="en-US" dirty="0">
                <a:solidFill>
                  <a:srgbClr val="FFFF00"/>
                </a:solidFill>
              </a:rPr>
              <a:t>entering students take algebra</a:t>
            </a:r>
          </a:p>
          <a:p>
            <a:pPr lvl="2">
              <a:buClr>
                <a:srgbClr val="FFFF00"/>
              </a:buClr>
              <a:buSzPct val="40000"/>
            </a:pPr>
            <a:r>
              <a:rPr lang="en-US" dirty="0"/>
              <a:t>Extraordinary levels of faculty planning</a:t>
            </a:r>
          </a:p>
          <a:p>
            <a:pPr lvl="2">
              <a:buClr>
                <a:srgbClr val="FFFF00"/>
              </a:buClr>
              <a:buSzPct val="40000"/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87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458200" cy="1143000"/>
          </a:xfrm>
        </p:spPr>
        <p:txBody>
          <a:bodyPr>
            <a:normAutofit/>
          </a:bodyPr>
          <a:lstStyle/>
          <a:p>
            <a:r>
              <a:rPr lang="en-US" sz="2800" dirty="0" err="1"/>
              <a:t>Boaler</a:t>
            </a:r>
            <a:r>
              <a:rPr lang="en-US" sz="2800" dirty="0"/>
              <a:t> &amp; Staples (2008) Creating Mathematical Futures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Railside High School Pedagogy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Content and pedagogical knowledge is a given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Curriculum integration and differentiation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High cognitive demands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Clear expectations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ja-JP" altLang="en-US">
                <a:latin typeface="Arial"/>
              </a:rPr>
              <a:t>“</a:t>
            </a:r>
            <a:r>
              <a:rPr lang="en-US"/>
              <a:t>Groupworthy-ness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lvl="3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Extensive discourse and small/whole group interaction training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Culturally sensitive materials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Attribution training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endParaRPr lang="en-US"/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05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458200" cy="1143000"/>
          </a:xfrm>
        </p:spPr>
        <p:txBody>
          <a:bodyPr>
            <a:normAutofit/>
          </a:bodyPr>
          <a:lstStyle/>
          <a:p>
            <a:r>
              <a:rPr lang="en-US" sz="2800" dirty="0" err="1"/>
              <a:t>Boaler</a:t>
            </a:r>
            <a:r>
              <a:rPr lang="en-US" sz="2800" dirty="0"/>
              <a:t> &amp; Staples (2008) Creating Mathematical Futures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Railside High School Pedagogy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Content and pedagogical knowledge is a given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Curriculum integration and differentiation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High cognitive demands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Clear expectations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ja-JP" altLang="en-US">
                <a:latin typeface="Arial"/>
              </a:rPr>
              <a:t>“</a:t>
            </a:r>
            <a:r>
              <a:rPr lang="en-US"/>
              <a:t>Groupworthy-ness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lvl="3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Extensive discourse and small/whole group interaction training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Culturally sensitive materials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r>
              <a:rPr lang="en-US"/>
              <a:t>Attribution training</a:t>
            </a:r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</a:pPr>
            <a:endParaRPr lang="en-US"/>
          </a:p>
          <a:p>
            <a:pPr lvl="2">
              <a:lnSpc>
                <a:spcPct val="90000"/>
              </a:lnSpc>
              <a:buClr>
                <a:srgbClr val="FFFF00"/>
              </a:buClr>
              <a:buSzPct val="40000"/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5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err="1"/>
              <a:t>Boaler</a:t>
            </a:r>
            <a:r>
              <a:rPr lang="en-US" sz="3200" dirty="0"/>
              <a:t> &amp; Staples (2008) </a:t>
            </a:r>
            <a:br>
              <a:rPr lang="en-US" sz="3200" dirty="0"/>
            </a:br>
            <a:r>
              <a:rPr lang="en-US" sz="3200" dirty="0" smtClean="0"/>
              <a:t>California </a:t>
            </a:r>
            <a:r>
              <a:rPr lang="en-US" sz="3200" dirty="0"/>
              <a:t>Standards Test, Algebra (2003)</a:t>
            </a:r>
          </a:p>
        </p:txBody>
      </p:sp>
      <p:graphicFrame>
        <p:nvGraphicFramePr>
          <p:cNvPr id="138321" name="Group 8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5630177"/>
              </p:ext>
            </p:extLst>
          </p:nvPr>
        </p:nvGraphicFramePr>
        <p:xfrm>
          <a:off x="685800" y="1881188"/>
          <a:ext cx="7772400" cy="4977383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Greendale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Hilltop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Railside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Advanced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Proficient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Basic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Below Basic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Far Below Basic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329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Middle School Low Track Mathematics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social construction of tracked classrooms</a:t>
            </a:r>
          </a:p>
          <a:p>
            <a:pPr lvl="1"/>
            <a:r>
              <a:rPr lang="en-US" dirty="0" smtClean="0"/>
              <a:t>A clustering of low ability students can be aggressive and disruptive  (Rubin, </a:t>
            </a:r>
            <a:r>
              <a:rPr lang="en-US" dirty="0" err="1" smtClean="0"/>
              <a:t>Bukowski</a:t>
            </a:r>
            <a:r>
              <a:rPr lang="en-US" dirty="0" smtClean="0"/>
              <a:t>, &amp; Parker, 1998)</a:t>
            </a:r>
          </a:p>
        </p:txBody>
      </p:sp>
    </p:spTree>
    <p:extLst>
      <p:ext uri="{BB962C8B-B14F-4D97-AF65-F5344CB8AC3E}">
        <p14:creationId xmlns:p14="http://schemas.microsoft.com/office/powerpoint/2010/main" val="207010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200" dirty="0" smtClean="0"/>
              <a:t>Middle School Low Track Mathematics</a:t>
            </a:r>
            <a:br>
              <a:rPr lang="en-US" sz="3200" dirty="0" smtClean="0"/>
            </a:br>
            <a:r>
              <a:rPr lang="en-US" sz="2700" dirty="0">
                <a:solidFill>
                  <a:srgbClr val="FFFF00"/>
                </a:solidFill>
              </a:rPr>
              <a:t>Woodward, Baxter, Robinson, &amp; Bush (2006)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3356" cy="501791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obvious differences</a:t>
            </a:r>
          </a:p>
          <a:p>
            <a:pPr lvl="1"/>
            <a:r>
              <a:rPr lang="en-US" dirty="0" smtClean="0"/>
              <a:t>Grades, CTBS scores, suspensions</a:t>
            </a:r>
          </a:p>
          <a:p>
            <a:pPr lvl="1"/>
            <a:r>
              <a:rPr lang="en-US" dirty="0" smtClean="0"/>
              <a:t>Attitudes toward mathematics</a:t>
            </a:r>
          </a:p>
          <a:p>
            <a:pPr lvl="2"/>
            <a:r>
              <a:rPr lang="en-US" dirty="0" smtClean="0"/>
              <a:t>Couldn’t get good grades</a:t>
            </a:r>
          </a:p>
          <a:p>
            <a:pPr lvl="2"/>
            <a:r>
              <a:rPr lang="en-US" dirty="0" smtClean="0"/>
              <a:t>Didn’t use it outside of class</a:t>
            </a:r>
          </a:p>
          <a:p>
            <a:pPr lvl="2"/>
            <a:r>
              <a:rPr lang="en-US" dirty="0" smtClean="0"/>
              <a:t>Saw math as isolated skills with no benefit to extra practice</a:t>
            </a:r>
          </a:p>
          <a:p>
            <a:pPr lvl="1"/>
            <a:r>
              <a:rPr lang="en-US" dirty="0" smtClean="0"/>
              <a:t>Qualitative analyses</a:t>
            </a:r>
          </a:p>
          <a:p>
            <a:pPr lvl="2"/>
            <a:r>
              <a:rPr lang="en-US" dirty="0" smtClean="0"/>
              <a:t>The usual complaints about the curriculum</a:t>
            </a:r>
          </a:p>
          <a:p>
            <a:pPr lvl="2"/>
            <a:r>
              <a:rPr lang="en-US" dirty="0" smtClean="0"/>
              <a:t>Concerns about social discord in the classroom</a:t>
            </a:r>
            <a:endParaRPr lang="en-US" dirty="0"/>
          </a:p>
          <a:p>
            <a:pPr lvl="2"/>
            <a:r>
              <a:rPr lang="en-US" dirty="0" smtClean="0"/>
              <a:t>Hard for the teacher to adjust to the apathy and attributions</a:t>
            </a:r>
          </a:p>
        </p:txBody>
      </p:sp>
    </p:spTree>
    <p:extLst>
      <p:ext uri="{BB962C8B-B14F-4D97-AF65-F5344CB8AC3E}">
        <p14:creationId xmlns:p14="http://schemas.microsoft.com/office/powerpoint/2010/main" val="2760099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to Do?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At the curricular level – Goldilocks tasks</a:t>
            </a:r>
          </a:p>
          <a:p>
            <a:r>
              <a:rPr lang="en-US" dirty="0" smtClean="0"/>
              <a:t>Building classroom community – Tribes (Gibbs &amp; Ushijima, 2008)</a:t>
            </a:r>
          </a:p>
          <a:p>
            <a:r>
              <a:rPr lang="en-US" dirty="0" smtClean="0"/>
              <a:t>Teachers as motivators/coaches</a:t>
            </a:r>
          </a:p>
          <a:p>
            <a:pPr lvl="1"/>
            <a:r>
              <a:rPr lang="en-US" dirty="0" smtClean="0"/>
              <a:t>Identity and attributions</a:t>
            </a:r>
          </a:p>
          <a:p>
            <a:pPr lvl="1"/>
            <a:r>
              <a:rPr lang="en-US" dirty="0" smtClean="0"/>
              <a:t>School connectedness/ cost and utility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766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735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Mathematics as an </a:t>
            </a:r>
            <a:r>
              <a:rPr lang="en-US" i="1" dirty="0" smtClean="0"/>
              <a:t>engaging </a:t>
            </a:r>
            <a:r>
              <a:rPr lang="en-US" dirty="0" smtClean="0"/>
              <a:t>activity</a:t>
            </a:r>
          </a:p>
          <a:p>
            <a:pPr lvl="1"/>
            <a:r>
              <a:rPr lang="en-US" dirty="0" smtClean="0"/>
              <a:t>Student centered learning</a:t>
            </a:r>
          </a:p>
          <a:p>
            <a:pPr lvl="1"/>
            <a:r>
              <a:rPr lang="en-US" dirty="0" smtClean="0"/>
              <a:t>Authentic/ anchored activities</a:t>
            </a:r>
          </a:p>
          <a:p>
            <a:r>
              <a:rPr lang="en-US" dirty="0" smtClean="0"/>
              <a:t>Engaging is in the eye of the beholder</a:t>
            </a:r>
          </a:p>
          <a:p>
            <a:pPr lvl="1"/>
            <a:r>
              <a:rPr lang="en-US" dirty="0" smtClean="0"/>
              <a:t>Cost and utility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33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The </a:t>
            </a:r>
            <a:r>
              <a:rPr lang="en-US" sz="2800" dirty="0" err="1" smtClean="0"/>
              <a:t>RtI</a:t>
            </a:r>
            <a:r>
              <a:rPr lang="en-US" sz="2800" dirty="0" smtClean="0"/>
              <a:t> Math Practitioner’s Guide (2009)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752600"/>
            <a:ext cx="4648200" cy="4495800"/>
          </a:xfrm>
        </p:spPr>
        <p:txBody>
          <a:bodyPr>
            <a:normAutofit fontScale="70000" lnSpcReduction="20000"/>
          </a:bodyPr>
          <a:lstStyle/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1</a:t>
            </a:r>
            <a:r>
              <a:rPr lang="en-US" sz="2000" dirty="0" smtClean="0"/>
              <a:t>     Screen Students</a:t>
            </a:r>
          </a:p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2</a:t>
            </a:r>
            <a:r>
              <a:rPr lang="en-US" sz="2000" dirty="0" smtClean="0"/>
              <a:t>     Interventions Stress </a:t>
            </a:r>
          </a:p>
          <a:p>
            <a:pPr marL="1195388" lvl="1" indent="-514350" eaLnBrk="1" hangingPunct="1"/>
            <a:r>
              <a:rPr lang="en-US" sz="2000" dirty="0" smtClean="0"/>
              <a:t>Whole Numbers Grades K-5</a:t>
            </a:r>
          </a:p>
          <a:p>
            <a:pPr marL="1195388" lvl="1" indent="-514350" eaLnBrk="1" hangingPunct="1"/>
            <a:r>
              <a:rPr lang="en-US" sz="2000" dirty="0" smtClean="0"/>
              <a:t>Rational Numbers Grades 6-8</a:t>
            </a:r>
          </a:p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3</a:t>
            </a:r>
            <a:r>
              <a:rPr lang="en-US" sz="2000" dirty="0" smtClean="0"/>
              <a:t>    Explicit and Systematic Instruction</a:t>
            </a:r>
          </a:p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4</a:t>
            </a:r>
            <a:r>
              <a:rPr lang="en-US" sz="2000" dirty="0" smtClean="0"/>
              <a:t>    Solve Word Problems Based on Common Structures</a:t>
            </a:r>
          </a:p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5</a:t>
            </a:r>
            <a:r>
              <a:rPr lang="en-US" sz="2000" dirty="0" smtClean="0"/>
              <a:t>    Visual Representations</a:t>
            </a:r>
            <a:endParaRPr lang="en-US" sz="2000" dirty="0" smtClean="0">
              <a:solidFill>
                <a:srgbClr val="FFFF00"/>
              </a:solidFill>
            </a:endParaRPr>
          </a:p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6</a:t>
            </a:r>
            <a:r>
              <a:rPr lang="en-US" sz="2000" dirty="0" smtClean="0"/>
              <a:t>    Teach Facts</a:t>
            </a:r>
            <a:endParaRPr lang="en-US" sz="2000" dirty="0" smtClean="0">
              <a:solidFill>
                <a:srgbClr val="FFFF00"/>
              </a:solidFill>
            </a:endParaRPr>
          </a:p>
          <a:p>
            <a:pPr marL="566738" indent="-566738" eaLnBrk="1" hangingPunct="1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7</a:t>
            </a:r>
            <a:r>
              <a:rPr lang="en-US" sz="2000" dirty="0" smtClean="0"/>
              <a:t>    Monitor Progress</a:t>
            </a:r>
          </a:p>
          <a:p>
            <a:pPr marL="566738" indent="-566738" eaLnBrk="1" hangingPunct="1">
              <a:buFontTx/>
              <a:buAutoNum type="arabicPlain" startAt="8"/>
            </a:pPr>
            <a:r>
              <a:rPr lang="en-US" sz="3300" dirty="0" smtClean="0">
                <a:solidFill>
                  <a:srgbClr val="FFFF00"/>
                </a:solidFill>
              </a:rPr>
              <a:t>Include Motivational Strategies</a:t>
            </a:r>
            <a:r>
              <a:rPr lang="en-US" sz="2900" dirty="0" smtClean="0">
                <a:solidFill>
                  <a:srgbClr val="FFFF00"/>
                </a:solidFill>
              </a:rPr>
              <a:t> </a:t>
            </a:r>
          </a:p>
          <a:p>
            <a:endParaRPr lang="en-US" sz="2000" dirty="0"/>
          </a:p>
        </p:txBody>
      </p:sp>
      <p:pic>
        <p:nvPicPr>
          <p:cNvPr id="4" name="Picture 3" descr="rti ima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828800"/>
            <a:ext cx="3256844" cy="39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02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</a:t>
            </a:r>
            <a:r>
              <a:rPr lang="en-US" sz="3200" dirty="0" err="1"/>
              <a:t>RtI</a:t>
            </a:r>
            <a:r>
              <a:rPr lang="en-US" sz="3200" dirty="0"/>
              <a:t> Math Practitioner’s Guide (2009)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Contingent Praise</a:t>
            </a:r>
          </a:p>
          <a:p>
            <a:pPr lvl="1"/>
            <a:r>
              <a:rPr lang="en-US" dirty="0" smtClean="0"/>
              <a:t>Praise as informative feedback</a:t>
            </a:r>
          </a:p>
          <a:p>
            <a:pPr lvl="1"/>
            <a:r>
              <a:rPr lang="en-US" dirty="0" smtClean="0"/>
              <a:t>Praise as effort over ability (</a:t>
            </a:r>
            <a:r>
              <a:rPr lang="en-US" dirty="0" err="1" smtClean="0"/>
              <a:t>Dweck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Reward accomplishments</a:t>
            </a:r>
          </a:p>
          <a:p>
            <a:r>
              <a:rPr lang="en-US" dirty="0" smtClean="0"/>
              <a:t>Have Students Chart Their Own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9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Math, Motivation, and Middle School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Structural Changes of Middle School</a:t>
            </a:r>
          </a:p>
          <a:p>
            <a:pPr lvl="1"/>
            <a:r>
              <a:rPr lang="en-US" dirty="0" smtClean="0"/>
              <a:t>Superficial contacts with teachers</a:t>
            </a:r>
          </a:p>
          <a:p>
            <a:pPr lvl="1"/>
            <a:r>
              <a:rPr lang="en-US" dirty="0" smtClean="0"/>
              <a:t>Grades</a:t>
            </a:r>
          </a:p>
          <a:p>
            <a:pPr lvl="1"/>
            <a:r>
              <a:rPr lang="en-US" dirty="0" smtClean="0"/>
              <a:t>Peer influences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51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Math, Motivation, and Middle School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Contingent self-worth (Covington)</a:t>
            </a:r>
          </a:p>
          <a:p>
            <a:pPr lvl="1"/>
            <a:r>
              <a:rPr lang="en-US" dirty="0" smtClean="0"/>
              <a:t>My identity is built on a performance orientation</a:t>
            </a:r>
          </a:p>
          <a:p>
            <a:pPr lvl="1"/>
            <a:r>
              <a:rPr lang="en-US" dirty="0" smtClean="0"/>
              <a:t>My dog ate my homework</a:t>
            </a:r>
          </a:p>
          <a:p>
            <a:r>
              <a:rPr lang="en-US" dirty="0" smtClean="0"/>
              <a:t>The long shadow of experience</a:t>
            </a:r>
          </a:p>
          <a:p>
            <a:pPr lvl="1"/>
            <a:r>
              <a:rPr lang="en-US" dirty="0" smtClean="0"/>
              <a:t>Attributions (Weiner)</a:t>
            </a:r>
          </a:p>
          <a:p>
            <a:pPr lvl="2"/>
            <a:r>
              <a:rPr lang="en-US" dirty="0" smtClean="0"/>
              <a:t>Internal, stable, uncontrollable beliefs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927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Math, Motivation, and Middle School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Dilemma of Placement</a:t>
            </a:r>
          </a:p>
          <a:p>
            <a:pPr lvl="1"/>
            <a:r>
              <a:rPr lang="en-US" dirty="0" smtClean="0"/>
              <a:t>Formal or informal tracking</a:t>
            </a:r>
          </a:p>
          <a:p>
            <a:pPr lvl="1"/>
            <a:r>
              <a:rPr lang="en-US" dirty="0" smtClean="0"/>
              <a:t>The obvious dead end of low skills, low  track classes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38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Math, Motivation, and Middle School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463" y="1600200"/>
            <a:ext cx="8669458" cy="4525963"/>
          </a:xfrm>
        </p:spPr>
        <p:txBody>
          <a:bodyPr/>
          <a:lstStyle/>
          <a:p>
            <a:r>
              <a:rPr lang="en-US" dirty="0" smtClean="0"/>
              <a:t>The Dilemma of Placement</a:t>
            </a:r>
          </a:p>
          <a:p>
            <a:pPr lvl="1"/>
            <a:r>
              <a:rPr lang="en-US" dirty="0" smtClean="0"/>
              <a:t>The rush to heterogeneous, “high standards” classrooms</a:t>
            </a:r>
          </a:p>
          <a:p>
            <a:pPr lvl="2"/>
            <a:r>
              <a:rPr lang="en-US" i="1" dirty="0"/>
              <a:t>The Misplaced Math Student: Lost in Eighth Grade Algebra</a:t>
            </a:r>
            <a:r>
              <a:rPr lang="en-US" dirty="0"/>
              <a:t> </a:t>
            </a:r>
            <a:r>
              <a:rPr lang="en-US" dirty="0" smtClean="0"/>
              <a:t>(Loveless, 2008</a:t>
            </a:r>
            <a:r>
              <a:rPr lang="en-US" dirty="0"/>
              <a:t>) </a:t>
            </a:r>
            <a:endParaRPr lang="en-US" dirty="0" smtClean="0"/>
          </a:p>
          <a:p>
            <a:pPr lvl="2"/>
            <a:r>
              <a:rPr lang="en-US" i="1" dirty="0"/>
              <a:t>Creating Mathematical Futures </a:t>
            </a:r>
            <a:r>
              <a:rPr lang="en-US" dirty="0" smtClean="0"/>
              <a:t>(</a:t>
            </a:r>
            <a:r>
              <a:rPr lang="en-US" dirty="0" err="1" smtClean="0"/>
              <a:t>Boaler</a:t>
            </a:r>
            <a:r>
              <a:rPr lang="en-US" dirty="0" smtClean="0"/>
              <a:t> &amp; Staples, 2008)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2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57200"/>
            <a:ext cx="9256888" cy="1143000"/>
          </a:xfrm>
        </p:spPr>
        <p:txBody>
          <a:bodyPr>
            <a:noAutofit/>
          </a:bodyPr>
          <a:lstStyle/>
          <a:p>
            <a:r>
              <a:rPr lang="en-US" sz="2800" dirty="0" err="1"/>
              <a:t>Boaler</a:t>
            </a:r>
            <a:r>
              <a:rPr lang="en-US" sz="2800" dirty="0"/>
              <a:t> &amp; Staples (2008) Creating Mathematical Futures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FFFF00"/>
              </a:buClr>
              <a:buSzPct val="40000"/>
            </a:pPr>
            <a:r>
              <a:rPr lang="en-US" dirty="0"/>
              <a:t>Longitudinal </a:t>
            </a:r>
            <a:r>
              <a:rPr lang="en-US" dirty="0" smtClean="0"/>
              <a:t>Contrast </a:t>
            </a:r>
            <a:r>
              <a:rPr lang="en-US" dirty="0"/>
              <a:t>of 3 </a:t>
            </a:r>
            <a:r>
              <a:rPr lang="en-US" dirty="0" smtClean="0"/>
              <a:t>High Schools</a:t>
            </a:r>
            <a:endParaRPr lang="en-US" dirty="0"/>
          </a:p>
          <a:p>
            <a:pPr lvl="1">
              <a:buClr>
                <a:srgbClr val="FFFF00"/>
              </a:buClr>
              <a:buSzPct val="40000"/>
            </a:pPr>
            <a:r>
              <a:rPr lang="en-US" dirty="0" err="1"/>
              <a:t>Railside</a:t>
            </a:r>
            <a:r>
              <a:rPr lang="en-US" dirty="0"/>
              <a:t> – the target school (high mix of ethnicities)</a:t>
            </a:r>
          </a:p>
          <a:p>
            <a:pPr lvl="1">
              <a:buClr>
                <a:srgbClr val="FFFF00"/>
              </a:buClr>
              <a:buSzPct val="40000"/>
              <a:buFont typeface="Wingdings" charset="0"/>
              <a:buNone/>
            </a:pPr>
            <a:endParaRPr lang="en-US" dirty="0"/>
          </a:p>
          <a:p>
            <a:pPr lvl="1">
              <a:buClr>
                <a:srgbClr val="FFFF00"/>
              </a:buClr>
              <a:buSzPct val="40000"/>
            </a:pPr>
            <a:r>
              <a:rPr lang="en-US" dirty="0"/>
              <a:t>Hilltop (mostly white) traditional curriculum</a:t>
            </a:r>
          </a:p>
          <a:p>
            <a:pPr lvl="1">
              <a:buClr>
                <a:srgbClr val="FFFF00"/>
              </a:buClr>
              <a:buSzPct val="40000"/>
              <a:buFont typeface="Wingdings" charset="0"/>
              <a:buNone/>
            </a:pPr>
            <a:endParaRPr lang="en-US" dirty="0"/>
          </a:p>
          <a:p>
            <a:pPr lvl="1">
              <a:buClr>
                <a:srgbClr val="FFFF00"/>
              </a:buClr>
              <a:buSzPct val="40000"/>
            </a:pPr>
            <a:r>
              <a:rPr lang="en-US" dirty="0"/>
              <a:t>Greendale – choice of traditional and reform</a:t>
            </a:r>
          </a:p>
        </p:txBody>
      </p:sp>
    </p:spTree>
    <p:extLst>
      <p:ext uri="{BB962C8B-B14F-4D97-AF65-F5344CB8AC3E}">
        <p14:creationId xmlns:p14="http://schemas.microsoft.com/office/powerpoint/2010/main" val="2840936308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121</TotalTime>
  <Words>572</Words>
  <Application>Microsoft Office PowerPoint</Application>
  <PresentationFormat>On-screen Show (4:3)</PresentationFormat>
  <Paragraphs>124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Twilight</vt:lpstr>
      <vt:lpstr>Mathematics, Motivation, and the Middle Grades</vt:lpstr>
      <vt:lpstr>Engagement</vt:lpstr>
      <vt:lpstr>The RtI Math Practitioner’s Guide (2009)</vt:lpstr>
      <vt:lpstr>The RtI Math Practitioner’s Guide (2009)</vt:lpstr>
      <vt:lpstr>Math, Motivation, and Middle School Students</vt:lpstr>
      <vt:lpstr>Math, Motivation, and Middle School Students</vt:lpstr>
      <vt:lpstr>Math, Motivation, and Middle School Students</vt:lpstr>
      <vt:lpstr>Math, Motivation, and Middle School Students</vt:lpstr>
      <vt:lpstr>Boaler &amp; Staples (2008) Creating Mathematical Futures</vt:lpstr>
      <vt:lpstr>Boaler &amp; Staples (2008) Creating Mathematical Futures</vt:lpstr>
      <vt:lpstr>Boaler &amp; Staples (2008) Creating Mathematical Futures</vt:lpstr>
      <vt:lpstr>Boaler &amp; Staples (2008) Creating Mathematical Futures</vt:lpstr>
      <vt:lpstr>Boaler &amp; Staples (2008)  California Standards Test, Algebra (2003)</vt:lpstr>
      <vt:lpstr>Middle School Low Track Mathematics</vt:lpstr>
      <vt:lpstr>Middle School Low Track Mathematics Woodward, Baxter, Robinson, &amp; Bush (2006) </vt:lpstr>
      <vt:lpstr>What to Do?</vt:lpstr>
    </vt:vector>
  </TitlesOfParts>
  <Company>University of Puget Sound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the Motivation</dc:title>
  <dc:creator>John Woodward</dc:creator>
  <cp:lastModifiedBy>Ruth Dober</cp:lastModifiedBy>
  <cp:revision>14</cp:revision>
  <dcterms:created xsi:type="dcterms:W3CDTF">2011-10-27T03:16:41Z</dcterms:created>
  <dcterms:modified xsi:type="dcterms:W3CDTF">2012-01-11T19:45:16Z</dcterms:modified>
</cp:coreProperties>
</file>