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8" r:id="rId2"/>
    <p:sldId id="300" r:id="rId3"/>
    <p:sldId id="329" r:id="rId4"/>
    <p:sldId id="301" r:id="rId5"/>
    <p:sldId id="302" r:id="rId6"/>
    <p:sldId id="316" r:id="rId7"/>
    <p:sldId id="303" r:id="rId8"/>
    <p:sldId id="317" r:id="rId9"/>
    <p:sldId id="319" r:id="rId10"/>
    <p:sldId id="320" r:id="rId11"/>
    <p:sldId id="321" r:id="rId12"/>
    <p:sldId id="304" r:id="rId13"/>
    <p:sldId id="322" r:id="rId14"/>
    <p:sldId id="305" r:id="rId15"/>
    <p:sldId id="323" r:id="rId16"/>
    <p:sldId id="324" r:id="rId17"/>
    <p:sldId id="325" r:id="rId18"/>
    <p:sldId id="306" r:id="rId19"/>
    <p:sldId id="326" r:id="rId20"/>
    <p:sldId id="307" r:id="rId21"/>
    <p:sldId id="328" r:id="rId22"/>
    <p:sldId id="327" r:id="rId23"/>
    <p:sldId id="308" r:id="rId24"/>
    <p:sldId id="309" r:id="rId25"/>
    <p:sldId id="310" r:id="rId26"/>
    <p:sldId id="314" r:id="rId27"/>
    <p:sldId id="315" r:id="rId28"/>
    <p:sldId id="330" r:id="rId29"/>
  </p:sldIdLst>
  <p:sldSz cx="9144000" cy="6858000" type="screen4x3"/>
  <p:notesSz cx="6900863" cy="9291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3D2"/>
    <a:srgbClr val="969696"/>
    <a:srgbClr val="27436C"/>
    <a:srgbClr val="A62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699" autoAdjust="0"/>
    <p:restoredTop sz="94660"/>
  </p:normalViewPr>
  <p:slideViewPr>
    <p:cSldViewPr snapToObjects="1">
      <p:cViewPr varScale="1">
        <p:scale>
          <a:sx n="74" d="100"/>
          <a:sy n="74" d="100"/>
        </p:scale>
        <p:origin x="-874" y="-72"/>
      </p:cViewPr>
      <p:guideLst>
        <p:guide orient="horz" pos="2160"/>
        <p:guide orient="horz" pos="720"/>
        <p:guide orient="horz" pos="4128"/>
        <p:guide orient="horz" pos="1584"/>
        <p:guide orient="horz" pos="1296"/>
        <p:guide pos="2880"/>
        <p:guide pos="240"/>
        <p:guide pos="5520"/>
      </p:guideLst>
    </p:cSldViewPr>
  </p:slideViewPr>
  <p:notesTextViewPr>
    <p:cViewPr>
      <p:scale>
        <a:sx n="100" d="100"/>
        <a:sy n="100" d="100"/>
      </p:scale>
      <p:origin x="0" y="0"/>
    </p:cViewPr>
  </p:notesTextViewPr>
  <p:sorterViewPr>
    <p:cViewPr>
      <p:scale>
        <a:sx n="75" d="100"/>
        <a:sy n="75" d="100"/>
      </p:scale>
      <p:origin x="0" y="0"/>
    </p:cViewPr>
  </p:sorterViewPr>
  <p:notesViewPr>
    <p:cSldViewPr snapToObjects="1">
      <p:cViewPr>
        <p:scale>
          <a:sx n="75" d="100"/>
          <a:sy n="75" d="100"/>
        </p:scale>
        <p:origin x="-1397" y="173"/>
      </p:cViewPr>
      <p:guideLst>
        <p:guide orient="horz" pos="2927"/>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90850" cy="465138"/>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defTabSz="461963">
              <a:defRPr sz="1200"/>
            </a:lvl1pPr>
          </a:lstStyle>
          <a:p>
            <a:pPr>
              <a:defRPr/>
            </a:pPr>
            <a:endParaRPr lang="en-US"/>
          </a:p>
        </p:txBody>
      </p:sp>
      <p:sp>
        <p:nvSpPr>
          <p:cNvPr id="74755" name="Rectangle 3"/>
          <p:cNvSpPr>
            <a:spLocks noGrp="1" noChangeArrowheads="1"/>
          </p:cNvSpPr>
          <p:nvPr>
            <p:ph type="dt" sz="quarter" idx="1"/>
          </p:nvPr>
        </p:nvSpPr>
        <p:spPr bwMode="auto">
          <a:xfrm>
            <a:off x="3908425" y="0"/>
            <a:ext cx="2990850" cy="465138"/>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lgn="r" defTabSz="461963">
              <a:defRPr sz="1200"/>
            </a:lvl1pPr>
          </a:lstStyle>
          <a:p>
            <a:pPr>
              <a:defRPr/>
            </a:pPr>
            <a:fld id="{639130B4-3624-4DEF-8501-20D75BE07E4A}" type="datetimeFigureOut">
              <a:rPr lang="en-US"/>
              <a:pPr>
                <a:defRPr/>
              </a:pPr>
              <a:t>5/25/2011</a:t>
            </a:fld>
            <a:endParaRPr lang="en-US"/>
          </a:p>
        </p:txBody>
      </p:sp>
      <p:sp>
        <p:nvSpPr>
          <p:cNvPr id="74756" name="Rectangle 4"/>
          <p:cNvSpPr>
            <a:spLocks noGrp="1" noChangeArrowheads="1"/>
          </p:cNvSpPr>
          <p:nvPr>
            <p:ph type="ftr" sz="quarter" idx="2"/>
          </p:nvPr>
        </p:nvSpPr>
        <p:spPr bwMode="auto">
          <a:xfrm>
            <a:off x="0" y="8824913"/>
            <a:ext cx="2990850" cy="465137"/>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defTabSz="461963">
              <a:defRPr sz="1200"/>
            </a:lvl1pPr>
          </a:lstStyle>
          <a:p>
            <a:pPr>
              <a:defRPr/>
            </a:pPr>
            <a:endParaRPr lang="en-US"/>
          </a:p>
        </p:txBody>
      </p:sp>
      <p:sp>
        <p:nvSpPr>
          <p:cNvPr id="74757" name="Rectangle 5"/>
          <p:cNvSpPr>
            <a:spLocks noGrp="1" noChangeArrowheads="1"/>
          </p:cNvSpPr>
          <p:nvPr>
            <p:ph type="sldNum" sz="quarter" idx="3"/>
          </p:nvPr>
        </p:nvSpPr>
        <p:spPr bwMode="auto">
          <a:xfrm>
            <a:off x="3908425" y="8824913"/>
            <a:ext cx="2990850" cy="465137"/>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lgn="r" defTabSz="461963">
              <a:defRPr sz="1200"/>
            </a:lvl1pPr>
          </a:lstStyle>
          <a:p>
            <a:pPr>
              <a:defRPr/>
            </a:pPr>
            <a:fld id="{573A8EDD-9A51-44B9-9AC0-8DD1982919B1}" type="slidenum">
              <a:rPr lang="en-US"/>
              <a:pPr>
                <a:defRPr/>
              </a:pPr>
              <a:t>‹#›</a:t>
            </a:fld>
            <a:endParaRPr lang="en-US"/>
          </a:p>
        </p:txBody>
      </p:sp>
    </p:spTree>
    <p:extLst>
      <p:ext uri="{BB962C8B-B14F-4D97-AF65-F5344CB8AC3E}">
        <p14:creationId xmlns:p14="http://schemas.microsoft.com/office/powerpoint/2010/main" val="195471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90850" cy="465138"/>
          </a:xfrm>
          <a:prstGeom prst="rect">
            <a:avLst/>
          </a:prstGeom>
          <a:noFill/>
          <a:ln w="9525">
            <a:noFill/>
            <a:miter lim="800000"/>
            <a:headEnd/>
            <a:tailEnd/>
          </a:ln>
        </p:spPr>
        <p:txBody>
          <a:bodyPr vert="horz" wrap="square" lIns="92528" tIns="46264" rIns="92528" bIns="46264" numCol="1" anchor="t" anchorCtr="0" compatLnSpc="1">
            <a:prstTxWarp prst="textNoShape">
              <a:avLst/>
            </a:prstTxWarp>
          </a:bodyPr>
          <a:lstStyle>
            <a:lvl1pPr defTabSz="461963">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908425" y="0"/>
            <a:ext cx="2990850" cy="465138"/>
          </a:xfrm>
          <a:prstGeom prst="rect">
            <a:avLst/>
          </a:prstGeom>
          <a:noFill/>
          <a:ln w="9525">
            <a:noFill/>
            <a:miter lim="800000"/>
            <a:headEnd/>
            <a:tailEnd/>
          </a:ln>
        </p:spPr>
        <p:txBody>
          <a:bodyPr vert="horz" wrap="square" lIns="92528" tIns="46264" rIns="92528" bIns="46264" numCol="1" anchor="t" anchorCtr="0" compatLnSpc="1">
            <a:prstTxWarp prst="textNoShape">
              <a:avLst/>
            </a:prstTxWarp>
          </a:bodyPr>
          <a:lstStyle>
            <a:lvl1pPr algn="r" defTabSz="461963">
              <a:defRPr sz="1200">
                <a:latin typeface="Calibri" pitchFamily="34" charset="0"/>
              </a:defRPr>
            </a:lvl1pPr>
          </a:lstStyle>
          <a:p>
            <a:pPr>
              <a:defRPr/>
            </a:pPr>
            <a:fld id="{2DA412D9-9ECC-4758-BF2B-C034B2B580CE}" type="datetimeFigureOut">
              <a:rPr lang="en-US"/>
              <a:pPr>
                <a:defRPr/>
              </a:pPr>
              <a:t>5/25/2011</a:t>
            </a:fld>
            <a:endParaRPr lang="en-US"/>
          </a:p>
        </p:txBody>
      </p:sp>
      <p:sp>
        <p:nvSpPr>
          <p:cNvPr id="11268" name="Rectangle 4"/>
          <p:cNvSpPr>
            <a:spLocks noGrp="1" noRot="1" noChangeAspect="1" noChangeArrowheads="1" noTextEdit="1"/>
          </p:cNvSpPr>
          <p:nvPr>
            <p:ph type="sldImg" idx="2"/>
          </p:nvPr>
        </p:nvSpPr>
        <p:spPr bwMode="auto">
          <a:xfrm>
            <a:off x="1127125" y="696913"/>
            <a:ext cx="4648200" cy="3484562"/>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90563" y="4413250"/>
            <a:ext cx="5519737" cy="4181475"/>
          </a:xfrm>
          <a:prstGeom prst="rect">
            <a:avLst/>
          </a:prstGeom>
          <a:noFill/>
          <a:ln w="9525">
            <a:noFill/>
            <a:miter lim="800000"/>
            <a:headEnd/>
            <a:tailEnd/>
          </a:ln>
        </p:spPr>
        <p:txBody>
          <a:bodyPr vert="horz" wrap="square" lIns="92528" tIns="46264" rIns="92528" bIns="462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4913"/>
            <a:ext cx="2990850" cy="465137"/>
          </a:xfrm>
          <a:prstGeom prst="rect">
            <a:avLst/>
          </a:prstGeom>
          <a:noFill/>
          <a:ln w="9525">
            <a:noFill/>
            <a:miter lim="800000"/>
            <a:headEnd/>
            <a:tailEnd/>
          </a:ln>
        </p:spPr>
        <p:txBody>
          <a:bodyPr vert="horz" wrap="square" lIns="92528" tIns="46264" rIns="92528" bIns="46264" numCol="1" anchor="b" anchorCtr="0" compatLnSpc="1">
            <a:prstTxWarp prst="textNoShape">
              <a:avLst/>
            </a:prstTxWarp>
          </a:bodyPr>
          <a:lstStyle>
            <a:lvl1pPr defTabSz="461963">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908425" y="8824913"/>
            <a:ext cx="2990850" cy="465137"/>
          </a:xfrm>
          <a:prstGeom prst="rect">
            <a:avLst/>
          </a:prstGeom>
          <a:noFill/>
          <a:ln w="9525">
            <a:noFill/>
            <a:miter lim="800000"/>
            <a:headEnd/>
            <a:tailEnd/>
          </a:ln>
        </p:spPr>
        <p:txBody>
          <a:bodyPr vert="horz" wrap="square" lIns="92528" tIns="46264" rIns="92528" bIns="46264" numCol="1" anchor="b" anchorCtr="0" compatLnSpc="1">
            <a:prstTxWarp prst="textNoShape">
              <a:avLst/>
            </a:prstTxWarp>
          </a:bodyPr>
          <a:lstStyle>
            <a:lvl1pPr algn="r" defTabSz="461963">
              <a:defRPr sz="1200">
                <a:latin typeface="Calibri" pitchFamily="34" charset="0"/>
              </a:defRPr>
            </a:lvl1pPr>
          </a:lstStyle>
          <a:p>
            <a:pPr>
              <a:defRPr/>
            </a:pPr>
            <a:fld id="{6D6E3BA6-F1A5-4B3C-A4F2-60EC270257BB}" type="slidenum">
              <a:rPr lang="en-US"/>
              <a:pPr>
                <a:defRPr/>
              </a:pPr>
              <a:t>‹#›</a:t>
            </a:fld>
            <a:endParaRPr lang="en-US"/>
          </a:p>
        </p:txBody>
      </p:sp>
    </p:spTree>
    <p:extLst>
      <p:ext uri="{BB962C8B-B14F-4D97-AF65-F5344CB8AC3E}">
        <p14:creationId xmlns:p14="http://schemas.microsoft.com/office/powerpoint/2010/main" val="4251508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EC99D8DC-0372-4BE4-B48F-12EE78530E94}" type="slidenum">
              <a:rPr lang="en-US" smtClean="0"/>
              <a:pPr/>
              <a:t>1</a:t>
            </a:fld>
            <a:endParaRPr lang="en-US" smtClean="0"/>
          </a:p>
        </p:txBody>
      </p:sp>
      <p:sp>
        <p:nvSpPr>
          <p:cNvPr id="14338" name="Rectangle 2"/>
          <p:cNvSpPr>
            <a:spLocks noGrp="1" noRot="1" noChangeAspect="1" noChangeArrowheads="1" noTextEdit="1"/>
          </p:cNvSpPr>
          <p:nvPr>
            <p:ph type="sldImg"/>
          </p:nvPr>
        </p:nvSpPr>
        <p:spPr>
          <a:xfrm>
            <a:off x="1128713" y="696913"/>
            <a:ext cx="4645025" cy="3484562"/>
          </a:xfrm>
          <a:ln/>
        </p:spPr>
      </p:sp>
      <p:sp>
        <p:nvSpPr>
          <p:cNvPr id="14339" name="Rectangle 3"/>
          <p:cNvSpPr>
            <a:spLocks noGrp="1" noChangeArrowheads="1"/>
          </p:cNvSpPr>
          <p:nvPr>
            <p:ph type="body" idx="1"/>
          </p:nvPr>
        </p:nvSpPr>
        <p:spPr>
          <a:noFill/>
          <a:ln/>
        </p:spPr>
        <p:txBody>
          <a:bodyPr/>
          <a:lstStyle/>
          <a:p>
            <a:r>
              <a:rPr lang="en-US" smtClean="0"/>
              <a:t>Good Afternoon and welcome to the breakout session, “Optimizing Teaching and Learning of Comprehension in the Elementary Setting.</a:t>
            </a:r>
            <a:r>
              <a:rPr lang="en-US" i="1"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908425" y="8824913"/>
            <a:ext cx="2990850" cy="465137"/>
          </a:xfrm>
          <a:prstGeom prst="rect">
            <a:avLst/>
          </a:prstGeom>
          <a:noFill/>
          <a:ln w="9525">
            <a:noFill/>
            <a:miter lim="800000"/>
            <a:headEnd/>
            <a:tailEnd/>
          </a:ln>
        </p:spPr>
        <p:txBody>
          <a:bodyPr lIns="92510" tIns="46255" rIns="92510" bIns="46255" anchor="b"/>
          <a:lstStyle/>
          <a:p>
            <a:pPr algn="r" defTabSz="908050"/>
            <a:fld id="{A048EA8D-9EDB-47BF-B6CD-FF9AEFD9B2C7}" type="slidenum">
              <a:rPr lang="en-US" sz="1300"/>
              <a:pPr algn="r" defTabSz="908050"/>
              <a:t>10</a:t>
            </a:fld>
            <a:endParaRPr lang="en-US" sz="1300"/>
          </a:p>
        </p:txBody>
      </p:sp>
      <p:sp>
        <p:nvSpPr>
          <p:cNvPr id="32770" name="Rectangle 2"/>
          <p:cNvSpPr>
            <a:spLocks noGrp="1" noRot="1" noChangeAspect="1" noChangeArrowheads="1" noTextEdit="1"/>
          </p:cNvSpPr>
          <p:nvPr>
            <p:ph type="sldImg"/>
          </p:nvPr>
        </p:nvSpPr>
        <p:spPr>
          <a:xfrm>
            <a:off x="1127125" y="698500"/>
            <a:ext cx="4646613" cy="3484563"/>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908425" y="8824913"/>
            <a:ext cx="2990850" cy="465137"/>
          </a:xfrm>
          <a:prstGeom prst="rect">
            <a:avLst/>
          </a:prstGeom>
          <a:noFill/>
          <a:ln w="9525">
            <a:noFill/>
            <a:miter lim="800000"/>
            <a:headEnd/>
            <a:tailEnd/>
          </a:ln>
        </p:spPr>
        <p:txBody>
          <a:bodyPr lIns="92510" tIns="46255" rIns="92510" bIns="46255" anchor="b"/>
          <a:lstStyle/>
          <a:p>
            <a:pPr algn="r" defTabSz="908050"/>
            <a:fld id="{CF769238-7F9F-47F8-AE8A-E4EBA0105361}" type="slidenum">
              <a:rPr lang="en-US" sz="1300"/>
              <a:pPr algn="r" defTabSz="908050"/>
              <a:t>11</a:t>
            </a:fld>
            <a:endParaRPr lang="en-US" sz="1300"/>
          </a:p>
        </p:txBody>
      </p:sp>
      <p:sp>
        <p:nvSpPr>
          <p:cNvPr id="34818" name="Rectangle 2"/>
          <p:cNvSpPr>
            <a:spLocks noGrp="1" noRot="1" noChangeAspect="1" noChangeArrowheads="1" noTextEdit="1"/>
          </p:cNvSpPr>
          <p:nvPr>
            <p:ph type="sldImg"/>
          </p:nvPr>
        </p:nvSpPr>
        <p:spPr>
          <a:xfrm>
            <a:off x="1127125" y="698500"/>
            <a:ext cx="4646613" cy="3484563"/>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1127125" y="698500"/>
            <a:ext cx="4646613" cy="3484563"/>
          </a:xfrm>
          <a:ln/>
        </p:spPr>
      </p:sp>
      <p:sp>
        <p:nvSpPr>
          <p:cNvPr id="38915"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10" tIns="46255" rIns="92510" bIns="46255" anchor="b"/>
          <a:lstStyle/>
          <a:p>
            <a:pPr algn="r" defTabSz="908050"/>
            <a:fld id="{081118EA-EF2E-47A6-AE5A-4F03A545E962}" type="slidenum">
              <a:rPr lang="en-US" sz="1300"/>
              <a:pPr algn="r" defTabSz="908050"/>
              <a:t>13</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28713" y="696913"/>
            <a:ext cx="4645025" cy="3484562"/>
          </a:xfrm>
          <a:ln/>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1127125" y="696913"/>
            <a:ext cx="4646613" cy="3484562"/>
          </a:xfrm>
          <a:ln/>
        </p:spPr>
      </p:sp>
      <p:sp>
        <p:nvSpPr>
          <p:cNvPr id="43010"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03" tIns="46251" rIns="92503" bIns="46251" anchor="b"/>
          <a:lstStyle/>
          <a:p>
            <a:pPr algn="r" defTabSz="908050"/>
            <a:fld id="{BBB474B3-C4C6-4CE9-8D4D-49C02B324296}" type="slidenum">
              <a:rPr lang="en-US" sz="1200"/>
              <a:pPr algn="r" defTabSz="908050"/>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1127125" y="696913"/>
            <a:ext cx="4646613" cy="3484562"/>
          </a:xfrm>
          <a:ln/>
        </p:spPr>
      </p:sp>
      <p:sp>
        <p:nvSpPr>
          <p:cNvPr id="45058"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03" tIns="46251" rIns="92503" bIns="46251" anchor="b"/>
          <a:lstStyle/>
          <a:p>
            <a:pPr algn="r" defTabSz="908050"/>
            <a:fld id="{1DBBA4AE-43B3-4EB6-B8F2-377711DA0ADF}" type="slidenum">
              <a:rPr lang="en-US" sz="1200"/>
              <a:pPr algn="r" defTabSz="908050"/>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127125" y="696913"/>
            <a:ext cx="4646613" cy="3484562"/>
          </a:xfrm>
          <a:ln/>
        </p:spPr>
      </p:sp>
      <p:sp>
        <p:nvSpPr>
          <p:cNvPr id="47106"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03" tIns="46251" rIns="92503" bIns="46251" anchor="b"/>
          <a:lstStyle/>
          <a:p>
            <a:pPr algn="r" defTabSz="908050"/>
            <a:fld id="{D6FEE379-D8EB-4E05-BFF0-7AD6D45B0EEB}" type="slidenum">
              <a:rPr lang="en-US" sz="1200"/>
              <a:pPr algn="r" defTabSz="908050"/>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1127125" y="696913"/>
            <a:ext cx="4646613" cy="3484562"/>
          </a:xfrm>
          <a:ln/>
        </p:spPr>
      </p:sp>
      <p:sp>
        <p:nvSpPr>
          <p:cNvPr id="51202"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03" tIns="46251" rIns="92503" bIns="46251" anchor="b"/>
          <a:lstStyle/>
          <a:p>
            <a:pPr algn="r" defTabSz="908050"/>
            <a:fld id="{B3D7B2FE-1631-4059-B4CB-6A9083922458}" type="slidenum">
              <a:rPr lang="en-US" sz="1200"/>
              <a:pPr algn="r" defTabSz="908050"/>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1127125" y="696913"/>
            <a:ext cx="4646613" cy="3484562"/>
          </a:xfrm>
          <a:ln/>
        </p:spPr>
      </p:sp>
      <p:sp>
        <p:nvSpPr>
          <p:cNvPr id="55298"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03" tIns="46251" rIns="92503" bIns="46251" anchor="b"/>
          <a:lstStyle/>
          <a:p>
            <a:pPr algn="r" defTabSz="908050"/>
            <a:fld id="{0627DF8B-A933-4149-BDFE-210C0C8D334B}" type="slidenum">
              <a:rPr lang="en-US" sz="1200"/>
              <a:pPr algn="r" defTabSz="908050"/>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xfrm>
            <a:off x="1127125" y="696913"/>
            <a:ext cx="4646613" cy="3484562"/>
          </a:xfrm>
          <a:ln/>
        </p:spPr>
      </p:sp>
      <p:sp>
        <p:nvSpPr>
          <p:cNvPr id="57346"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03" tIns="46251" rIns="92503" bIns="46251" anchor="b"/>
          <a:lstStyle/>
          <a:p>
            <a:pPr algn="r" defTabSz="908050"/>
            <a:fld id="{55FD2BDB-D1FD-4086-B516-076E103A8377}" type="slidenum">
              <a:rPr lang="en-US" sz="1200"/>
              <a:pPr algn="r" defTabSz="908050"/>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1128713" y="696913"/>
            <a:ext cx="4645025" cy="3484562"/>
          </a:xfrm>
          <a:ln/>
        </p:spPr>
      </p:sp>
      <p:sp>
        <p:nvSpPr>
          <p:cNvPr id="67586" name="Rectangle 3"/>
          <p:cNvSpPr>
            <a:spLocks noGrp="1" noChangeArrowheads="1"/>
          </p:cNvSpPr>
          <p:nvPr>
            <p:ph type="body" idx="1"/>
          </p:nvPr>
        </p:nvSpPr>
        <p:spPr>
          <a:xfrm>
            <a:off x="690563" y="4413250"/>
            <a:ext cx="5519737" cy="4337050"/>
          </a:xfrm>
          <a:noFill/>
          <a:ln/>
        </p:spPr>
        <p:txBody>
          <a:bodyPr/>
          <a:lstStyle/>
          <a:p>
            <a:r>
              <a:rPr lang="en-US" sz="1000" smtClean="0"/>
              <a:t>You will also find many more evidence-based resources within these websites:</a:t>
            </a:r>
          </a:p>
          <a:p>
            <a:r>
              <a:rPr lang="en-US" sz="1100" smtClean="0"/>
              <a:t>Center on Instruction Resources include:</a:t>
            </a:r>
          </a:p>
          <a:p>
            <a:pPr marL="350838" lvl="1">
              <a:spcBef>
                <a:spcPct val="60000"/>
              </a:spcBef>
              <a:buFontTx/>
              <a:buChar char="•"/>
            </a:pPr>
            <a:r>
              <a:rPr lang="en-US" sz="1100" smtClean="0"/>
              <a:t>Research summaries</a:t>
            </a:r>
          </a:p>
          <a:p>
            <a:pPr marL="350838" lvl="1">
              <a:spcBef>
                <a:spcPct val="60000"/>
              </a:spcBef>
              <a:buFontTx/>
              <a:buChar char="•"/>
            </a:pPr>
            <a:r>
              <a:rPr lang="en-US" sz="1100" smtClean="0"/>
              <a:t>Research-based guidance</a:t>
            </a:r>
          </a:p>
          <a:p>
            <a:pPr marL="350838" lvl="1">
              <a:spcBef>
                <a:spcPct val="60000"/>
              </a:spcBef>
              <a:buFontTx/>
              <a:buChar char="•"/>
            </a:pPr>
            <a:r>
              <a:rPr lang="en-US" sz="1100" smtClean="0"/>
              <a:t>Tools (e.g., principal reading walkthrough, Secondary principals guide)</a:t>
            </a:r>
          </a:p>
          <a:p>
            <a:pPr marL="350838" lvl="1">
              <a:spcBef>
                <a:spcPct val="60000"/>
              </a:spcBef>
              <a:buFontTx/>
              <a:buChar char="•"/>
            </a:pPr>
            <a:r>
              <a:rPr lang="en-US" sz="1100" smtClean="0"/>
              <a:t>PD (Reviewing a Reading Program, DWW/COI Adolescent Literacy Module, webinars from national experts)</a:t>
            </a:r>
          </a:p>
          <a:p>
            <a:pPr>
              <a:spcBef>
                <a:spcPct val="60000"/>
              </a:spcBef>
              <a:buFontTx/>
              <a:buChar char="•"/>
            </a:pPr>
            <a:r>
              <a:rPr lang="en-US" sz="1100" smtClean="0"/>
              <a:t>DWW Resources include practitioner oriented information and tools for:</a:t>
            </a:r>
          </a:p>
          <a:p>
            <a:pPr marL="508000" lvl="2" indent="-42863">
              <a:spcBef>
                <a:spcPct val="60000"/>
              </a:spcBef>
              <a:buFontTx/>
              <a:buChar char="•"/>
            </a:pPr>
            <a:r>
              <a:rPr lang="en-US" sz="1100" smtClean="0"/>
              <a:t>Vocabulary instruction</a:t>
            </a:r>
          </a:p>
          <a:p>
            <a:pPr marL="508000" lvl="2" indent="-42863">
              <a:spcBef>
                <a:spcPct val="60000"/>
              </a:spcBef>
              <a:buFontTx/>
              <a:buChar char="•"/>
            </a:pPr>
            <a:r>
              <a:rPr lang="en-US" sz="1100" smtClean="0"/>
              <a:t>Comprehension strategies</a:t>
            </a:r>
          </a:p>
          <a:p>
            <a:pPr marL="508000" lvl="2" indent="-42863">
              <a:spcBef>
                <a:spcPct val="60000"/>
              </a:spcBef>
              <a:buFontTx/>
              <a:buChar char="•"/>
            </a:pPr>
            <a:r>
              <a:rPr lang="en-US" sz="1100" smtClean="0"/>
              <a:t>Engaging text discussion</a:t>
            </a:r>
          </a:p>
          <a:p>
            <a:pPr marL="508000" lvl="2" indent="-42863">
              <a:spcBef>
                <a:spcPct val="60000"/>
              </a:spcBef>
              <a:buFontTx/>
              <a:buChar char="•"/>
            </a:pPr>
            <a:r>
              <a:rPr lang="en-US" sz="1100" smtClean="0"/>
              <a:t>Intensive interventions and RtI</a:t>
            </a:r>
          </a:p>
          <a:p>
            <a:pPr marL="508000" lvl="2" indent="-42863">
              <a:spcBef>
                <a:spcPct val="60000"/>
              </a:spcBef>
              <a:buFontTx/>
              <a:buChar char="•"/>
            </a:pPr>
            <a:r>
              <a:rPr lang="en-US" sz="1100" smtClean="0"/>
              <a:t>Literacy for English Language Learners</a:t>
            </a:r>
          </a:p>
          <a:p>
            <a:pPr marL="508000" lvl="2" indent="-42863">
              <a:spcBef>
                <a:spcPct val="60000"/>
              </a:spcBef>
              <a:buFontTx/>
              <a:buChar char="•"/>
            </a:pPr>
            <a:r>
              <a:rPr lang="en-US" sz="1100" smtClean="0"/>
              <a:t>Other topics: (e.g., Data-Driven Improvement &amp; Quality Teaching)</a:t>
            </a:r>
          </a:p>
          <a:p>
            <a:pPr>
              <a:spcBef>
                <a:spcPct val="60000"/>
              </a:spcBef>
            </a:pPr>
            <a:endParaRPr lang="en-US" sz="1100" smtClean="0"/>
          </a:p>
          <a:p>
            <a:endParaRPr lang="en-US" sz="10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xfrm>
            <a:off x="1127125" y="698500"/>
            <a:ext cx="4646613" cy="3484563"/>
          </a:xfrm>
          <a:ln/>
        </p:spPr>
      </p:sp>
      <p:sp>
        <p:nvSpPr>
          <p:cNvPr id="24579"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10" tIns="46255" rIns="92510" bIns="46255" anchor="b"/>
          <a:lstStyle/>
          <a:p>
            <a:pPr algn="r" defTabSz="908050"/>
            <a:fld id="{76CE2E1F-C455-4319-9A76-FAF7931A4129}" type="slidenum">
              <a:rPr lang="en-US" sz="1300"/>
              <a:pPr algn="r" defTabSz="908050"/>
              <a:t>6</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1128713" y="696913"/>
            <a:ext cx="4645025" cy="3484562"/>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08425" y="8824913"/>
            <a:ext cx="2990850" cy="465137"/>
          </a:xfrm>
          <a:prstGeom prst="rect">
            <a:avLst/>
          </a:prstGeom>
          <a:noFill/>
          <a:ln w="9525">
            <a:noFill/>
            <a:miter lim="800000"/>
            <a:headEnd/>
            <a:tailEnd/>
          </a:ln>
        </p:spPr>
        <p:txBody>
          <a:bodyPr lIns="92510" tIns="46255" rIns="92510" bIns="46255" anchor="b"/>
          <a:lstStyle/>
          <a:p>
            <a:pPr algn="r" defTabSz="908050"/>
            <a:fld id="{D6A648AB-6D70-4C48-B259-5185A7206D50}" type="slidenum">
              <a:rPr lang="en-US" sz="1300"/>
              <a:pPr algn="r" defTabSz="908050"/>
              <a:t>8</a:t>
            </a:fld>
            <a:endParaRPr lang="en-US" sz="1300"/>
          </a:p>
        </p:txBody>
      </p:sp>
      <p:sp>
        <p:nvSpPr>
          <p:cNvPr id="28674" name="Rectangle 2"/>
          <p:cNvSpPr>
            <a:spLocks noGrp="1" noRot="1" noChangeAspect="1" noChangeArrowheads="1" noTextEdit="1"/>
          </p:cNvSpPr>
          <p:nvPr>
            <p:ph type="sldImg"/>
          </p:nvPr>
        </p:nvSpPr>
        <p:spPr>
          <a:xfrm>
            <a:off x="1127125" y="698500"/>
            <a:ext cx="4646613" cy="3484563"/>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1127125" y="698500"/>
            <a:ext cx="4646613" cy="3484563"/>
          </a:xfrm>
          <a:ln/>
        </p:spPr>
      </p:sp>
      <p:sp>
        <p:nvSpPr>
          <p:cNvPr id="30723" name="Slide Number Placeholder 3"/>
          <p:cNvSpPr txBox="1">
            <a:spLocks noGrp="1"/>
          </p:cNvSpPr>
          <p:nvPr/>
        </p:nvSpPr>
        <p:spPr bwMode="auto">
          <a:xfrm>
            <a:off x="3908425" y="8824913"/>
            <a:ext cx="2990850" cy="465137"/>
          </a:xfrm>
          <a:prstGeom prst="rect">
            <a:avLst/>
          </a:prstGeom>
          <a:noFill/>
          <a:ln w="9525">
            <a:noFill/>
            <a:miter lim="800000"/>
            <a:headEnd/>
            <a:tailEnd/>
          </a:ln>
        </p:spPr>
        <p:txBody>
          <a:bodyPr lIns="92510" tIns="46255" rIns="92510" bIns="46255" anchor="b"/>
          <a:lstStyle/>
          <a:p>
            <a:pPr algn="r" defTabSz="908050"/>
            <a:fld id="{0DB7E5CE-4098-4FB9-A1B1-D9108E5E6243}" type="slidenum">
              <a:rPr lang="en-US" sz="1300"/>
              <a:pPr algn="r" defTabSz="908050"/>
              <a:t>9</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3"/>
          <a:srcRect/>
          <a:stretch>
            <a:fillRect/>
          </a:stretch>
        </p:blipFill>
        <p:spPr bwMode="auto">
          <a:xfrm>
            <a:off x="7734300" y="5811838"/>
            <a:ext cx="952500" cy="715962"/>
          </a:xfrm>
          <a:prstGeom prst="rect">
            <a:avLst/>
          </a:prstGeom>
          <a:noFill/>
          <a:ln w="9525">
            <a:noFill/>
            <a:miter lim="800000"/>
            <a:headEnd/>
            <a:tailEnd/>
          </a:ln>
        </p:spPr>
      </p:pic>
      <p:sp>
        <p:nvSpPr>
          <p:cNvPr id="7" name="Title 1"/>
          <p:cNvSpPr>
            <a:spLocks noGrp="1"/>
          </p:cNvSpPr>
          <p:nvPr>
            <p:ph type="ctrTitle"/>
          </p:nvPr>
        </p:nvSpPr>
        <p:spPr>
          <a:xfrm>
            <a:off x="3572932" y="2286000"/>
            <a:ext cx="4885267" cy="1600200"/>
          </a:xfrm>
        </p:spPr>
        <p:txBody>
          <a:bodyPr/>
          <a:lstStyle/>
          <a:p>
            <a:r>
              <a:rPr lang="en-US" dirty="0" smtClean="0"/>
              <a:t>Click to edit Master title style</a:t>
            </a:r>
            <a:endParaRPr lang="en-US" dirty="0"/>
          </a:p>
        </p:txBody>
      </p:sp>
      <p:sp>
        <p:nvSpPr>
          <p:cNvPr id="8" name="Subtitle 2"/>
          <p:cNvSpPr>
            <a:spLocks noGrp="1"/>
          </p:cNvSpPr>
          <p:nvPr>
            <p:ph type="subTitle" idx="1"/>
          </p:nvPr>
        </p:nvSpPr>
        <p:spPr>
          <a:xfrm>
            <a:off x="3572932" y="3886200"/>
            <a:ext cx="4199468" cy="1752600"/>
          </a:xfrm>
        </p:spPr>
        <p:txBody>
          <a:bodyPr>
            <a:normAutofit/>
          </a:bodyPr>
          <a:lstStyle>
            <a:lvl1pPr marL="0" indent="0" algn="l">
              <a:buNone/>
              <a:defRPr sz="2400">
                <a:solidFill>
                  <a:srgbClr val="2743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1"/>
          <p:cNvSpPr>
            <a:spLocks noGrp="1"/>
          </p:cNvSpPr>
          <p:nvPr>
            <p:ph type="dt" sz="half" idx="10"/>
          </p:nvPr>
        </p:nvSpPr>
        <p:spPr/>
        <p:txBody>
          <a:bodyPr/>
          <a:lstStyle>
            <a:lvl1pPr>
              <a:defRPr/>
            </a:lvl1pPr>
          </a:lstStyle>
          <a:p>
            <a:pPr>
              <a:defRPr/>
            </a:pPr>
            <a:fld id="{63AF9161-D03A-4A0F-B8DD-6DD73856CD71}" type="datetimeFigureOut">
              <a:rPr lang="en-US"/>
              <a:pPr>
                <a:defRPr/>
              </a:pPr>
              <a:t>5/25/2011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9494CBD9-789A-44BA-8637-9302E809F2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623175" y="5851525"/>
            <a:ext cx="952500" cy="7159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F7673CCA-F7FD-42C5-A2BF-7C076DFEF121}" type="datetimeFigureOut">
              <a:rPr lang="en-US"/>
              <a:pPr>
                <a:defRPr/>
              </a:pPr>
              <a:t>5/25/2011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70C882-F16F-4144-A61A-A0C1643406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734300" y="5410200"/>
            <a:ext cx="952500" cy="715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02933"/>
            <a:ext cx="4038600" cy="38232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58688100-BE4A-4437-861A-98FF2CD124F7}" type="datetimeFigureOut">
              <a:rPr lang="en-US"/>
              <a:pPr>
                <a:defRPr/>
              </a:pPr>
              <a:t>5/25/2011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48B604B-7CCB-4F02-BDE7-F966462A57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OI-LOGO185"/>
          <p:cNvPicPr>
            <a:picLocks noChangeAspect="1" noChangeArrowheads="1"/>
          </p:cNvPicPr>
          <p:nvPr userDrawn="1"/>
        </p:nvPicPr>
        <p:blipFill>
          <a:blip r:embed="rId2"/>
          <a:srcRect/>
          <a:stretch>
            <a:fillRect/>
          </a:stretch>
        </p:blipFill>
        <p:spPr bwMode="auto">
          <a:xfrm>
            <a:off x="7735888" y="5767388"/>
            <a:ext cx="952500" cy="71755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960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83467"/>
            <a:ext cx="4040188"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960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183467"/>
            <a:ext cx="4041775" cy="29426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1249486-42C9-40BC-9D9C-2A56A00E1D07}" type="datetimeFigureOut">
              <a:rPr lang="en-US"/>
              <a:pPr>
                <a:defRPr/>
              </a:pPr>
              <a:t>5/25/2011</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620CF4E-4194-4335-A9AB-2FA636CBD0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COI-LOGO185"/>
          <p:cNvPicPr>
            <a:picLocks noChangeAspect="1" noChangeArrowheads="1"/>
          </p:cNvPicPr>
          <p:nvPr userDrawn="1"/>
        </p:nvPicPr>
        <p:blipFill>
          <a:blip r:embed="rId2"/>
          <a:srcRect/>
          <a:stretch>
            <a:fillRect/>
          </a:stretch>
        </p:blipFill>
        <p:spPr bwMode="auto">
          <a:xfrm>
            <a:off x="7745413" y="5811838"/>
            <a:ext cx="9525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557A01B-F3E3-470E-AD37-1C5D5DF8F01A}" type="datetimeFigureOut">
              <a:rPr lang="en-US"/>
              <a:pPr>
                <a:defRPr/>
              </a:pPr>
              <a:t>5/25/2011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77A6848-D862-4958-AFFD-D5FF531870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724775" y="5767388"/>
            <a:ext cx="952500" cy="717550"/>
          </a:xfrm>
          <a:prstGeom prst="rect">
            <a:avLst/>
          </a:prstGeom>
          <a:noFill/>
          <a:ln w="9525">
            <a:noFill/>
            <a:miter lim="800000"/>
            <a:headEnd/>
            <a:tailEnd/>
          </a:ln>
        </p:spPr>
      </p:pic>
      <p:sp>
        <p:nvSpPr>
          <p:cNvPr id="2" name="Title 1"/>
          <p:cNvSpPr>
            <a:spLocks noGrp="1"/>
          </p:cNvSpPr>
          <p:nvPr>
            <p:ph type="title"/>
          </p:nvPr>
        </p:nvSpPr>
        <p:spPr>
          <a:xfrm>
            <a:off x="457200" y="1320800"/>
            <a:ext cx="3008313" cy="6477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20800"/>
            <a:ext cx="5111750" cy="480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67467"/>
            <a:ext cx="3008313" cy="39586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95DF07F-41EC-4E74-9254-B89F9CC2DF01}" type="datetimeFigureOut">
              <a:rPr lang="en-US"/>
              <a:pPr>
                <a:defRPr/>
              </a:pPr>
              <a:t>5/25/2011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91C143E-E9B1-4658-9946-0732C6E50D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OI-LOGO185"/>
          <p:cNvPicPr>
            <a:picLocks noChangeAspect="1" noChangeArrowheads="1"/>
          </p:cNvPicPr>
          <p:nvPr userDrawn="1"/>
        </p:nvPicPr>
        <p:blipFill>
          <a:blip r:embed="rId2"/>
          <a:srcRect/>
          <a:stretch>
            <a:fillRect/>
          </a:stretch>
        </p:blipFill>
        <p:spPr bwMode="auto">
          <a:xfrm>
            <a:off x="7650163" y="5813425"/>
            <a:ext cx="952500" cy="715963"/>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491B2C0-2739-4CC5-97BC-AF92719A86B6}" type="datetimeFigureOut">
              <a:rPr lang="en-US"/>
              <a:pPr>
                <a:defRPr/>
              </a:pPr>
              <a:t>5/25/2011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848F199-A1F1-418F-ABED-9EA9861708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OI-LOGO185"/>
          <p:cNvPicPr>
            <a:picLocks noChangeAspect="1" noChangeArrowheads="1"/>
          </p:cNvPicPr>
          <p:nvPr userDrawn="1"/>
        </p:nvPicPr>
        <p:blipFill>
          <a:blip r:embed="rId2"/>
          <a:srcRect/>
          <a:stretch>
            <a:fillRect/>
          </a:stretch>
        </p:blipFill>
        <p:spPr bwMode="auto">
          <a:xfrm>
            <a:off x="7581900" y="5767388"/>
            <a:ext cx="952500" cy="7175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7524DA-C4C9-413D-9203-D3DD0AF3FE0E}" type="datetimeFigureOut">
              <a:rPr lang="en-US"/>
              <a:pPr>
                <a:defRPr/>
              </a:pPr>
              <a:t>5/25/2011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9A7A0C-02E3-492B-B37E-105A043D6E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2" descr="COI-LOGO185"/>
          <p:cNvPicPr>
            <a:picLocks noChangeAspect="1" noChangeArrowheads="1"/>
          </p:cNvPicPr>
          <p:nvPr userDrawn="1"/>
        </p:nvPicPr>
        <p:blipFill>
          <a:blip r:embed="rId2"/>
          <a:srcRect/>
          <a:stretch>
            <a:fillRect/>
          </a:stretch>
        </p:blipFill>
        <p:spPr bwMode="auto">
          <a:xfrm>
            <a:off x="7734300" y="5884863"/>
            <a:ext cx="952500" cy="715962"/>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E0A9D26F-DE5A-41CF-B239-B728530CC209}" type="datetimeFigureOut">
              <a:rPr lang="en-US"/>
              <a:pPr>
                <a:defRPr/>
              </a:pPr>
              <a:t>5/25/2011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A1CC5E-8F3B-4667-89AF-AF11FCD1FE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3063" y="1143000"/>
            <a:ext cx="8389937" cy="708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373063" y="2051050"/>
            <a:ext cx="8389937" cy="2222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FEDBA62-2B1F-4CE6-8A51-132826D4C8E9}" type="datetimeFigureOut">
              <a:rPr lang="en-US"/>
              <a:pPr>
                <a:defRPr/>
              </a:pPr>
              <a:t>5/25/2011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DFC59A8-3D9D-456E-A334-E89A3AD761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iming>
    <p:tnLst>
      <p:par>
        <p:cTn id="1" dur="indefinite" restart="never" nodeType="tmRoot"/>
      </p:par>
    </p:tnLst>
  </p:timing>
  <p:txStyles>
    <p:titleStyle>
      <a:lvl1pPr algn="l" defTabSz="457200" rtl="0" eaLnBrk="0" fontAlgn="base" hangingPunct="0">
        <a:spcBef>
          <a:spcPct val="0"/>
        </a:spcBef>
        <a:spcAft>
          <a:spcPct val="0"/>
        </a:spcAft>
        <a:defRPr sz="4000" kern="1200">
          <a:solidFill>
            <a:srgbClr val="A62C34"/>
          </a:solidFill>
          <a:latin typeface="Arial"/>
          <a:ea typeface="+mj-ea"/>
          <a:cs typeface="Arial"/>
        </a:defRPr>
      </a:lvl1pPr>
      <a:lvl2pPr algn="l" defTabSz="457200" rtl="0" eaLnBrk="0" fontAlgn="base" hangingPunct="0">
        <a:spcBef>
          <a:spcPct val="0"/>
        </a:spcBef>
        <a:spcAft>
          <a:spcPct val="0"/>
        </a:spcAft>
        <a:defRPr sz="4000">
          <a:solidFill>
            <a:srgbClr val="A62C34"/>
          </a:solidFill>
          <a:latin typeface="Arial" charset="0"/>
          <a:cs typeface="Arial" charset="0"/>
        </a:defRPr>
      </a:lvl2pPr>
      <a:lvl3pPr algn="l" defTabSz="457200" rtl="0" eaLnBrk="0" fontAlgn="base" hangingPunct="0">
        <a:spcBef>
          <a:spcPct val="0"/>
        </a:spcBef>
        <a:spcAft>
          <a:spcPct val="0"/>
        </a:spcAft>
        <a:defRPr sz="4000">
          <a:solidFill>
            <a:srgbClr val="A62C34"/>
          </a:solidFill>
          <a:latin typeface="Arial" charset="0"/>
          <a:cs typeface="Arial" charset="0"/>
        </a:defRPr>
      </a:lvl3pPr>
      <a:lvl4pPr algn="l" defTabSz="457200" rtl="0" eaLnBrk="0" fontAlgn="base" hangingPunct="0">
        <a:spcBef>
          <a:spcPct val="0"/>
        </a:spcBef>
        <a:spcAft>
          <a:spcPct val="0"/>
        </a:spcAft>
        <a:defRPr sz="4000">
          <a:solidFill>
            <a:srgbClr val="A62C34"/>
          </a:solidFill>
          <a:latin typeface="Arial" charset="0"/>
          <a:cs typeface="Arial" charset="0"/>
        </a:defRPr>
      </a:lvl4pPr>
      <a:lvl5pPr algn="l" defTabSz="457200" rtl="0" eaLnBrk="0" fontAlgn="base" hangingPunct="0">
        <a:spcBef>
          <a:spcPct val="0"/>
        </a:spcBef>
        <a:spcAft>
          <a:spcPct val="0"/>
        </a:spcAft>
        <a:defRPr sz="4000">
          <a:solidFill>
            <a:srgbClr val="A62C34"/>
          </a:solidFill>
          <a:latin typeface="Arial" charset="0"/>
          <a:cs typeface="Arial" charset="0"/>
        </a:defRPr>
      </a:lvl5pPr>
      <a:lvl6pPr marL="457200" algn="l" defTabSz="457200" rtl="0" fontAlgn="base">
        <a:spcBef>
          <a:spcPct val="0"/>
        </a:spcBef>
        <a:spcAft>
          <a:spcPct val="0"/>
        </a:spcAft>
        <a:defRPr sz="4000">
          <a:solidFill>
            <a:srgbClr val="A62C34"/>
          </a:solidFill>
          <a:latin typeface="Arial" charset="0"/>
          <a:cs typeface="Arial" charset="0"/>
        </a:defRPr>
      </a:lvl6pPr>
      <a:lvl7pPr marL="914400" algn="l" defTabSz="457200" rtl="0" fontAlgn="base">
        <a:spcBef>
          <a:spcPct val="0"/>
        </a:spcBef>
        <a:spcAft>
          <a:spcPct val="0"/>
        </a:spcAft>
        <a:defRPr sz="4000">
          <a:solidFill>
            <a:srgbClr val="A62C34"/>
          </a:solidFill>
          <a:latin typeface="Arial" charset="0"/>
          <a:cs typeface="Arial" charset="0"/>
        </a:defRPr>
      </a:lvl7pPr>
      <a:lvl8pPr marL="1371600" algn="l" defTabSz="457200" rtl="0" fontAlgn="base">
        <a:spcBef>
          <a:spcPct val="0"/>
        </a:spcBef>
        <a:spcAft>
          <a:spcPct val="0"/>
        </a:spcAft>
        <a:defRPr sz="4000">
          <a:solidFill>
            <a:srgbClr val="A62C34"/>
          </a:solidFill>
          <a:latin typeface="Arial" charset="0"/>
          <a:cs typeface="Arial" charset="0"/>
        </a:defRPr>
      </a:lvl8pPr>
      <a:lvl9pPr marL="1828800" algn="l" defTabSz="457200" rtl="0" fontAlgn="base">
        <a:spcBef>
          <a:spcPct val="0"/>
        </a:spcBef>
        <a:spcAft>
          <a:spcPct val="0"/>
        </a:spcAft>
        <a:defRPr sz="4000">
          <a:solidFill>
            <a:srgbClr val="A62C34"/>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27436C"/>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27436C"/>
          </a:solidFill>
          <a:latin typeface="+mn-lt"/>
          <a:ea typeface="+mn-ea"/>
          <a:cs typeface="Arial" charset="0"/>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mn-ea"/>
          <a:cs typeface="Arial" charset="0"/>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mn-ea"/>
          <a:cs typeface="Arial" charset="0"/>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enteroninstructi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mailto:COI-Info@rmcre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centeroninstruc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es.ed.gov/ncee/wwc/publications/practiceguid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ctrTitle"/>
          </p:nvPr>
        </p:nvSpPr>
        <p:spPr>
          <a:xfrm>
            <a:off x="2971800" y="2344738"/>
            <a:ext cx="5768975" cy="1554162"/>
          </a:xfrm>
        </p:spPr>
        <p:txBody>
          <a:bodyPr/>
          <a:lstStyle/>
          <a:p>
            <a:pPr eaLnBrk="1" hangingPunct="1"/>
            <a:r>
              <a:rPr lang="en-US" sz="3200" smtClean="0">
                <a:latin typeface="Arial" charset="0"/>
                <a:cs typeface="Arial" charset="0"/>
              </a:rPr>
              <a:t>Optimizing Teaching and</a:t>
            </a:r>
            <a:br>
              <a:rPr lang="en-US" sz="3200" smtClean="0">
                <a:latin typeface="Arial" charset="0"/>
                <a:cs typeface="Arial" charset="0"/>
              </a:rPr>
            </a:br>
            <a:r>
              <a:rPr lang="en-US" sz="3200" smtClean="0">
                <a:latin typeface="Arial" charset="0"/>
                <a:cs typeface="Arial" charset="0"/>
              </a:rPr>
              <a:t>Learning of Comprehension</a:t>
            </a:r>
            <a:br>
              <a:rPr lang="en-US" sz="3200" smtClean="0">
                <a:latin typeface="Arial" charset="0"/>
                <a:cs typeface="Arial" charset="0"/>
              </a:rPr>
            </a:br>
            <a:r>
              <a:rPr lang="en-US" sz="3200" smtClean="0">
                <a:latin typeface="Arial" charset="0"/>
                <a:cs typeface="Arial" charset="0"/>
              </a:rPr>
              <a:t>in the Elementary Setting</a:t>
            </a:r>
            <a:endParaRPr lang="en-US" sz="3200" i="1" smtClean="0">
              <a:latin typeface="Arial" charset="0"/>
              <a:cs typeface="Arial" charset="0"/>
            </a:endParaRPr>
          </a:p>
        </p:txBody>
      </p:sp>
      <p:sp>
        <p:nvSpPr>
          <p:cNvPr id="13314" name="Subtitle 4"/>
          <p:cNvSpPr>
            <a:spLocks noGrp="1"/>
          </p:cNvSpPr>
          <p:nvPr>
            <p:ph type="subTitle" idx="1"/>
          </p:nvPr>
        </p:nvSpPr>
        <p:spPr>
          <a:xfrm>
            <a:off x="4541838" y="4419600"/>
            <a:ext cx="4198937" cy="1144588"/>
          </a:xfrm>
        </p:spPr>
        <p:txBody>
          <a:bodyPr>
            <a:spAutoFit/>
          </a:bodyPr>
          <a:lstStyle/>
          <a:p>
            <a:pPr algn="r">
              <a:lnSpc>
                <a:spcPct val="80000"/>
              </a:lnSpc>
            </a:pPr>
            <a:r>
              <a:rPr lang="en-US" sz="1800" smtClean="0">
                <a:solidFill>
                  <a:schemeClr val="tx1"/>
                </a:solidFill>
                <a:latin typeface="Arial" charset="0"/>
                <a:cs typeface="Arial" charset="0"/>
              </a:rPr>
              <a:t>Sheryl Turner, Research Associate</a:t>
            </a:r>
          </a:p>
          <a:p>
            <a:pPr algn="r">
              <a:lnSpc>
                <a:spcPct val="80000"/>
              </a:lnSpc>
            </a:pPr>
            <a:r>
              <a:rPr lang="en-US" sz="1800" smtClean="0">
                <a:solidFill>
                  <a:schemeClr val="tx1"/>
                </a:solidFill>
                <a:latin typeface="Arial" charset="0"/>
                <a:cs typeface="Arial" charset="0"/>
              </a:rPr>
              <a:t>Center on Instruction</a:t>
            </a:r>
          </a:p>
          <a:p>
            <a:pPr algn="r">
              <a:lnSpc>
                <a:spcPct val="80000"/>
              </a:lnSpc>
            </a:pPr>
            <a:endParaRPr lang="en-US" sz="1800" smtClean="0">
              <a:solidFill>
                <a:schemeClr val="tx1"/>
              </a:solidFill>
              <a:latin typeface="Arial" charset="0"/>
              <a:cs typeface="Arial" charset="0"/>
            </a:endParaRPr>
          </a:p>
          <a:p>
            <a:pPr algn="r" eaLnBrk="1" hangingPunct="1">
              <a:lnSpc>
                <a:spcPct val="80000"/>
              </a:lnSpc>
            </a:pPr>
            <a:r>
              <a:rPr lang="en-US" sz="1800" smtClean="0">
                <a:solidFill>
                  <a:schemeClr val="tx1"/>
                </a:solidFill>
                <a:latin typeface="Arial" charset="0"/>
                <a:cs typeface="Arial" charset="0"/>
              </a:rPr>
              <a:t>May 25, 2011</a:t>
            </a:r>
            <a:endParaRPr lang="en-US" sz="2000" smtClean="0">
              <a:solidFill>
                <a:schemeClr val="tx1"/>
              </a:solidFill>
              <a:latin typeface="Arial" charset="0"/>
              <a:cs typeface="Arial" charset="0"/>
            </a:endParaRPr>
          </a:p>
        </p:txBody>
      </p:sp>
      <p:cxnSp>
        <p:nvCxnSpPr>
          <p:cNvPr id="7" name="Straight Connector 6"/>
          <p:cNvCxnSpPr>
            <a:cxnSpLocks noChangeShapeType="1"/>
          </p:cNvCxnSpPr>
          <p:nvPr/>
        </p:nvCxnSpPr>
        <p:spPr bwMode="auto">
          <a:xfrm>
            <a:off x="2971800" y="3898900"/>
            <a:ext cx="5786438" cy="0"/>
          </a:xfrm>
          <a:prstGeom prst="line">
            <a:avLst/>
          </a:prstGeom>
          <a:noFill/>
          <a:ln w="19050" algn="ctr">
            <a:solidFill>
              <a:srgbClr val="A62C34"/>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1"/>
          <p:cNvGrpSpPr>
            <a:grpSpLocks/>
          </p:cNvGrpSpPr>
          <p:nvPr/>
        </p:nvGrpSpPr>
        <p:grpSpPr bwMode="auto">
          <a:xfrm>
            <a:off x="495300" y="1268413"/>
            <a:ext cx="8153400" cy="4648200"/>
            <a:chOff x="474663" y="1285875"/>
            <a:chExt cx="8153400" cy="4648200"/>
          </a:xfrm>
        </p:grpSpPr>
        <p:sp>
          <p:nvSpPr>
            <p:cNvPr id="31747" name="Freeform 3"/>
            <p:cNvSpPr>
              <a:spLocks/>
            </p:cNvSpPr>
            <p:nvPr/>
          </p:nvSpPr>
          <p:spPr bwMode="auto">
            <a:xfrm rot="-1972545">
              <a:off x="474663" y="2657475"/>
              <a:ext cx="1828800" cy="1828800"/>
            </a:xfrm>
            <a:custGeom>
              <a:avLst/>
              <a:gdLst>
                <a:gd name="T0" fmla="*/ 0 w 1152"/>
                <a:gd name="T1" fmla="*/ 2147483647 h 1152"/>
                <a:gd name="T2" fmla="*/ 2147483647 w 1152"/>
                <a:gd name="T3" fmla="*/ 2147483647 h 1152"/>
                <a:gd name="T4" fmla="*/ 2147483647 w 1152"/>
                <a:gd name="T5" fmla="*/ 0 h 1152"/>
                <a:gd name="T6" fmla="*/ 2147483647 w 1152"/>
                <a:gd name="T7" fmla="*/ 0 h 1152"/>
                <a:gd name="T8" fmla="*/ 2147483647 w 1152"/>
                <a:gd name="T9" fmla="*/ 2147483647 h 1152"/>
                <a:gd name="T10" fmla="*/ 0 w 1152"/>
                <a:gd name="T11" fmla="*/ 2147483647 h 1152"/>
                <a:gd name="T12" fmla="*/ 0 w 1152"/>
                <a:gd name="T13" fmla="*/ 2147483647 h 1152"/>
                <a:gd name="T14" fmla="*/ 0 60000 65536"/>
                <a:gd name="T15" fmla="*/ 0 60000 65536"/>
                <a:gd name="T16" fmla="*/ 0 60000 65536"/>
                <a:gd name="T17" fmla="*/ 0 60000 65536"/>
                <a:gd name="T18" fmla="*/ 0 60000 65536"/>
                <a:gd name="T19" fmla="*/ 0 60000 65536"/>
                <a:gd name="T20" fmla="*/ 0 60000 65536"/>
                <a:gd name="T21" fmla="*/ 0 w 1152"/>
                <a:gd name="T22" fmla="*/ 0 h 1152"/>
                <a:gd name="T23" fmla="*/ 1152 w 115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1152">
                  <a:moveTo>
                    <a:pt x="0" y="960"/>
                  </a:moveTo>
                  <a:lnTo>
                    <a:pt x="960" y="960"/>
                  </a:lnTo>
                  <a:lnTo>
                    <a:pt x="960" y="0"/>
                  </a:lnTo>
                  <a:lnTo>
                    <a:pt x="1152" y="0"/>
                  </a:lnTo>
                  <a:lnTo>
                    <a:pt x="1152" y="1152"/>
                  </a:lnTo>
                  <a:lnTo>
                    <a:pt x="0" y="1152"/>
                  </a:lnTo>
                  <a:lnTo>
                    <a:pt x="0" y="960"/>
                  </a:lnTo>
                  <a:close/>
                </a:path>
              </a:pathLst>
            </a:custGeom>
            <a:solidFill>
              <a:srgbClr val="FFFF99"/>
            </a:solidFill>
            <a:ln w="9525">
              <a:solidFill>
                <a:schemeClr val="tx1"/>
              </a:solidFill>
              <a:round/>
              <a:headEnd/>
              <a:tailEnd/>
            </a:ln>
          </p:spPr>
          <p:txBody>
            <a:bodyPr wrap="none" anchor="ctr"/>
            <a:lstStyle/>
            <a:p>
              <a:endParaRPr lang="en-US"/>
            </a:p>
          </p:txBody>
        </p:sp>
        <p:sp>
          <p:nvSpPr>
            <p:cNvPr id="31748" name="Freeform 4"/>
            <p:cNvSpPr>
              <a:spLocks/>
            </p:cNvSpPr>
            <p:nvPr/>
          </p:nvSpPr>
          <p:spPr bwMode="auto">
            <a:xfrm rot="1727496">
              <a:off x="4970463" y="1438275"/>
              <a:ext cx="3657600" cy="1828800"/>
            </a:xfrm>
            <a:custGeom>
              <a:avLst/>
              <a:gdLst>
                <a:gd name="T0" fmla="*/ 2147483647 w 2304"/>
                <a:gd name="T1" fmla="*/ 2147483647 h 1152"/>
                <a:gd name="T2" fmla="*/ 0 w 2304"/>
                <a:gd name="T3" fmla="*/ 2147483647 h 1152"/>
                <a:gd name="T4" fmla="*/ 0 w 2304"/>
                <a:gd name="T5" fmla="*/ 2147483647 h 1152"/>
                <a:gd name="T6" fmla="*/ 2147483647 w 2304"/>
                <a:gd name="T7" fmla="*/ 2147483647 h 1152"/>
                <a:gd name="T8" fmla="*/ 2147483647 w 2304"/>
                <a:gd name="T9" fmla="*/ 0 h 1152"/>
                <a:gd name="T10" fmla="*/ 2147483647 w 2304"/>
                <a:gd name="T11" fmla="*/ 0 h 1152"/>
                <a:gd name="T12" fmla="*/ 2147483647 w 2304"/>
                <a:gd name="T13" fmla="*/ 2147483647 h 1152"/>
                <a:gd name="T14" fmla="*/ 2147483647 w 2304"/>
                <a:gd name="T15" fmla="*/ 2147483647 h 1152"/>
                <a:gd name="T16" fmla="*/ 2147483647 w 2304"/>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4"/>
                <a:gd name="T28" fmla="*/ 0 h 1152"/>
                <a:gd name="T29" fmla="*/ 2304 w 230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4" h="1152">
                  <a:moveTo>
                    <a:pt x="2304" y="1152"/>
                  </a:moveTo>
                  <a:lnTo>
                    <a:pt x="0" y="1152"/>
                  </a:lnTo>
                  <a:lnTo>
                    <a:pt x="0" y="960"/>
                  </a:lnTo>
                  <a:lnTo>
                    <a:pt x="1152" y="960"/>
                  </a:lnTo>
                  <a:lnTo>
                    <a:pt x="1152" y="0"/>
                  </a:lnTo>
                  <a:lnTo>
                    <a:pt x="1344" y="0"/>
                  </a:lnTo>
                  <a:lnTo>
                    <a:pt x="1344" y="960"/>
                  </a:lnTo>
                  <a:lnTo>
                    <a:pt x="2304" y="960"/>
                  </a:lnTo>
                  <a:lnTo>
                    <a:pt x="2304" y="1152"/>
                  </a:lnTo>
                  <a:close/>
                </a:path>
              </a:pathLst>
            </a:custGeom>
            <a:solidFill>
              <a:srgbClr val="FFFF99"/>
            </a:solidFill>
            <a:ln w="9525">
              <a:solidFill>
                <a:schemeClr val="tx1"/>
              </a:solidFill>
              <a:round/>
              <a:headEnd/>
              <a:tailEnd/>
            </a:ln>
          </p:spPr>
          <p:txBody>
            <a:bodyPr wrap="none" anchor="ctr"/>
            <a:lstStyle/>
            <a:p>
              <a:endParaRPr lang="en-US"/>
            </a:p>
          </p:txBody>
        </p:sp>
        <p:sp>
          <p:nvSpPr>
            <p:cNvPr id="31749" name="Freeform 5"/>
            <p:cNvSpPr>
              <a:spLocks/>
            </p:cNvSpPr>
            <p:nvPr/>
          </p:nvSpPr>
          <p:spPr bwMode="auto">
            <a:xfrm rot="1747365">
              <a:off x="3370263" y="3222994"/>
              <a:ext cx="2133600" cy="1828800"/>
            </a:xfrm>
            <a:custGeom>
              <a:avLst/>
              <a:gdLst>
                <a:gd name="T0" fmla="*/ 2147483647 w 1344"/>
                <a:gd name="T1" fmla="*/ 2147483647 h 1152"/>
                <a:gd name="T2" fmla="*/ 2147483647 w 1344"/>
                <a:gd name="T3" fmla="*/ 0 h 1152"/>
                <a:gd name="T4" fmla="*/ 0 w 1344"/>
                <a:gd name="T5" fmla="*/ 0 h 1152"/>
                <a:gd name="T6" fmla="*/ 0 w 1344"/>
                <a:gd name="T7" fmla="*/ 2147483647 h 1152"/>
                <a:gd name="T8" fmla="*/ 483870023 w 1344"/>
                <a:gd name="T9" fmla="*/ 2147483647 h 1152"/>
                <a:gd name="T10" fmla="*/ 483870023 w 1344"/>
                <a:gd name="T11" fmla="*/ 483869993 h 1152"/>
                <a:gd name="T12" fmla="*/ 2147483647 w 1344"/>
                <a:gd name="T13" fmla="*/ 483869993 h 1152"/>
                <a:gd name="T14" fmla="*/ 2147483647 w 1344"/>
                <a:gd name="T15" fmla="*/ 2147483647 h 1152"/>
                <a:gd name="T16" fmla="*/ 2147483647 w 1344"/>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4"/>
                <a:gd name="T28" fmla="*/ 0 h 1152"/>
                <a:gd name="T29" fmla="*/ 1344 w 134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4" h="1152">
                  <a:moveTo>
                    <a:pt x="1344" y="1152"/>
                  </a:moveTo>
                  <a:lnTo>
                    <a:pt x="1344" y="0"/>
                  </a:lnTo>
                  <a:lnTo>
                    <a:pt x="0" y="0"/>
                  </a:lnTo>
                  <a:lnTo>
                    <a:pt x="0" y="1152"/>
                  </a:lnTo>
                  <a:lnTo>
                    <a:pt x="192" y="1152"/>
                  </a:lnTo>
                  <a:lnTo>
                    <a:pt x="192" y="192"/>
                  </a:lnTo>
                  <a:lnTo>
                    <a:pt x="1152" y="192"/>
                  </a:lnTo>
                  <a:lnTo>
                    <a:pt x="1152" y="1152"/>
                  </a:lnTo>
                  <a:lnTo>
                    <a:pt x="1344" y="1152"/>
                  </a:lnTo>
                  <a:close/>
                </a:path>
              </a:pathLst>
            </a:custGeom>
            <a:solidFill>
              <a:srgbClr val="FFFF99"/>
            </a:solidFill>
            <a:ln w="9525">
              <a:solidFill>
                <a:schemeClr val="tx1"/>
              </a:solidFill>
              <a:round/>
              <a:headEnd/>
              <a:tailEnd/>
            </a:ln>
          </p:spPr>
          <p:txBody>
            <a:bodyPr wrap="none" anchor="ctr"/>
            <a:lstStyle/>
            <a:p>
              <a:endParaRPr lang="en-US"/>
            </a:p>
          </p:txBody>
        </p:sp>
        <p:sp>
          <p:nvSpPr>
            <p:cNvPr id="31750" name="Freeform 6"/>
            <p:cNvSpPr>
              <a:spLocks/>
            </p:cNvSpPr>
            <p:nvPr/>
          </p:nvSpPr>
          <p:spPr bwMode="auto">
            <a:xfrm rot="854927">
              <a:off x="1617663" y="5615408"/>
              <a:ext cx="5181600" cy="304800"/>
            </a:xfrm>
            <a:custGeom>
              <a:avLst/>
              <a:gdLst>
                <a:gd name="T0" fmla="*/ 0 w 3264"/>
                <a:gd name="T1" fmla="*/ 0 h 192"/>
                <a:gd name="T2" fmla="*/ 2147483647 w 3264"/>
                <a:gd name="T3" fmla="*/ 0 h 192"/>
                <a:gd name="T4" fmla="*/ 2147483647 w 3264"/>
                <a:gd name="T5" fmla="*/ 483870045 h 192"/>
                <a:gd name="T6" fmla="*/ 0 w 3264"/>
                <a:gd name="T7" fmla="*/ 483870045 h 192"/>
                <a:gd name="T8" fmla="*/ 0 w 3264"/>
                <a:gd name="T9" fmla="*/ 0 h 192"/>
                <a:gd name="T10" fmla="*/ 0 60000 65536"/>
                <a:gd name="T11" fmla="*/ 0 60000 65536"/>
                <a:gd name="T12" fmla="*/ 0 60000 65536"/>
                <a:gd name="T13" fmla="*/ 0 60000 65536"/>
                <a:gd name="T14" fmla="*/ 0 60000 65536"/>
                <a:gd name="T15" fmla="*/ 0 w 3264"/>
                <a:gd name="T16" fmla="*/ 0 h 192"/>
                <a:gd name="T17" fmla="*/ 3264 w 3264"/>
                <a:gd name="T18" fmla="*/ 192 h 192"/>
              </a:gdLst>
              <a:ahLst/>
              <a:cxnLst>
                <a:cxn ang="T10">
                  <a:pos x="T0" y="T1"/>
                </a:cxn>
                <a:cxn ang="T11">
                  <a:pos x="T2" y="T3"/>
                </a:cxn>
                <a:cxn ang="T12">
                  <a:pos x="T4" y="T5"/>
                </a:cxn>
                <a:cxn ang="T13">
                  <a:pos x="T6" y="T7"/>
                </a:cxn>
                <a:cxn ang="T14">
                  <a:pos x="T8" y="T9"/>
                </a:cxn>
              </a:cxnLst>
              <a:rect l="T15" t="T16" r="T17" b="T18"/>
              <a:pathLst>
                <a:path w="3264" h="192">
                  <a:moveTo>
                    <a:pt x="0" y="0"/>
                  </a:moveTo>
                  <a:lnTo>
                    <a:pt x="3264" y="0"/>
                  </a:lnTo>
                  <a:lnTo>
                    <a:pt x="3264" y="192"/>
                  </a:lnTo>
                  <a:lnTo>
                    <a:pt x="0" y="192"/>
                  </a:lnTo>
                  <a:lnTo>
                    <a:pt x="0" y="0"/>
                  </a:lnTo>
                  <a:close/>
                </a:path>
              </a:pathLst>
            </a:custGeom>
            <a:solidFill>
              <a:srgbClr val="FFFF99"/>
            </a:solidFill>
            <a:ln w="9525">
              <a:solidFill>
                <a:schemeClr val="tx1"/>
              </a:solidFill>
              <a:round/>
              <a:headEnd/>
              <a:tailEnd/>
            </a:ln>
          </p:spPr>
          <p:txBody>
            <a:bodyPr wrap="none" anchor="ctr"/>
            <a:lstStyle/>
            <a:p>
              <a:endParaRPr lang="en-US"/>
            </a:p>
          </p:txBody>
        </p:sp>
        <p:sp>
          <p:nvSpPr>
            <p:cNvPr id="31751" name="Freeform 7"/>
            <p:cNvSpPr>
              <a:spLocks/>
            </p:cNvSpPr>
            <p:nvPr/>
          </p:nvSpPr>
          <p:spPr bwMode="auto">
            <a:xfrm rot="2276645">
              <a:off x="3065463" y="1285875"/>
              <a:ext cx="304800" cy="2133600"/>
            </a:xfrm>
            <a:custGeom>
              <a:avLst/>
              <a:gdLst>
                <a:gd name="T0" fmla="*/ 0 w 192"/>
                <a:gd name="T1" fmla="*/ 2147483647 h 1344"/>
                <a:gd name="T2" fmla="*/ 0 w 192"/>
                <a:gd name="T3" fmla="*/ 0 h 1344"/>
                <a:gd name="T4" fmla="*/ 483870045 w 192"/>
                <a:gd name="T5" fmla="*/ 0 h 1344"/>
                <a:gd name="T6" fmla="*/ 483870045 w 192"/>
                <a:gd name="T7" fmla="*/ 2147483647 h 1344"/>
                <a:gd name="T8" fmla="*/ 0 w 192"/>
                <a:gd name="T9" fmla="*/ 2147483647 h 1344"/>
                <a:gd name="T10" fmla="*/ 0 60000 65536"/>
                <a:gd name="T11" fmla="*/ 0 60000 65536"/>
                <a:gd name="T12" fmla="*/ 0 60000 65536"/>
                <a:gd name="T13" fmla="*/ 0 60000 65536"/>
                <a:gd name="T14" fmla="*/ 0 60000 65536"/>
                <a:gd name="T15" fmla="*/ 0 w 192"/>
                <a:gd name="T16" fmla="*/ 0 h 1344"/>
                <a:gd name="T17" fmla="*/ 192 w 192"/>
                <a:gd name="T18" fmla="*/ 1344 h 1344"/>
              </a:gdLst>
              <a:ahLst/>
              <a:cxnLst>
                <a:cxn ang="T10">
                  <a:pos x="T0" y="T1"/>
                </a:cxn>
                <a:cxn ang="T11">
                  <a:pos x="T2" y="T3"/>
                </a:cxn>
                <a:cxn ang="T12">
                  <a:pos x="T4" y="T5"/>
                </a:cxn>
                <a:cxn ang="T13">
                  <a:pos x="T6" y="T7"/>
                </a:cxn>
                <a:cxn ang="T14">
                  <a:pos x="T8" y="T9"/>
                </a:cxn>
              </a:cxnLst>
              <a:rect l="T15" t="T16" r="T17" b="T18"/>
              <a:pathLst>
                <a:path w="192" h="1344">
                  <a:moveTo>
                    <a:pt x="0" y="1344"/>
                  </a:moveTo>
                  <a:lnTo>
                    <a:pt x="0" y="0"/>
                  </a:lnTo>
                  <a:lnTo>
                    <a:pt x="192" y="0"/>
                  </a:lnTo>
                  <a:lnTo>
                    <a:pt x="192" y="1344"/>
                  </a:lnTo>
                  <a:lnTo>
                    <a:pt x="0" y="1344"/>
                  </a:lnTo>
                  <a:close/>
                </a:path>
              </a:pathLst>
            </a:custGeom>
            <a:solidFill>
              <a:srgbClr val="FFFF99"/>
            </a:solidFill>
            <a:ln w="9525">
              <a:solidFill>
                <a:schemeClr val="tx1"/>
              </a:solidFill>
              <a:round/>
              <a:headEnd/>
              <a:tailEnd/>
            </a:ln>
          </p:spPr>
          <p:txBody>
            <a:bodyPr wrap="none" anchor="ctr"/>
            <a:lstStyle/>
            <a:p>
              <a:endParaRPr lang="en-US"/>
            </a:p>
          </p:txBody>
        </p:sp>
        <p:sp>
          <p:nvSpPr>
            <p:cNvPr id="31752" name="Freeform 8"/>
            <p:cNvSpPr>
              <a:spLocks/>
            </p:cNvSpPr>
            <p:nvPr/>
          </p:nvSpPr>
          <p:spPr bwMode="auto">
            <a:xfrm rot="-1273549">
              <a:off x="6570663" y="3800475"/>
              <a:ext cx="304800" cy="2133600"/>
            </a:xfrm>
            <a:custGeom>
              <a:avLst/>
              <a:gdLst>
                <a:gd name="T0" fmla="*/ 0 w 192"/>
                <a:gd name="T1" fmla="*/ 2147483647 h 1344"/>
                <a:gd name="T2" fmla="*/ 0 w 192"/>
                <a:gd name="T3" fmla="*/ 0 h 1344"/>
                <a:gd name="T4" fmla="*/ 483870045 w 192"/>
                <a:gd name="T5" fmla="*/ 0 h 1344"/>
                <a:gd name="T6" fmla="*/ 483870045 w 192"/>
                <a:gd name="T7" fmla="*/ 2147483647 h 1344"/>
                <a:gd name="T8" fmla="*/ 0 w 192"/>
                <a:gd name="T9" fmla="*/ 2147483647 h 1344"/>
                <a:gd name="T10" fmla="*/ 0 60000 65536"/>
                <a:gd name="T11" fmla="*/ 0 60000 65536"/>
                <a:gd name="T12" fmla="*/ 0 60000 65536"/>
                <a:gd name="T13" fmla="*/ 0 60000 65536"/>
                <a:gd name="T14" fmla="*/ 0 60000 65536"/>
                <a:gd name="T15" fmla="*/ 0 w 192"/>
                <a:gd name="T16" fmla="*/ 0 h 1344"/>
                <a:gd name="T17" fmla="*/ 192 w 192"/>
                <a:gd name="T18" fmla="*/ 1344 h 1344"/>
              </a:gdLst>
              <a:ahLst/>
              <a:cxnLst>
                <a:cxn ang="T10">
                  <a:pos x="T0" y="T1"/>
                </a:cxn>
                <a:cxn ang="T11">
                  <a:pos x="T2" y="T3"/>
                </a:cxn>
                <a:cxn ang="T12">
                  <a:pos x="T4" y="T5"/>
                </a:cxn>
                <a:cxn ang="T13">
                  <a:pos x="T6" y="T7"/>
                </a:cxn>
                <a:cxn ang="T14">
                  <a:pos x="T8" y="T9"/>
                </a:cxn>
              </a:cxnLst>
              <a:rect l="T15" t="T16" r="T17" b="T18"/>
              <a:pathLst>
                <a:path w="192" h="1344">
                  <a:moveTo>
                    <a:pt x="0" y="1344"/>
                  </a:moveTo>
                  <a:lnTo>
                    <a:pt x="0" y="0"/>
                  </a:lnTo>
                  <a:lnTo>
                    <a:pt x="192" y="0"/>
                  </a:lnTo>
                  <a:lnTo>
                    <a:pt x="192" y="1344"/>
                  </a:lnTo>
                  <a:lnTo>
                    <a:pt x="0" y="1344"/>
                  </a:lnTo>
                  <a:close/>
                </a:path>
              </a:pathLst>
            </a:custGeom>
            <a:solidFill>
              <a:srgbClr val="FFFF99"/>
            </a:solidFill>
            <a:ln w="9525">
              <a:solidFill>
                <a:schemeClr val="tx1"/>
              </a:solidFill>
              <a:round/>
              <a:headEnd/>
              <a:tailEnd/>
            </a:ln>
          </p:spPr>
          <p:txBody>
            <a:bodyPr wrap="none" anchor="ctr"/>
            <a:lstStyle/>
            <a:p>
              <a:endParaRPr lang="en-US"/>
            </a:p>
          </p:txBody>
        </p:sp>
      </p:grpSp>
      <p:sp>
        <p:nvSpPr>
          <p:cNvPr id="31746" name="Slide Number Placeholder 8"/>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FD9A2189-F7CA-4F61-B285-375EB80DC778}" type="slidenum">
              <a:rPr lang="en-US" sz="1000"/>
              <a:pPr algn="r" defTabSz="914400" eaLnBrk="0" hangingPunct="0"/>
              <a:t>10</a:t>
            </a:fld>
            <a:endParaRPr lang="en-US" sz="10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reeform 2"/>
          <p:cNvSpPr>
            <a:spLocks/>
          </p:cNvSpPr>
          <p:nvPr/>
        </p:nvSpPr>
        <p:spPr bwMode="auto">
          <a:xfrm>
            <a:off x="1982788" y="1385888"/>
            <a:ext cx="1828800" cy="1828800"/>
          </a:xfrm>
          <a:custGeom>
            <a:avLst/>
            <a:gdLst>
              <a:gd name="T0" fmla="*/ 0 w 1152"/>
              <a:gd name="T1" fmla="*/ 2147483647 h 1152"/>
              <a:gd name="T2" fmla="*/ 2147483647 w 1152"/>
              <a:gd name="T3" fmla="*/ 2147483647 h 1152"/>
              <a:gd name="T4" fmla="*/ 2147483647 w 1152"/>
              <a:gd name="T5" fmla="*/ 0 h 1152"/>
              <a:gd name="T6" fmla="*/ 2147483647 w 1152"/>
              <a:gd name="T7" fmla="*/ 0 h 1152"/>
              <a:gd name="T8" fmla="*/ 2147483647 w 1152"/>
              <a:gd name="T9" fmla="*/ 2147483647 h 1152"/>
              <a:gd name="T10" fmla="*/ 0 w 1152"/>
              <a:gd name="T11" fmla="*/ 2147483647 h 1152"/>
              <a:gd name="T12" fmla="*/ 0 w 1152"/>
              <a:gd name="T13" fmla="*/ 2147483647 h 1152"/>
              <a:gd name="T14" fmla="*/ 0 60000 65536"/>
              <a:gd name="T15" fmla="*/ 0 60000 65536"/>
              <a:gd name="T16" fmla="*/ 0 60000 65536"/>
              <a:gd name="T17" fmla="*/ 0 60000 65536"/>
              <a:gd name="T18" fmla="*/ 0 60000 65536"/>
              <a:gd name="T19" fmla="*/ 0 60000 65536"/>
              <a:gd name="T20" fmla="*/ 0 60000 65536"/>
              <a:gd name="T21" fmla="*/ 0 w 1152"/>
              <a:gd name="T22" fmla="*/ 0 h 1152"/>
              <a:gd name="T23" fmla="*/ 1152 w 1152"/>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1152">
                <a:moveTo>
                  <a:pt x="0" y="960"/>
                </a:moveTo>
                <a:lnTo>
                  <a:pt x="960" y="960"/>
                </a:lnTo>
                <a:lnTo>
                  <a:pt x="960" y="0"/>
                </a:lnTo>
                <a:lnTo>
                  <a:pt x="1152" y="0"/>
                </a:lnTo>
                <a:lnTo>
                  <a:pt x="1152" y="1152"/>
                </a:lnTo>
                <a:lnTo>
                  <a:pt x="0" y="1152"/>
                </a:lnTo>
                <a:lnTo>
                  <a:pt x="0" y="960"/>
                </a:lnTo>
                <a:close/>
              </a:path>
            </a:pathLst>
          </a:custGeom>
          <a:solidFill>
            <a:srgbClr val="FFFF99"/>
          </a:solidFill>
          <a:ln w="9525">
            <a:solidFill>
              <a:schemeClr val="tx1"/>
            </a:solidFill>
            <a:round/>
            <a:headEnd/>
            <a:tailEnd/>
          </a:ln>
        </p:spPr>
        <p:txBody>
          <a:bodyPr wrap="none" anchor="ctr"/>
          <a:lstStyle/>
          <a:p>
            <a:endParaRPr lang="en-US"/>
          </a:p>
        </p:txBody>
      </p:sp>
      <p:sp>
        <p:nvSpPr>
          <p:cNvPr id="33794" name="Freeform 3"/>
          <p:cNvSpPr>
            <a:spLocks/>
          </p:cNvSpPr>
          <p:nvPr/>
        </p:nvSpPr>
        <p:spPr bwMode="auto">
          <a:xfrm>
            <a:off x="1995488" y="4724400"/>
            <a:ext cx="5181600" cy="304800"/>
          </a:xfrm>
          <a:custGeom>
            <a:avLst/>
            <a:gdLst>
              <a:gd name="T0" fmla="*/ 0 w 3264"/>
              <a:gd name="T1" fmla="*/ 0 h 192"/>
              <a:gd name="T2" fmla="*/ 2147483647 w 3264"/>
              <a:gd name="T3" fmla="*/ 0 h 192"/>
              <a:gd name="T4" fmla="*/ 2147483647 w 3264"/>
              <a:gd name="T5" fmla="*/ 2147483647 h 192"/>
              <a:gd name="T6" fmla="*/ 0 w 3264"/>
              <a:gd name="T7" fmla="*/ 2147483647 h 192"/>
              <a:gd name="T8" fmla="*/ 0 w 3264"/>
              <a:gd name="T9" fmla="*/ 0 h 192"/>
              <a:gd name="T10" fmla="*/ 0 60000 65536"/>
              <a:gd name="T11" fmla="*/ 0 60000 65536"/>
              <a:gd name="T12" fmla="*/ 0 60000 65536"/>
              <a:gd name="T13" fmla="*/ 0 60000 65536"/>
              <a:gd name="T14" fmla="*/ 0 60000 65536"/>
              <a:gd name="T15" fmla="*/ 0 w 3264"/>
              <a:gd name="T16" fmla="*/ 0 h 192"/>
              <a:gd name="T17" fmla="*/ 3264 w 3264"/>
              <a:gd name="T18" fmla="*/ 192 h 192"/>
            </a:gdLst>
            <a:ahLst/>
            <a:cxnLst>
              <a:cxn ang="T10">
                <a:pos x="T0" y="T1"/>
              </a:cxn>
              <a:cxn ang="T11">
                <a:pos x="T2" y="T3"/>
              </a:cxn>
              <a:cxn ang="T12">
                <a:pos x="T4" y="T5"/>
              </a:cxn>
              <a:cxn ang="T13">
                <a:pos x="T6" y="T7"/>
              </a:cxn>
              <a:cxn ang="T14">
                <a:pos x="T8" y="T9"/>
              </a:cxn>
            </a:cxnLst>
            <a:rect l="T15" t="T16" r="T17" b="T18"/>
            <a:pathLst>
              <a:path w="3264" h="192">
                <a:moveTo>
                  <a:pt x="0" y="0"/>
                </a:moveTo>
                <a:lnTo>
                  <a:pt x="3264" y="0"/>
                </a:lnTo>
                <a:lnTo>
                  <a:pt x="3264" y="192"/>
                </a:lnTo>
                <a:lnTo>
                  <a:pt x="0" y="192"/>
                </a:lnTo>
                <a:lnTo>
                  <a:pt x="0" y="0"/>
                </a:lnTo>
                <a:close/>
              </a:path>
            </a:pathLst>
          </a:custGeom>
          <a:solidFill>
            <a:srgbClr val="FFFF99"/>
          </a:solidFill>
          <a:ln w="9525">
            <a:solidFill>
              <a:schemeClr val="tx1"/>
            </a:solidFill>
            <a:round/>
            <a:headEnd/>
            <a:tailEnd/>
          </a:ln>
        </p:spPr>
        <p:txBody>
          <a:bodyPr wrap="none" anchor="ctr"/>
          <a:lstStyle/>
          <a:p>
            <a:endParaRPr lang="en-US"/>
          </a:p>
        </p:txBody>
      </p:sp>
      <p:sp>
        <p:nvSpPr>
          <p:cNvPr id="33795" name="Freeform 4"/>
          <p:cNvSpPr>
            <a:spLocks/>
          </p:cNvSpPr>
          <p:nvPr/>
        </p:nvSpPr>
        <p:spPr bwMode="auto">
          <a:xfrm>
            <a:off x="3505200" y="1385888"/>
            <a:ext cx="3657600" cy="1828800"/>
          </a:xfrm>
          <a:custGeom>
            <a:avLst/>
            <a:gdLst>
              <a:gd name="T0" fmla="*/ 2147483647 w 2304"/>
              <a:gd name="T1" fmla="*/ 2147483647 h 1152"/>
              <a:gd name="T2" fmla="*/ 0 w 2304"/>
              <a:gd name="T3" fmla="*/ 2147483647 h 1152"/>
              <a:gd name="T4" fmla="*/ 0 w 2304"/>
              <a:gd name="T5" fmla="*/ 2147483647 h 1152"/>
              <a:gd name="T6" fmla="*/ 2147483647 w 2304"/>
              <a:gd name="T7" fmla="*/ 2147483647 h 1152"/>
              <a:gd name="T8" fmla="*/ 2147483647 w 2304"/>
              <a:gd name="T9" fmla="*/ 0 h 1152"/>
              <a:gd name="T10" fmla="*/ 2147483647 w 2304"/>
              <a:gd name="T11" fmla="*/ 0 h 1152"/>
              <a:gd name="T12" fmla="*/ 2147483647 w 2304"/>
              <a:gd name="T13" fmla="*/ 2147483647 h 1152"/>
              <a:gd name="T14" fmla="*/ 2147483647 w 2304"/>
              <a:gd name="T15" fmla="*/ 2147483647 h 1152"/>
              <a:gd name="T16" fmla="*/ 2147483647 w 2304"/>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4"/>
              <a:gd name="T28" fmla="*/ 0 h 1152"/>
              <a:gd name="T29" fmla="*/ 2304 w 230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4" h="1152">
                <a:moveTo>
                  <a:pt x="2304" y="1152"/>
                </a:moveTo>
                <a:lnTo>
                  <a:pt x="0" y="1152"/>
                </a:lnTo>
                <a:lnTo>
                  <a:pt x="0" y="960"/>
                </a:lnTo>
                <a:lnTo>
                  <a:pt x="1152" y="960"/>
                </a:lnTo>
                <a:lnTo>
                  <a:pt x="1152" y="0"/>
                </a:lnTo>
                <a:lnTo>
                  <a:pt x="1344" y="0"/>
                </a:lnTo>
                <a:lnTo>
                  <a:pt x="1344" y="960"/>
                </a:lnTo>
                <a:lnTo>
                  <a:pt x="2304" y="960"/>
                </a:lnTo>
                <a:lnTo>
                  <a:pt x="2304" y="1152"/>
                </a:lnTo>
                <a:close/>
              </a:path>
            </a:pathLst>
          </a:custGeom>
          <a:solidFill>
            <a:srgbClr val="FFFF99"/>
          </a:solidFill>
          <a:ln w="9525">
            <a:solidFill>
              <a:schemeClr val="tx1"/>
            </a:solidFill>
            <a:round/>
            <a:headEnd/>
            <a:tailEnd/>
          </a:ln>
        </p:spPr>
        <p:txBody>
          <a:bodyPr wrap="none" anchor="ctr"/>
          <a:lstStyle/>
          <a:p>
            <a:endParaRPr lang="en-US"/>
          </a:p>
        </p:txBody>
      </p:sp>
      <p:sp>
        <p:nvSpPr>
          <p:cNvPr id="33796" name="Freeform 5"/>
          <p:cNvSpPr>
            <a:spLocks/>
          </p:cNvSpPr>
          <p:nvPr/>
        </p:nvSpPr>
        <p:spPr bwMode="auto">
          <a:xfrm>
            <a:off x="3505200" y="4724400"/>
            <a:ext cx="2133600" cy="1828800"/>
          </a:xfrm>
          <a:custGeom>
            <a:avLst/>
            <a:gdLst>
              <a:gd name="T0" fmla="*/ 2147483647 w 1344"/>
              <a:gd name="T1" fmla="*/ 2147483647 h 1152"/>
              <a:gd name="T2" fmla="*/ 2147483647 w 1344"/>
              <a:gd name="T3" fmla="*/ 0 h 1152"/>
              <a:gd name="T4" fmla="*/ 0 w 1344"/>
              <a:gd name="T5" fmla="*/ 0 h 1152"/>
              <a:gd name="T6" fmla="*/ 0 w 1344"/>
              <a:gd name="T7" fmla="*/ 2147483647 h 1152"/>
              <a:gd name="T8" fmla="*/ 2147483647 w 1344"/>
              <a:gd name="T9" fmla="*/ 2147483647 h 1152"/>
              <a:gd name="T10" fmla="*/ 2147483647 w 1344"/>
              <a:gd name="T11" fmla="*/ 2147483647 h 1152"/>
              <a:gd name="T12" fmla="*/ 2147483647 w 1344"/>
              <a:gd name="T13" fmla="*/ 2147483647 h 1152"/>
              <a:gd name="T14" fmla="*/ 2147483647 w 1344"/>
              <a:gd name="T15" fmla="*/ 2147483647 h 1152"/>
              <a:gd name="T16" fmla="*/ 2147483647 w 1344"/>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4"/>
              <a:gd name="T28" fmla="*/ 0 h 1152"/>
              <a:gd name="T29" fmla="*/ 1344 w 134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4" h="1152">
                <a:moveTo>
                  <a:pt x="1344" y="1152"/>
                </a:moveTo>
                <a:lnTo>
                  <a:pt x="1344" y="0"/>
                </a:lnTo>
                <a:lnTo>
                  <a:pt x="0" y="0"/>
                </a:lnTo>
                <a:lnTo>
                  <a:pt x="0" y="1152"/>
                </a:lnTo>
                <a:lnTo>
                  <a:pt x="192" y="1152"/>
                </a:lnTo>
                <a:lnTo>
                  <a:pt x="192" y="192"/>
                </a:lnTo>
                <a:lnTo>
                  <a:pt x="1152" y="192"/>
                </a:lnTo>
                <a:lnTo>
                  <a:pt x="1152" y="1152"/>
                </a:lnTo>
                <a:lnTo>
                  <a:pt x="1344" y="1152"/>
                </a:lnTo>
                <a:close/>
              </a:path>
            </a:pathLst>
          </a:custGeom>
          <a:solidFill>
            <a:srgbClr val="FFFF99"/>
          </a:solidFill>
          <a:ln w="9525">
            <a:solidFill>
              <a:schemeClr val="tx1"/>
            </a:solidFill>
            <a:round/>
            <a:headEnd/>
            <a:tailEnd/>
          </a:ln>
        </p:spPr>
        <p:txBody>
          <a:bodyPr wrap="none" anchor="ctr"/>
          <a:lstStyle/>
          <a:p>
            <a:endParaRPr lang="en-US"/>
          </a:p>
        </p:txBody>
      </p:sp>
      <p:sp>
        <p:nvSpPr>
          <p:cNvPr id="33797" name="Freeform 6"/>
          <p:cNvSpPr>
            <a:spLocks/>
          </p:cNvSpPr>
          <p:nvPr/>
        </p:nvSpPr>
        <p:spPr bwMode="auto">
          <a:xfrm>
            <a:off x="3505200" y="2911475"/>
            <a:ext cx="304800" cy="2133600"/>
          </a:xfrm>
          <a:custGeom>
            <a:avLst/>
            <a:gdLst>
              <a:gd name="T0" fmla="*/ 0 w 192"/>
              <a:gd name="T1" fmla="*/ 2147483647 h 1344"/>
              <a:gd name="T2" fmla="*/ 0 w 192"/>
              <a:gd name="T3" fmla="*/ 0 h 1344"/>
              <a:gd name="T4" fmla="*/ 2147483647 w 192"/>
              <a:gd name="T5" fmla="*/ 0 h 1344"/>
              <a:gd name="T6" fmla="*/ 2147483647 w 192"/>
              <a:gd name="T7" fmla="*/ 2147483647 h 1344"/>
              <a:gd name="T8" fmla="*/ 0 w 192"/>
              <a:gd name="T9" fmla="*/ 2147483647 h 1344"/>
              <a:gd name="T10" fmla="*/ 0 60000 65536"/>
              <a:gd name="T11" fmla="*/ 0 60000 65536"/>
              <a:gd name="T12" fmla="*/ 0 60000 65536"/>
              <a:gd name="T13" fmla="*/ 0 60000 65536"/>
              <a:gd name="T14" fmla="*/ 0 60000 65536"/>
              <a:gd name="T15" fmla="*/ 0 w 192"/>
              <a:gd name="T16" fmla="*/ 0 h 1344"/>
              <a:gd name="T17" fmla="*/ 192 w 192"/>
              <a:gd name="T18" fmla="*/ 1344 h 1344"/>
            </a:gdLst>
            <a:ahLst/>
            <a:cxnLst>
              <a:cxn ang="T10">
                <a:pos x="T0" y="T1"/>
              </a:cxn>
              <a:cxn ang="T11">
                <a:pos x="T2" y="T3"/>
              </a:cxn>
              <a:cxn ang="T12">
                <a:pos x="T4" y="T5"/>
              </a:cxn>
              <a:cxn ang="T13">
                <a:pos x="T6" y="T7"/>
              </a:cxn>
              <a:cxn ang="T14">
                <a:pos x="T8" y="T9"/>
              </a:cxn>
            </a:cxnLst>
            <a:rect l="T15" t="T16" r="T17" b="T18"/>
            <a:pathLst>
              <a:path w="192" h="1344">
                <a:moveTo>
                  <a:pt x="0" y="1344"/>
                </a:moveTo>
                <a:lnTo>
                  <a:pt x="0" y="0"/>
                </a:lnTo>
                <a:lnTo>
                  <a:pt x="192" y="0"/>
                </a:lnTo>
                <a:lnTo>
                  <a:pt x="192" y="1344"/>
                </a:lnTo>
                <a:lnTo>
                  <a:pt x="0" y="1344"/>
                </a:lnTo>
                <a:close/>
              </a:path>
            </a:pathLst>
          </a:custGeom>
          <a:solidFill>
            <a:srgbClr val="FFFF99"/>
          </a:solidFill>
          <a:ln w="9525">
            <a:solidFill>
              <a:schemeClr val="tx1"/>
            </a:solidFill>
            <a:round/>
            <a:headEnd/>
            <a:tailEnd/>
          </a:ln>
        </p:spPr>
        <p:txBody>
          <a:bodyPr wrap="none" anchor="ctr"/>
          <a:lstStyle/>
          <a:p>
            <a:endParaRPr lang="en-US"/>
          </a:p>
        </p:txBody>
      </p:sp>
      <p:sp>
        <p:nvSpPr>
          <p:cNvPr id="33798" name="Freeform 7"/>
          <p:cNvSpPr>
            <a:spLocks/>
          </p:cNvSpPr>
          <p:nvPr/>
        </p:nvSpPr>
        <p:spPr bwMode="auto">
          <a:xfrm>
            <a:off x="5334000" y="2909888"/>
            <a:ext cx="304800" cy="2133600"/>
          </a:xfrm>
          <a:custGeom>
            <a:avLst/>
            <a:gdLst>
              <a:gd name="T0" fmla="*/ 0 w 192"/>
              <a:gd name="T1" fmla="*/ 2147483647 h 1344"/>
              <a:gd name="T2" fmla="*/ 0 w 192"/>
              <a:gd name="T3" fmla="*/ 0 h 1344"/>
              <a:gd name="T4" fmla="*/ 2147483647 w 192"/>
              <a:gd name="T5" fmla="*/ 0 h 1344"/>
              <a:gd name="T6" fmla="*/ 2147483647 w 192"/>
              <a:gd name="T7" fmla="*/ 2147483647 h 1344"/>
              <a:gd name="T8" fmla="*/ 0 w 192"/>
              <a:gd name="T9" fmla="*/ 2147483647 h 1344"/>
              <a:gd name="T10" fmla="*/ 0 60000 65536"/>
              <a:gd name="T11" fmla="*/ 0 60000 65536"/>
              <a:gd name="T12" fmla="*/ 0 60000 65536"/>
              <a:gd name="T13" fmla="*/ 0 60000 65536"/>
              <a:gd name="T14" fmla="*/ 0 60000 65536"/>
              <a:gd name="T15" fmla="*/ 0 w 192"/>
              <a:gd name="T16" fmla="*/ 0 h 1344"/>
              <a:gd name="T17" fmla="*/ 192 w 192"/>
              <a:gd name="T18" fmla="*/ 1344 h 1344"/>
            </a:gdLst>
            <a:ahLst/>
            <a:cxnLst>
              <a:cxn ang="T10">
                <a:pos x="T0" y="T1"/>
              </a:cxn>
              <a:cxn ang="T11">
                <a:pos x="T2" y="T3"/>
              </a:cxn>
              <a:cxn ang="T12">
                <a:pos x="T4" y="T5"/>
              </a:cxn>
              <a:cxn ang="T13">
                <a:pos x="T6" y="T7"/>
              </a:cxn>
              <a:cxn ang="T14">
                <a:pos x="T8" y="T9"/>
              </a:cxn>
            </a:cxnLst>
            <a:rect l="T15" t="T16" r="T17" b="T18"/>
            <a:pathLst>
              <a:path w="192" h="1344">
                <a:moveTo>
                  <a:pt x="0" y="1344"/>
                </a:moveTo>
                <a:lnTo>
                  <a:pt x="0" y="0"/>
                </a:lnTo>
                <a:lnTo>
                  <a:pt x="192" y="0"/>
                </a:lnTo>
                <a:lnTo>
                  <a:pt x="192" y="1344"/>
                </a:lnTo>
                <a:lnTo>
                  <a:pt x="0" y="1344"/>
                </a:lnTo>
                <a:close/>
              </a:path>
            </a:pathLst>
          </a:custGeom>
          <a:solidFill>
            <a:srgbClr val="FFFF99"/>
          </a:solidFill>
          <a:ln w="9525">
            <a:solidFill>
              <a:schemeClr val="tx1"/>
            </a:solidFill>
            <a:round/>
            <a:headEnd/>
            <a:tailEnd/>
          </a:ln>
        </p:spPr>
        <p:txBody>
          <a:bodyPr wrap="none" anchor="ctr"/>
          <a:lstStyle/>
          <a:p>
            <a:endParaRPr lang="en-US"/>
          </a:p>
        </p:txBody>
      </p:sp>
      <p:sp>
        <p:nvSpPr>
          <p:cNvPr id="33799" name="Slide Number Placeholder 9"/>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CEA88AEF-D023-4AC0-8E02-012C76A68F8F}" type="slidenum">
              <a:rPr lang="en-US" sz="1000"/>
              <a:pPr algn="r" defTabSz="914400" eaLnBrk="0" hangingPunct="0"/>
              <a:t>11</a:t>
            </a:fld>
            <a:endParaRPr lang="en-US" sz="10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a:xfrm>
            <a:off x="381000" y="1143000"/>
            <a:ext cx="8382000" cy="641350"/>
          </a:xfrm>
        </p:spPr>
        <p:txBody>
          <a:bodyPr/>
          <a:lstStyle/>
          <a:p>
            <a:pPr algn="ctr"/>
            <a:r>
              <a:rPr lang="en-US" sz="3600" smtClean="0">
                <a:latin typeface="Arial" charset="0"/>
                <a:cs typeface="Arial" charset="0"/>
              </a:rPr>
              <a:t>Recommendation 2</a:t>
            </a:r>
          </a:p>
        </p:txBody>
      </p:sp>
      <p:sp>
        <p:nvSpPr>
          <p:cNvPr id="26626" name="Rectangle 3"/>
          <p:cNvSpPr>
            <a:spLocks noGrp="1"/>
          </p:cNvSpPr>
          <p:nvPr>
            <p:ph type="body" idx="4294967295"/>
          </p:nvPr>
        </p:nvSpPr>
        <p:spPr>
          <a:xfrm>
            <a:off x="381000" y="2057400"/>
            <a:ext cx="8382000" cy="3009900"/>
          </a:xfrm>
        </p:spPr>
        <p:txBody>
          <a:bodyPr/>
          <a:lstStyle/>
          <a:p>
            <a:pPr marL="0" indent="0">
              <a:spcBef>
                <a:spcPts val="600"/>
              </a:spcBef>
              <a:buFont typeface="Arial" charset="0"/>
              <a:buNone/>
            </a:pPr>
            <a:r>
              <a:rPr lang="en-US" smtClean="0">
                <a:solidFill>
                  <a:schemeClr val="tx1"/>
                </a:solidFill>
                <a:latin typeface="Arial" charset="0"/>
                <a:cs typeface="Arial" charset="0"/>
              </a:rPr>
              <a:t>Teach students to identify and use the text’s organizational structure to comprehend, learn, and remember content</a:t>
            </a:r>
          </a:p>
          <a:p>
            <a:pPr marL="457200" lvl="1" indent="-228600">
              <a:spcBef>
                <a:spcPts val="600"/>
              </a:spcBef>
              <a:buFontTx/>
              <a:buChar char="•"/>
            </a:pPr>
            <a:r>
              <a:rPr lang="en-US" sz="2400" smtClean="0">
                <a:solidFill>
                  <a:schemeClr val="tx1"/>
                </a:solidFill>
                <a:latin typeface="Arial" charset="0"/>
              </a:rPr>
              <a:t>Explain how to identify and connect the parts of </a:t>
            </a:r>
            <a:r>
              <a:rPr lang="en-US" sz="2400" b="1" i="1" smtClean="0">
                <a:solidFill>
                  <a:schemeClr val="tx1"/>
                </a:solidFill>
                <a:latin typeface="Arial" charset="0"/>
              </a:rPr>
              <a:t>narrative texts</a:t>
            </a:r>
            <a:r>
              <a:rPr lang="en-US" sz="2400" smtClean="0">
                <a:solidFill>
                  <a:schemeClr val="tx1"/>
                </a:solidFill>
                <a:latin typeface="Arial" charset="0"/>
              </a:rPr>
              <a:t>.</a:t>
            </a:r>
          </a:p>
          <a:p>
            <a:pPr marL="457200" lvl="1" indent="-228600">
              <a:spcBef>
                <a:spcPts val="600"/>
              </a:spcBef>
              <a:buFontTx/>
              <a:buChar char="•"/>
            </a:pPr>
            <a:r>
              <a:rPr lang="en-US" sz="2400" smtClean="0">
                <a:solidFill>
                  <a:schemeClr val="tx1"/>
                </a:solidFill>
                <a:latin typeface="Arial" charset="0"/>
              </a:rPr>
              <a:t>Provide instruction on common structures of </a:t>
            </a:r>
            <a:r>
              <a:rPr lang="en-US" sz="2400" b="1" i="1" smtClean="0">
                <a:solidFill>
                  <a:schemeClr val="tx1"/>
                </a:solidFill>
                <a:latin typeface="Arial" charset="0"/>
              </a:rPr>
              <a:t>informational 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6626">
                                            <p:txEl>
                                              <p:pRg st="1" end="1"/>
                                            </p:txEl>
                                          </p:spTgt>
                                        </p:tgtEl>
                                        <p:attrNameLst>
                                          <p:attrName>style.color</p:attrName>
                                        </p:attrNameLst>
                                      </p:cBhvr>
                                      <p:to>
                                        <a:schemeClr val="accent2"/>
                                      </p:to>
                                    </p:animClr>
                                    <p:animClr clrSpc="rgb" dir="cw">
                                      <p:cBhvr>
                                        <p:cTn id="7" dur="500" fill="hold"/>
                                        <p:tgtEl>
                                          <p:spTgt spid="26626">
                                            <p:txEl>
                                              <p:pRg st="1" end="1"/>
                                            </p:txEl>
                                          </p:spTgt>
                                        </p:tgtEl>
                                        <p:attrNameLst>
                                          <p:attrName>fillcolor</p:attrName>
                                        </p:attrNameLst>
                                      </p:cBhvr>
                                      <p:to>
                                        <a:schemeClr val="accent2"/>
                                      </p:to>
                                    </p:animClr>
                                    <p:set>
                                      <p:cBhvr>
                                        <p:cTn id="8" dur="500" fill="hold"/>
                                        <p:tgtEl>
                                          <p:spTgt spid="26626">
                                            <p:txEl>
                                              <p:pRg st="1" end="1"/>
                                            </p:txEl>
                                          </p:spTgt>
                                        </p:tgtEl>
                                        <p:attrNameLst>
                                          <p:attrName>fill.type</p:attrName>
                                        </p:attrNameLst>
                                      </p:cBhvr>
                                      <p:to>
                                        <p:strVal val="solid"/>
                                      </p:to>
                                    </p:set>
                                    <p:set>
                                      <p:cBhvr>
                                        <p:cTn id="9" dur="500" fill="hold"/>
                                        <p:tgtEl>
                                          <p:spTgt spid="26626">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6626">
                                            <p:txEl>
                                              <p:pRg st="2" end="2"/>
                                            </p:txEl>
                                          </p:spTgt>
                                        </p:tgtEl>
                                        <p:attrNameLst>
                                          <p:attrName>style.color</p:attrName>
                                        </p:attrNameLst>
                                      </p:cBhvr>
                                      <p:to>
                                        <a:schemeClr val="accent2"/>
                                      </p:to>
                                    </p:animClr>
                                    <p:animClr clrSpc="rgb" dir="cw">
                                      <p:cBhvr>
                                        <p:cTn id="14" dur="500" fill="hold"/>
                                        <p:tgtEl>
                                          <p:spTgt spid="26626">
                                            <p:txEl>
                                              <p:pRg st="2" end="2"/>
                                            </p:txEl>
                                          </p:spTgt>
                                        </p:tgtEl>
                                        <p:attrNameLst>
                                          <p:attrName>fillcolor</p:attrName>
                                        </p:attrNameLst>
                                      </p:cBhvr>
                                      <p:to>
                                        <a:schemeClr val="accent2"/>
                                      </p:to>
                                    </p:animClr>
                                    <p:set>
                                      <p:cBhvr>
                                        <p:cTn id="15" dur="500" fill="hold"/>
                                        <p:tgtEl>
                                          <p:spTgt spid="26626">
                                            <p:txEl>
                                              <p:pRg st="2" end="2"/>
                                            </p:txEl>
                                          </p:spTgt>
                                        </p:tgtEl>
                                        <p:attrNameLst>
                                          <p:attrName>fill.type</p:attrName>
                                        </p:attrNameLst>
                                      </p:cBhvr>
                                      <p:to>
                                        <p:strVal val="solid"/>
                                      </p:to>
                                    </p:set>
                                    <p:set>
                                      <p:cBhvr>
                                        <p:cTn id="16" dur="500" fill="hold"/>
                                        <p:tgtEl>
                                          <p:spTgt spid="2662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97" name="Group 21"/>
          <p:cNvGraphicFramePr>
            <a:graphicFrameLocks noGrp="1"/>
          </p:cNvGraphicFramePr>
          <p:nvPr>
            <p:ph idx="4294967295"/>
          </p:nvPr>
        </p:nvGraphicFramePr>
        <p:xfrm>
          <a:off x="381000" y="1447800"/>
          <a:ext cx="8382000" cy="4221480"/>
        </p:xfrm>
        <a:graphic>
          <a:graphicData uri="http://schemas.openxmlformats.org/drawingml/2006/table">
            <a:tbl>
              <a:tblPr/>
              <a:tblGrid>
                <a:gridCol w="4191000"/>
                <a:gridCol w="4191000"/>
              </a:tblGrid>
              <a:tr h="685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Roadblocks</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Solutions</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r>
              <a:tr h="9360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2.1 Lack of teacher time to analyze texts for structure and how learning that structure will help comprehension</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Common lesson-planning time to collaborate on developing lists of text examples and how to teach them</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1589519">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2.2  Students don’t transfer using text structure knowledge to comprehend text learned in the reading block to other reading assignments</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Remind students before all reading assignments of the value of identifying the text structure. Encourage students to bring you texts whose structure they can’t figure out and use it as additional teaching/learning opportunity </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3D2"/>
                    </a:solidFill>
                  </a:tcPr>
                </a:tc>
              </a:tr>
            </a:tbl>
          </a:graphicData>
        </a:graphic>
      </p:graphicFrame>
      <p:sp>
        <p:nvSpPr>
          <p:cNvPr id="37903"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871F22A8-49EE-4B9C-AB4B-CCEF6F5E4A41}" type="slidenum">
              <a:rPr lang="en-US" sz="1000"/>
              <a:pPr algn="r" defTabSz="914400" eaLnBrk="0" hangingPunct="0"/>
              <a:t>13</a:t>
            </a:fld>
            <a:endParaRPr lang="en-US"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a:xfrm>
            <a:off x="381000" y="1143000"/>
            <a:ext cx="8382000" cy="641350"/>
          </a:xfrm>
        </p:spPr>
        <p:txBody>
          <a:bodyPr/>
          <a:lstStyle/>
          <a:p>
            <a:pPr algn="ctr"/>
            <a:r>
              <a:rPr lang="en-US" sz="3600" smtClean="0">
                <a:latin typeface="Arial" charset="0"/>
                <a:cs typeface="Arial" charset="0"/>
              </a:rPr>
              <a:t>Recommendation 3</a:t>
            </a:r>
          </a:p>
        </p:txBody>
      </p:sp>
      <p:sp>
        <p:nvSpPr>
          <p:cNvPr id="28674" name="Rectangle 3"/>
          <p:cNvSpPr>
            <a:spLocks noGrp="1"/>
          </p:cNvSpPr>
          <p:nvPr>
            <p:ph type="body" idx="4294967295"/>
          </p:nvPr>
        </p:nvSpPr>
        <p:spPr>
          <a:xfrm>
            <a:off x="371475" y="2057400"/>
            <a:ext cx="8391525" cy="4586288"/>
          </a:xfrm>
        </p:spPr>
        <p:txBody>
          <a:bodyPr/>
          <a:lstStyle/>
          <a:p>
            <a:pPr marL="0" indent="0">
              <a:spcBef>
                <a:spcPts val="600"/>
              </a:spcBef>
              <a:buFont typeface="Arial" charset="0"/>
              <a:buNone/>
            </a:pPr>
            <a:r>
              <a:rPr lang="en-US" smtClean="0">
                <a:solidFill>
                  <a:schemeClr val="tx1"/>
                </a:solidFill>
                <a:latin typeface="Arial" charset="0"/>
                <a:cs typeface="Arial" charset="0"/>
              </a:rPr>
              <a:t>Guide students through focused, high-quality discussion on the meaning of text.</a:t>
            </a:r>
          </a:p>
          <a:p>
            <a:pPr marL="457200" lvl="1" indent="-228600">
              <a:spcBef>
                <a:spcPts val="600"/>
              </a:spcBef>
              <a:buFontTx/>
              <a:buChar char="•"/>
            </a:pPr>
            <a:r>
              <a:rPr lang="en-US" sz="2400" b="1" i="1" smtClean="0">
                <a:solidFill>
                  <a:schemeClr val="tx1"/>
                </a:solidFill>
                <a:latin typeface="Arial" charset="0"/>
              </a:rPr>
              <a:t>Structure</a:t>
            </a:r>
            <a:r>
              <a:rPr lang="en-US" sz="2400" smtClean="0">
                <a:solidFill>
                  <a:schemeClr val="tx1"/>
                </a:solidFill>
                <a:latin typeface="Arial" charset="0"/>
              </a:rPr>
              <a:t> the discussion to complement the text, the instructional purpose, and the readers’ ability and grade level.</a:t>
            </a:r>
          </a:p>
          <a:p>
            <a:pPr marL="457200" lvl="1" indent="-228600">
              <a:spcBef>
                <a:spcPts val="600"/>
              </a:spcBef>
              <a:buFontTx/>
              <a:buChar char="•"/>
            </a:pPr>
            <a:r>
              <a:rPr lang="en-US" sz="2400" b="1" i="1" smtClean="0">
                <a:solidFill>
                  <a:schemeClr val="tx1"/>
                </a:solidFill>
                <a:latin typeface="Arial" charset="0"/>
              </a:rPr>
              <a:t>Develop discussion questions</a:t>
            </a:r>
            <a:r>
              <a:rPr lang="en-US" sz="2400" smtClean="0">
                <a:solidFill>
                  <a:schemeClr val="tx1"/>
                </a:solidFill>
                <a:latin typeface="Arial" charset="0"/>
              </a:rPr>
              <a:t> that require students to think deeply about text.</a:t>
            </a:r>
          </a:p>
          <a:p>
            <a:pPr marL="457200" lvl="1" indent="-228600">
              <a:spcBef>
                <a:spcPts val="600"/>
              </a:spcBef>
              <a:buFontTx/>
              <a:buChar char="•"/>
            </a:pPr>
            <a:r>
              <a:rPr lang="en-US" sz="2400" b="1" i="1" smtClean="0">
                <a:solidFill>
                  <a:schemeClr val="tx1"/>
                </a:solidFill>
                <a:latin typeface="Arial" charset="0"/>
              </a:rPr>
              <a:t>Ask follow-up questions</a:t>
            </a:r>
            <a:r>
              <a:rPr lang="en-US" sz="2400" smtClean="0">
                <a:solidFill>
                  <a:schemeClr val="tx1"/>
                </a:solidFill>
                <a:latin typeface="Arial" charset="0"/>
              </a:rPr>
              <a:t> to encourage and facilitate discussion.</a:t>
            </a:r>
          </a:p>
          <a:p>
            <a:pPr marL="457200" lvl="1" indent="-228600">
              <a:spcBef>
                <a:spcPts val="600"/>
              </a:spcBef>
              <a:buFontTx/>
              <a:buChar char="•"/>
            </a:pPr>
            <a:r>
              <a:rPr lang="en-US" sz="2400" smtClean="0">
                <a:solidFill>
                  <a:schemeClr val="tx1"/>
                </a:solidFill>
                <a:latin typeface="Arial" charset="0"/>
              </a:rPr>
              <a:t>Have </a:t>
            </a:r>
            <a:r>
              <a:rPr lang="en-US" sz="2400" b="1" i="1" smtClean="0">
                <a:solidFill>
                  <a:schemeClr val="tx1"/>
                </a:solidFill>
                <a:latin typeface="Arial" charset="0"/>
              </a:rPr>
              <a:t>students lead</a:t>
            </a:r>
            <a:r>
              <a:rPr lang="en-US" sz="2400" smtClean="0">
                <a:solidFill>
                  <a:schemeClr val="tx1"/>
                </a:solidFill>
                <a:latin typeface="Arial" charset="0"/>
              </a:rPr>
              <a:t> structured small-group</a:t>
            </a:r>
            <a:br>
              <a:rPr lang="en-US" sz="2400" smtClean="0">
                <a:solidFill>
                  <a:schemeClr val="tx1"/>
                </a:solidFill>
                <a:latin typeface="Arial" charset="0"/>
              </a:rPr>
            </a:br>
            <a:r>
              <a:rPr lang="en-US" sz="2400" smtClean="0">
                <a:solidFill>
                  <a:schemeClr val="tx1"/>
                </a:solidFill>
                <a:latin typeface="Arial" charset="0"/>
              </a:rPr>
              <a:t>discussions.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8674">
                                            <p:txEl>
                                              <p:pRg st="1" end="1"/>
                                            </p:txEl>
                                          </p:spTgt>
                                        </p:tgtEl>
                                        <p:attrNameLst>
                                          <p:attrName>style.color</p:attrName>
                                        </p:attrNameLst>
                                      </p:cBhvr>
                                      <p:to>
                                        <a:schemeClr val="accent2"/>
                                      </p:to>
                                    </p:animClr>
                                    <p:animClr clrSpc="rgb" dir="cw">
                                      <p:cBhvr>
                                        <p:cTn id="7" dur="500" fill="hold"/>
                                        <p:tgtEl>
                                          <p:spTgt spid="28674">
                                            <p:txEl>
                                              <p:pRg st="1" end="1"/>
                                            </p:txEl>
                                          </p:spTgt>
                                        </p:tgtEl>
                                        <p:attrNameLst>
                                          <p:attrName>fillcolor</p:attrName>
                                        </p:attrNameLst>
                                      </p:cBhvr>
                                      <p:to>
                                        <a:schemeClr val="accent2"/>
                                      </p:to>
                                    </p:animClr>
                                    <p:set>
                                      <p:cBhvr>
                                        <p:cTn id="8" dur="500" fill="hold"/>
                                        <p:tgtEl>
                                          <p:spTgt spid="28674">
                                            <p:txEl>
                                              <p:pRg st="1" end="1"/>
                                            </p:txEl>
                                          </p:spTgt>
                                        </p:tgtEl>
                                        <p:attrNameLst>
                                          <p:attrName>fill.type</p:attrName>
                                        </p:attrNameLst>
                                      </p:cBhvr>
                                      <p:to>
                                        <p:strVal val="solid"/>
                                      </p:to>
                                    </p:set>
                                    <p:set>
                                      <p:cBhvr>
                                        <p:cTn id="9" dur="500" fill="hold"/>
                                        <p:tgtEl>
                                          <p:spTgt spid="2867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8674">
                                            <p:txEl>
                                              <p:pRg st="2" end="2"/>
                                            </p:txEl>
                                          </p:spTgt>
                                        </p:tgtEl>
                                        <p:attrNameLst>
                                          <p:attrName>style.color</p:attrName>
                                        </p:attrNameLst>
                                      </p:cBhvr>
                                      <p:to>
                                        <a:schemeClr val="accent2"/>
                                      </p:to>
                                    </p:animClr>
                                    <p:animClr clrSpc="rgb" dir="cw">
                                      <p:cBhvr>
                                        <p:cTn id="14" dur="500" fill="hold"/>
                                        <p:tgtEl>
                                          <p:spTgt spid="28674">
                                            <p:txEl>
                                              <p:pRg st="2" end="2"/>
                                            </p:txEl>
                                          </p:spTgt>
                                        </p:tgtEl>
                                        <p:attrNameLst>
                                          <p:attrName>fillcolor</p:attrName>
                                        </p:attrNameLst>
                                      </p:cBhvr>
                                      <p:to>
                                        <a:schemeClr val="accent2"/>
                                      </p:to>
                                    </p:animClr>
                                    <p:set>
                                      <p:cBhvr>
                                        <p:cTn id="15" dur="500" fill="hold"/>
                                        <p:tgtEl>
                                          <p:spTgt spid="28674">
                                            <p:txEl>
                                              <p:pRg st="2" end="2"/>
                                            </p:txEl>
                                          </p:spTgt>
                                        </p:tgtEl>
                                        <p:attrNameLst>
                                          <p:attrName>fill.type</p:attrName>
                                        </p:attrNameLst>
                                      </p:cBhvr>
                                      <p:to>
                                        <p:strVal val="solid"/>
                                      </p:to>
                                    </p:set>
                                    <p:set>
                                      <p:cBhvr>
                                        <p:cTn id="16" dur="500" fill="hold"/>
                                        <p:tgtEl>
                                          <p:spTgt spid="28674">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8674">
                                            <p:txEl>
                                              <p:pRg st="3" end="3"/>
                                            </p:txEl>
                                          </p:spTgt>
                                        </p:tgtEl>
                                        <p:attrNameLst>
                                          <p:attrName>style.color</p:attrName>
                                        </p:attrNameLst>
                                      </p:cBhvr>
                                      <p:to>
                                        <a:schemeClr val="accent2"/>
                                      </p:to>
                                    </p:animClr>
                                    <p:animClr clrSpc="rgb" dir="cw">
                                      <p:cBhvr>
                                        <p:cTn id="21" dur="500" fill="hold"/>
                                        <p:tgtEl>
                                          <p:spTgt spid="28674">
                                            <p:txEl>
                                              <p:pRg st="3" end="3"/>
                                            </p:txEl>
                                          </p:spTgt>
                                        </p:tgtEl>
                                        <p:attrNameLst>
                                          <p:attrName>fillcolor</p:attrName>
                                        </p:attrNameLst>
                                      </p:cBhvr>
                                      <p:to>
                                        <a:schemeClr val="accent2"/>
                                      </p:to>
                                    </p:animClr>
                                    <p:set>
                                      <p:cBhvr>
                                        <p:cTn id="22" dur="500" fill="hold"/>
                                        <p:tgtEl>
                                          <p:spTgt spid="28674">
                                            <p:txEl>
                                              <p:pRg st="3" end="3"/>
                                            </p:txEl>
                                          </p:spTgt>
                                        </p:tgtEl>
                                        <p:attrNameLst>
                                          <p:attrName>fill.type</p:attrName>
                                        </p:attrNameLst>
                                      </p:cBhvr>
                                      <p:to>
                                        <p:strVal val="solid"/>
                                      </p:to>
                                    </p:set>
                                    <p:set>
                                      <p:cBhvr>
                                        <p:cTn id="23" dur="500" fill="hold"/>
                                        <p:tgtEl>
                                          <p:spTgt spid="28674">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8674">
                                            <p:txEl>
                                              <p:pRg st="4" end="4"/>
                                            </p:txEl>
                                          </p:spTgt>
                                        </p:tgtEl>
                                        <p:attrNameLst>
                                          <p:attrName>style.color</p:attrName>
                                        </p:attrNameLst>
                                      </p:cBhvr>
                                      <p:to>
                                        <a:schemeClr val="accent2"/>
                                      </p:to>
                                    </p:animClr>
                                    <p:animClr clrSpc="rgb" dir="cw">
                                      <p:cBhvr>
                                        <p:cTn id="28" dur="500" fill="hold"/>
                                        <p:tgtEl>
                                          <p:spTgt spid="28674">
                                            <p:txEl>
                                              <p:pRg st="4" end="4"/>
                                            </p:txEl>
                                          </p:spTgt>
                                        </p:tgtEl>
                                        <p:attrNameLst>
                                          <p:attrName>fillcolor</p:attrName>
                                        </p:attrNameLst>
                                      </p:cBhvr>
                                      <p:to>
                                        <a:schemeClr val="accent2"/>
                                      </p:to>
                                    </p:animClr>
                                    <p:set>
                                      <p:cBhvr>
                                        <p:cTn id="29" dur="500" fill="hold"/>
                                        <p:tgtEl>
                                          <p:spTgt spid="28674">
                                            <p:txEl>
                                              <p:pRg st="4" end="4"/>
                                            </p:txEl>
                                          </p:spTgt>
                                        </p:tgtEl>
                                        <p:attrNameLst>
                                          <p:attrName>fill.type</p:attrName>
                                        </p:attrNameLst>
                                      </p:cBhvr>
                                      <p:to>
                                        <p:strVal val="solid"/>
                                      </p:to>
                                    </p:set>
                                    <p:set>
                                      <p:cBhvr>
                                        <p:cTn id="30" dur="500" fill="hold"/>
                                        <p:tgtEl>
                                          <p:spTgt spid="2867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381000" y="1143000"/>
            <a:ext cx="8382000" cy="579438"/>
          </a:xfrm>
        </p:spPr>
        <p:txBody>
          <a:bodyPr/>
          <a:lstStyle/>
          <a:p>
            <a:pPr algn="ctr"/>
            <a:r>
              <a:rPr lang="en-US" sz="3200" smtClean="0">
                <a:latin typeface="Arial" charset="0"/>
                <a:cs typeface="Arial" charset="0"/>
              </a:rPr>
              <a:t>Blueprint for Successful Discussions</a:t>
            </a:r>
          </a:p>
        </p:txBody>
      </p:sp>
      <p:sp>
        <p:nvSpPr>
          <p:cNvPr id="41986"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87F05B96-C183-4C7B-872D-BBAC164AB261}" type="slidenum">
              <a:rPr lang="en-US" sz="1000"/>
              <a:pPr algn="r" defTabSz="914400" eaLnBrk="0" hangingPunct="0"/>
              <a:t>15</a:t>
            </a:fld>
            <a:endParaRPr lang="en-US" sz="1000"/>
          </a:p>
        </p:txBody>
      </p:sp>
      <p:sp>
        <p:nvSpPr>
          <p:cNvPr id="17" name="Rounded Rectangle 16"/>
          <p:cNvSpPr>
            <a:spLocks noChangeArrowheads="1"/>
          </p:cNvSpPr>
          <p:nvPr/>
        </p:nvSpPr>
        <p:spPr bwMode="auto">
          <a:xfrm>
            <a:off x="533400" y="1752600"/>
            <a:ext cx="1676400" cy="838200"/>
          </a:xfrm>
          <a:prstGeom prst="roundRect">
            <a:avLst>
              <a:gd name="adj" fmla="val 16667"/>
            </a:avLst>
          </a:prstGeom>
          <a:gradFill rotWithShape="1">
            <a:gsLst>
              <a:gs pos="0">
                <a:schemeClr val="accent1"/>
              </a:gs>
              <a:gs pos="100000">
                <a:schemeClr val="accent1">
                  <a:gamma/>
                  <a:shade val="40000"/>
                  <a:invGamma/>
                </a:schemeClr>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a:solidFill>
                  <a:schemeClr val="bg1"/>
                </a:solidFill>
                <a:latin typeface="Calibri" pitchFamily="34" charset="0"/>
              </a:rPr>
              <a:t>The right text</a:t>
            </a:r>
          </a:p>
        </p:txBody>
      </p:sp>
      <p:sp>
        <p:nvSpPr>
          <p:cNvPr id="20" name="Rounded Rectangle 19"/>
          <p:cNvSpPr>
            <a:spLocks noChangeArrowheads="1"/>
          </p:cNvSpPr>
          <p:nvPr/>
        </p:nvSpPr>
        <p:spPr bwMode="auto">
          <a:xfrm>
            <a:off x="1266825" y="2819400"/>
            <a:ext cx="2667000" cy="838200"/>
          </a:xfrm>
          <a:prstGeom prst="roundRect">
            <a:avLst>
              <a:gd name="adj" fmla="val 16667"/>
            </a:avLst>
          </a:prstGeom>
          <a:gradFill rotWithShape="1">
            <a:gsLst>
              <a:gs pos="0">
                <a:schemeClr val="accent1">
                  <a:alpha val="80000"/>
                </a:schemeClr>
              </a:gs>
              <a:gs pos="100000">
                <a:schemeClr val="accent1">
                  <a:gamma/>
                  <a:shade val="40000"/>
                  <a:invGamma/>
                </a:schemeClr>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a:solidFill>
                  <a:schemeClr val="bg1"/>
                </a:solidFill>
                <a:latin typeface="Calibri" pitchFamily="34" charset="0"/>
              </a:rPr>
              <a:t>Higher order thinking questions</a:t>
            </a:r>
          </a:p>
        </p:txBody>
      </p:sp>
      <p:sp>
        <p:nvSpPr>
          <p:cNvPr id="22" name="Rounded Rectangle 21"/>
          <p:cNvSpPr>
            <a:spLocks noChangeArrowheads="1"/>
          </p:cNvSpPr>
          <p:nvPr/>
        </p:nvSpPr>
        <p:spPr bwMode="auto">
          <a:xfrm>
            <a:off x="3086100" y="3886200"/>
            <a:ext cx="2971800" cy="838200"/>
          </a:xfrm>
          <a:prstGeom prst="roundRect">
            <a:avLst>
              <a:gd name="adj" fmla="val 16667"/>
            </a:avLst>
          </a:prstGeom>
          <a:gradFill rotWithShape="1">
            <a:gsLst>
              <a:gs pos="0">
                <a:schemeClr val="accent1">
                  <a:alpha val="60001"/>
                </a:schemeClr>
              </a:gs>
              <a:gs pos="100000">
                <a:schemeClr val="accent1">
                  <a:gamma/>
                  <a:shade val="40000"/>
                  <a:invGamma/>
                </a:schemeClr>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a:solidFill>
                  <a:schemeClr val="bg1"/>
                </a:solidFill>
                <a:latin typeface="Calibri" pitchFamily="34" charset="0"/>
              </a:rPr>
              <a:t>Follow up questions that sustain discussion</a:t>
            </a:r>
          </a:p>
        </p:txBody>
      </p:sp>
      <p:sp>
        <p:nvSpPr>
          <p:cNvPr id="23" name="Rounded Rectangle 22"/>
          <p:cNvSpPr>
            <a:spLocks noChangeArrowheads="1"/>
          </p:cNvSpPr>
          <p:nvPr/>
        </p:nvSpPr>
        <p:spPr bwMode="auto">
          <a:xfrm>
            <a:off x="5486400" y="4914900"/>
            <a:ext cx="2438400" cy="838200"/>
          </a:xfrm>
          <a:prstGeom prst="roundRect">
            <a:avLst>
              <a:gd name="adj" fmla="val 16667"/>
            </a:avLst>
          </a:prstGeom>
          <a:gradFill rotWithShape="1">
            <a:gsLst>
              <a:gs pos="0">
                <a:schemeClr val="accent1">
                  <a:alpha val="39999"/>
                </a:schemeClr>
              </a:gs>
              <a:gs pos="100000">
                <a:schemeClr val="accent1">
                  <a:gamma/>
                  <a:shade val="40000"/>
                  <a:invGamma/>
                </a:schemeClr>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a:solidFill>
                  <a:schemeClr val="bg1"/>
                </a:solidFill>
                <a:latin typeface="Calibri" pitchFamily="34" charset="0"/>
              </a:rPr>
              <a:t>Peer-led small group discussions</a:t>
            </a:r>
          </a:p>
        </p:txBody>
      </p:sp>
      <p:sp>
        <p:nvSpPr>
          <p:cNvPr id="30" name="Plus 29"/>
          <p:cNvSpPr/>
          <p:nvPr/>
        </p:nvSpPr>
        <p:spPr>
          <a:xfrm>
            <a:off x="2209800" y="2190750"/>
            <a:ext cx="609600" cy="6096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p>
        </p:txBody>
      </p:sp>
      <p:sp>
        <p:nvSpPr>
          <p:cNvPr id="32" name="Plus 31"/>
          <p:cNvSpPr/>
          <p:nvPr/>
        </p:nvSpPr>
        <p:spPr>
          <a:xfrm>
            <a:off x="3962400" y="3257550"/>
            <a:ext cx="609600" cy="6096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p>
        </p:txBody>
      </p:sp>
      <p:sp>
        <p:nvSpPr>
          <p:cNvPr id="33" name="Plus 32"/>
          <p:cNvSpPr/>
          <p:nvPr/>
        </p:nvSpPr>
        <p:spPr>
          <a:xfrm>
            <a:off x="6096000" y="4314825"/>
            <a:ext cx="609600" cy="6096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154488" y="1524000"/>
            <a:ext cx="4572000" cy="579438"/>
          </a:xfrm>
        </p:spPr>
        <p:txBody>
          <a:bodyPr/>
          <a:lstStyle/>
          <a:p>
            <a:pPr algn="ctr"/>
            <a:r>
              <a:rPr lang="en-US" sz="3200" smtClean="0">
                <a:latin typeface="Arial" charset="0"/>
                <a:cs typeface="Arial" charset="0"/>
              </a:rPr>
              <a:t>Tennis vs. Baseball</a:t>
            </a:r>
          </a:p>
        </p:txBody>
      </p:sp>
      <p:sp>
        <p:nvSpPr>
          <p:cNvPr id="44034"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9355CE44-469B-4CFB-9CF4-C90AC377EB8F}" type="slidenum">
              <a:rPr lang="en-US" sz="1000"/>
              <a:pPr algn="r" defTabSz="914400" eaLnBrk="0" hangingPunct="0"/>
              <a:t>16</a:t>
            </a:fld>
            <a:endParaRPr lang="en-US" sz="1000"/>
          </a:p>
        </p:txBody>
      </p:sp>
      <p:pic>
        <p:nvPicPr>
          <p:cNvPr id="44035" name="Picture 10" descr="C:\Users\cqureshi\Desktop\3col_lg_baseball_diamond.jpg"/>
          <p:cNvPicPr>
            <a:picLocks noChangeAspect="1" noChangeArrowheads="1"/>
          </p:cNvPicPr>
          <p:nvPr/>
        </p:nvPicPr>
        <p:blipFill>
          <a:blip r:embed="rId3"/>
          <a:srcRect/>
          <a:stretch>
            <a:fillRect/>
          </a:stretch>
        </p:blipFill>
        <p:spPr bwMode="auto">
          <a:xfrm>
            <a:off x="4572000" y="3048000"/>
            <a:ext cx="3733800" cy="2482850"/>
          </a:xfrm>
          <a:prstGeom prst="rect">
            <a:avLst/>
          </a:prstGeom>
          <a:noFill/>
          <a:ln w="9525">
            <a:noFill/>
            <a:miter lim="800000"/>
            <a:headEnd/>
            <a:tailEnd/>
          </a:ln>
        </p:spPr>
      </p:pic>
      <p:pic>
        <p:nvPicPr>
          <p:cNvPr id="44036" name="Picture 8" descr="C:\Users\cqureshi\Desktop\7270-Tennis_Elb.jpg"/>
          <p:cNvPicPr>
            <a:picLocks noChangeAspect="1" noChangeArrowheads="1"/>
          </p:cNvPicPr>
          <p:nvPr/>
        </p:nvPicPr>
        <p:blipFill>
          <a:blip r:embed="rId4"/>
          <a:srcRect/>
          <a:stretch>
            <a:fillRect/>
          </a:stretch>
        </p:blipFill>
        <p:spPr bwMode="auto">
          <a:xfrm>
            <a:off x="609600" y="1524000"/>
            <a:ext cx="3544888"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ph idx="4294967295"/>
          </p:nvPr>
        </p:nvGraphicFramePr>
        <p:xfrm>
          <a:off x="384175" y="1447800"/>
          <a:ext cx="8368553" cy="4099560"/>
        </p:xfrm>
        <a:graphic>
          <a:graphicData uri="http://schemas.openxmlformats.org/drawingml/2006/table">
            <a:tbl>
              <a:tblPr/>
              <a:tblGrid>
                <a:gridCol w="4187952"/>
                <a:gridCol w="4180601"/>
              </a:tblGrid>
              <a:tr h="685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Roadblocks</a:t>
                      </a:r>
                    </a:p>
                  </a:txBody>
                  <a:tcPr anchor="ct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Solutions</a:t>
                      </a:r>
                    </a:p>
                  </a:txBody>
                  <a:tcPr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r>
              <a:tr h="785228">
                <a:tc>
                  <a:txBody>
                    <a:bodyPr/>
                    <a:lstStyle/>
                    <a:p>
                      <a:pPr marL="0" marR="0" lvl="0" indent="58738"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3.1 Teachers may not feel “in control” of student-led discussions</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Teacher provides discussion guides, structure, teaches kids how to discuss, and monitors</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78522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3.2 Students don’t know how to conduct productive text discussions with others</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Teacher models, children observe and practice, use gradual release of responsibility model </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54728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3.3 Finding time to prepare for discussions</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Teachers collaborate to develop questions and discussion guides</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54728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3.4 Finding time for discussions in the school day</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Combine it with strategy instruction and prepare ahead of time</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3D2"/>
                    </a:solidFill>
                  </a:tcPr>
                </a:tc>
              </a:tr>
            </a:tbl>
          </a:graphicData>
        </a:graphic>
      </p:graphicFrame>
      <p:sp>
        <p:nvSpPr>
          <p:cNvPr id="46097"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3A157362-3562-4E5E-999D-B13BB839C017}" type="slidenum">
              <a:rPr lang="en-US" sz="1000"/>
              <a:pPr algn="r" defTabSz="914400" eaLnBrk="0" hangingPunct="0"/>
              <a:t>17</a:t>
            </a:fld>
            <a:endParaRPr lang="en-US" sz="1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381000" y="1143000"/>
            <a:ext cx="8382000" cy="641350"/>
          </a:xfrm>
        </p:spPr>
        <p:txBody>
          <a:bodyPr/>
          <a:lstStyle/>
          <a:p>
            <a:pPr algn="ctr"/>
            <a:r>
              <a:rPr lang="en-US" sz="3600" smtClean="0">
                <a:latin typeface="Arial" charset="0"/>
                <a:cs typeface="Arial" charset="0"/>
              </a:rPr>
              <a:t>Recommendation 4</a:t>
            </a:r>
          </a:p>
        </p:txBody>
      </p:sp>
      <p:sp>
        <p:nvSpPr>
          <p:cNvPr id="30722" name="Rectangle 3"/>
          <p:cNvSpPr>
            <a:spLocks noGrp="1"/>
          </p:cNvSpPr>
          <p:nvPr>
            <p:ph type="body" idx="4294967295"/>
          </p:nvPr>
        </p:nvSpPr>
        <p:spPr>
          <a:xfrm>
            <a:off x="381000" y="2057400"/>
            <a:ext cx="8382000" cy="4586288"/>
          </a:xfrm>
        </p:spPr>
        <p:txBody>
          <a:bodyPr/>
          <a:lstStyle/>
          <a:p>
            <a:pPr marL="0" indent="0">
              <a:spcBef>
                <a:spcPts val="600"/>
              </a:spcBef>
              <a:buFont typeface="Arial" charset="0"/>
              <a:buNone/>
            </a:pPr>
            <a:r>
              <a:rPr lang="en-US" smtClean="0">
                <a:solidFill>
                  <a:schemeClr val="tx1"/>
                </a:solidFill>
                <a:latin typeface="Arial" charset="0"/>
                <a:cs typeface="Arial" charset="0"/>
              </a:rPr>
              <a:t>Select texts purposefully to support comprehension development.</a:t>
            </a:r>
          </a:p>
          <a:p>
            <a:pPr marL="457200" lvl="1" indent="-228600">
              <a:spcBef>
                <a:spcPts val="600"/>
              </a:spcBef>
              <a:buFontTx/>
              <a:buChar char="•"/>
            </a:pPr>
            <a:r>
              <a:rPr lang="en-US" sz="2400" smtClean="0">
                <a:solidFill>
                  <a:schemeClr val="tx1"/>
                </a:solidFill>
                <a:latin typeface="Arial" charset="0"/>
              </a:rPr>
              <a:t>Teach reading comprehension with </a:t>
            </a:r>
            <a:r>
              <a:rPr lang="en-US" sz="2400" b="1" i="1" smtClean="0">
                <a:solidFill>
                  <a:schemeClr val="tx1"/>
                </a:solidFill>
                <a:latin typeface="Arial" charset="0"/>
              </a:rPr>
              <a:t>multiple genres of text.</a:t>
            </a:r>
          </a:p>
          <a:p>
            <a:pPr marL="457200" lvl="1" indent="-228600">
              <a:spcBef>
                <a:spcPts val="600"/>
              </a:spcBef>
              <a:buFontTx/>
              <a:buChar char="•"/>
            </a:pPr>
            <a:r>
              <a:rPr lang="en-US" sz="2400" smtClean="0">
                <a:solidFill>
                  <a:schemeClr val="tx1"/>
                </a:solidFill>
                <a:latin typeface="Arial" charset="0"/>
              </a:rPr>
              <a:t>Choose texts of </a:t>
            </a:r>
            <a:r>
              <a:rPr lang="en-US" sz="2400" b="1" i="1" smtClean="0">
                <a:solidFill>
                  <a:schemeClr val="tx1"/>
                </a:solidFill>
                <a:latin typeface="Arial" charset="0"/>
              </a:rPr>
              <a:t>high quality</a:t>
            </a:r>
            <a:r>
              <a:rPr lang="en-US" sz="2400" smtClean="0">
                <a:solidFill>
                  <a:schemeClr val="tx1"/>
                </a:solidFill>
                <a:latin typeface="Arial" charset="0"/>
              </a:rPr>
              <a:t> with richness and depth of ideas and information.</a:t>
            </a:r>
          </a:p>
          <a:p>
            <a:pPr marL="457200" lvl="1" indent="-228600">
              <a:spcBef>
                <a:spcPts val="600"/>
              </a:spcBef>
              <a:buFontTx/>
              <a:buChar char="•"/>
            </a:pPr>
            <a:r>
              <a:rPr lang="en-US" sz="2400" smtClean="0">
                <a:solidFill>
                  <a:schemeClr val="tx1"/>
                </a:solidFill>
                <a:latin typeface="Arial" charset="0"/>
              </a:rPr>
              <a:t>Choose texts with word recognition and comprehension difficulty </a:t>
            </a:r>
            <a:r>
              <a:rPr lang="en-US" sz="2400" b="1" i="1" smtClean="0">
                <a:solidFill>
                  <a:schemeClr val="tx1"/>
                </a:solidFill>
                <a:latin typeface="Arial" charset="0"/>
              </a:rPr>
              <a:t>appropriate</a:t>
            </a:r>
            <a:r>
              <a:rPr lang="en-US" sz="2400" smtClean="0">
                <a:solidFill>
                  <a:schemeClr val="tx1"/>
                </a:solidFill>
                <a:latin typeface="Arial" charset="0"/>
              </a:rPr>
              <a:t> for the students’ reading ability and the instructional activity.</a:t>
            </a:r>
          </a:p>
          <a:p>
            <a:pPr marL="457200" lvl="1" indent="-228600">
              <a:spcBef>
                <a:spcPts val="600"/>
              </a:spcBef>
              <a:buFontTx/>
              <a:buChar char="•"/>
            </a:pPr>
            <a:r>
              <a:rPr lang="en-US" sz="2400" smtClean="0">
                <a:solidFill>
                  <a:schemeClr val="tx1"/>
                </a:solidFill>
                <a:latin typeface="Arial" charset="0"/>
              </a:rPr>
              <a:t>Use texts that </a:t>
            </a:r>
            <a:r>
              <a:rPr lang="en-US" sz="2400" b="1" i="1" smtClean="0">
                <a:solidFill>
                  <a:schemeClr val="tx1"/>
                </a:solidFill>
                <a:latin typeface="Arial" charset="0"/>
              </a:rPr>
              <a:t>support the purpose of</a:t>
            </a:r>
            <a:br>
              <a:rPr lang="en-US" sz="2400" b="1" i="1" smtClean="0">
                <a:solidFill>
                  <a:schemeClr val="tx1"/>
                </a:solidFill>
                <a:latin typeface="Arial" charset="0"/>
              </a:rPr>
            </a:br>
            <a:r>
              <a:rPr lang="en-US" sz="2400" b="1" i="1" smtClean="0">
                <a:solidFill>
                  <a:schemeClr val="tx1"/>
                </a:solidFill>
                <a:latin typeface="Arial" charset="0"/>
              </a:rPr>
              <a:t>instruction</a:t>
            </a:r>
            <a:r>
              <a:rPr lang="en-US" sz="2400" smtClean="0">
                <a:solidFill>
                  <a:schemeClr val="tx1"/>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0722">
                                            <p:txEl>
                                              <p:pRg st="1" end="1"/>
                                            </p:txEl>
                                          </p:spTgt>
                                        </p:tgtEl>
                                        <p:attrNameLst>
                                          <p:attrName>style.color</p:attrName>
                                        </p:attrNameLst>
                                      </p:cBhvr>
                                      <p:to>
                                        <a:schemeClr val="accent2"/>
                                      </p:to>
                                    </p:animClr>
                                    <p:animClr clrSpc="rgb" dir="cw">
                                      <p:cBhvr>
                                        <p:cTn id="7" dur="500" fill="hold"/>
                                        <p:tgtEl>
                                          <p:spTgt spid="30722">
                                            <p:txEl>
                                              <p:pRg st="1" end="1"/>
                                            </p:txEl>
                                          </p:spTgt>
                                        </p:tgtEl>
                                        <p:attrNameLst>
                                          <p:attrName>fillcolor</p:attrName>
                                        </p:attrNameLst>
                                      </p:cBhvr>
                                      <p:to>
                                        <a:schemeClr val="accent2"/>
                                      </p:to>
                                    </p:animClr>
                                    <p:set>
                                      <p:cBhvr>
                                        <p:cTn id="8" dur="500" fill="hold"/>
                                        <p:tgtEl>
                                          <p:spTgt spid="30722">
                                            <p:txEl>
                                              <p:pRg st="1" end="1"/>
                                            </p:txEl>
                                          </p:spTgt>
                                        </p:tgtEl>
                                        <p:attrNameLst>
                                          <p:attrName>fill.type</p:attrName>
                                        </p:attrNameLst>
                                      </p:cBhvr>
                                      <p:to>
                                        <p:strVal val="solid"/>
                                      </p:to>
                                    </p:set>
                                    <p:set>
                                      <p:cBhvr>
                                        <p:cTn id="9" dur="500" fill="hold"/>
                                        <p:tgtEl>
                                          <p:spTgt spid="30722">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0722">
                                            <p:txEl>
                                              <p:pRg st="2" end="2"/>
                                            </p:txEl>
                                          </p:spTgt>
                                        </p:tgtEl>
                                        <p:attrNameLst>
                                          <p:attrName>style.color</p:attrName>
                                        </p:attrNameLst>
                                      </p:cBhvr>
                                      <p:to>
                                        <a:schemeClr val="accent2"/>
                                      </p:to>
                                    </p:animClr>
                                    <p:animClr clrSpc="rgb" dir="cw">
                                      <p:cBhvr>
                                        <p:cTn id="14" dur="500" fill="hold"/>
                                        <p:tgtEl>
                                          <p:spTgt spid="30722">
                                            <p:txEl>
                                              <p:pRg st="2" end="2"/>
                                            </p:txEl>
                                          </p:spTgt>
                                        </p:tgtEl>
                                        <p:attrNameLst>
                                          <p:attrName>fillcolor</p:attrName>
                                        </p:attrNameLst>
                                      </p:cBhvr>
                                      <p:to>
                                        <a:schemeClr val="accent2"/>
                                      </p:to>
                                    </p:animClr>
                                    <p:set>
                                      <p:cBhvr>
                                        <p:cTn id="15" dur="500" fill="hold"/>
                                        <p:tgtEl>
                                          <p:spTgt spid="30722">
                                            <p:txEl>
                                              <p:pRg st="2" end="2"/>
                                            </p:txEl>
                                          </p:spTgt>
                                        </p:tgtEl>
                                        <p:attrNameLst>
                                          <p:attrName>fill.type</p:attrName>
                                        </p:attrNameLst>
                                      </p:cBhvr>
                                      <p:to>
                                        <p:strVal val="solid"/>
                                      </p:to>
                                    </p:set>
                                    <p:set>
                                      <p:cBhvr>
                                        <p:cTn id="16" dur="500" fill="hold"/>
                                        <p:tgtEl>
                                          <p:spTgt spid="3072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0722">
                                            <p:txEl>
                                              <p:pRg st="3" end="3"/>
                                            </p:txEl>
                                          </p:spTgt>
                                        </p:tgtEl>
                                        <p:attrNameLst>
                                          <p:attrName>style.color</p:attrName>
                                        </p:attrNameLst>
                                      </p:cBhvr>
                                      <p:to>
                                        <a:schemeClr val="accent2"/>
                                      </p:to>
                                    </p:animClr>
                                    <p:animClr clrSpc="rgb" dir="cw">
                                      <p:cBhvr>
                                        <p:cTn id="21" dur="500" fill="hold"/>
                                        <p:tgtEl>
                                          <p:spTgt spid="30722">
                                            <p:txEl>
                                              <p:pRg st="3" end="3"/>
                                            </p:txEl>
                                          </p:spTgt>
                                        </p:tgtEl>
                                        <p:attrNameLst>
                                          <p:attrName>fillcolor</p:attrName>
                                        </p:attrNameLst>
                                      </p:cBhvr>
                                      <p:to>
                                        <a:schemeClr val="accent2"/>
                                      </p:to>
                                    </p:animClr>
                                    <p:set>
                                      <p:cBhvr>
                                        <p:cTn id="22" dur="500" fill="hold"/>
                                        <p:tgtEl>
                                          <p:spTgt spid="30722">
                                            <p:txEl>
                                              <p:pRg st="3" end="3"/>
                                            </p:txEl>
                                          </p:spTgt>
                                        </p:tgtEl>
                                        <p:attrNameLst>
                                          <p:attrName>fill.type</p:attrName>
                                        </p:attrNameLst>
                                      </p:cBhvr>
                                      <p:to>
                                        <p:strVal val="solid"/>
                                      </p:to>
                                    </p:set>
                                    <p:set>
                                      <p:cBhvr>
                                        <p:cTn id="23" dur="500" fill="hold"/>
                                        <p:tgtEl>
                                          <p:spTgt spid="30722">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0722">
                                            <p:txEl>
                                              <p:pRg st="4" end="4"/>
                                            </p:txEl>
                                          </p:spTgt>
                                        </p:tgtEl>
                                        <p:attrNameLst>
                                          <p:attrName>style.color</p:attrName>
                                        </p:attrNameLst>
                                      </p:cBhvr>
                                      <p:to>
                                        <a:schemeClr val="accent2"/>
                                      </p:to>
                                    </p:animClr>
                                    <p:animClr clrSpc="rgb" dir="cw">
                                      <p:cBhvr>
                                        <p:cTn id="28" dur="500" fill="hold"/>
                                        <p:tgtEl>
                                          <p:spTgt spid="30722">
                                            <p:txEl>
                                              <p:pRg st="4" end="4"/>
                                            </p:txEl>
                                          </p:spTgt>
                                        </p:tgtEl>
                                        <p:attrNameLst>
                                          <p:attrName>fillcolor</p:attrName>
                                        </p:attrNameLst>
                                      </p:cBhvr>
                                      <p:to>
                                        <a:schemeClr val="accent2"/>
                                      </p:to>
                                    </p:animClr>
                                    <p:set>
                                      <p:cBhvr>
                                        <p:cTn id="29" dur="500" fill="hold"/>
                                        <p:tgtEl>
                                          <p:spTgt spid="30722">
                                            <p:txEl>
                                              <p:pRg st="4" end="4"/>
                                            </p:txEl>
                                          </p:spTgt>
                                        </p:tgtEl>
                                        <p:attrNameLst>
                                          <p:attrName>fill.type</p:attrName>
                                        </p:attrNameLst>
                                      </p:cBhvr>
                                      <p:to>
                                        <p:strVal val="solid"/>
                                      </p:to>
                                    </p:set>
                                    <p:set>
                                      <p:cBhvr>
                                        <p:cTn id="30" dur="500" fill="hold"/>
                                        <p:tgtEl>
                                          <p:spTgt spid="307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BD28E62A-EC3D-4180-BF82-3EFD02224605}" type="slidenum">
              <a:rPr lang="en-US" sz="1000"/>
              <a:pPr algn="r" defTabSz="914400" eaLnBrk="0" hangingPunct="0"/>
              <a:t>19</a:t>
            </a:fld>
            <a:endParaRPr lang="en-US" sz="1000"/>
          </a:p>
        </p:txBody>
      </p:sp>
      <p:graphicFrame>
        <p:nvGraphicFramePr>
          <p:cNvPr id="53271" name="Group 23"/>
          <p:cNvGraphicFramePr>
            <a:graphicFrameLocks noGrp="1"/>
          </p:cNvGraphicFramePr>
          <p:nvPr>
            <p:ph idx="4294967295"/>
          </p:nvPr>
        </p:nvGraphicFramePr>
        <p:xfrm>
          <a:off x="384175" y="1447800"/>
          <a:ext cx="8378952" cy="4419918"/>
        </p:xfrm>
        <a:graphic>
          <a:graphicData uri="http://schemas.openxmlformats.org/drawingml/2006/table">
            <a:tbl>
              <a:tblPr/>
              <a:tblGrid>
                <a:gridCol w="3336064"/>
                <a:gridCol w="5042888"/>
              </a:tblGrid>
              <a:tr h="685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Roadblocks</a:t>
                      </a:r>
                    </a:p>
                  </a:txBody>
                  <a:tcPr anchor="ct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smtClean="0">
                          <a:ln>
                            <a:noFill/>
                          </a:ln>
                          <a:solidFill>
                            <a:schemeClr val="bg1"/>
                          </a:solidFill>
                          <a:effectLst/>
                          <a:latin typeface="Arial" charset="0"/>
                          <a:cs typeface="Arial" charset="0"/>
                        </a:rPr>
                        <a:t>Solutions</a:t>
                      </a:r>
                    </a:p>
                  </a:txBody>
                  <a:tcPr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r>
              <a:tr h="116998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4.1 Perception that core programs preclude using choice for teaching comprehension </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Often adjustments or supplements are appropriate. Check with administrator. Also content area materials can be used to teach comprehension.</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14176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4.2 Wide range of reading levels within classrooms make text selection difficult</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Texts at different levels of complexity can be found that teach comparable content. Text selection can vary depending on skill level, purpose, and interest of the reader.</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86836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rgbClr val="000000"/>
                          </a:solidFill>
                          <a:effectLst/>
                          <a:latin typeface="Arial" charset="0"/>
                          <a:cs typeface="Arial" charset="0"/>
                        </a:rPr>
                        <a:t>4.3  Where to start when many texts are available </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Building a classroom library of appropriate texts over time, consulting with colleagues, using lists of award-winning books</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3D2"/>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385763" y="2239963"/>
            <a:ext cx="8377237" cy="4308475"/>
          </a:xfrm>
          <a:prstGeom prst="rect">
            <a:avLst/>
          </a:prstGeom>
          <a:noFill/>
          <a:ln w="9525">
            <a:noFill/>
            <a:miter lim="800000"/>
            <a:headEnd/>
            <a:tailEnd/>
          </a:ln>
        </p:spPr>
        <p:txBody>
          <a:bodyPr>
            <a:spAutoFit/>
          </a:bodyPr>
          <a:lstStyle/>
          <a:p>
            <a:pPr>
              <a:spcBef>
                <a:spcPts val="1200"/>
              </a:spcBef>
            </a:pPr>
            <a:r>
              <a:rPr lang="en-US" b="1">
                <a:latin typeface="Arial Narrow" pitchFamily="34" charset="0"/>
              </a:rPr>
              <a:t>The Center on Instruction is operated by RMC Research Corporation in partnership with </a:t>
            </a:r>
            <a:br>
              <a:rPr lang="en-US" b="1">
                <a:latin typeface="Arial Narrow" pitchFamily="34" charset="0"/>
              </a:rPr>
            </a:br>
            <a:r>
              <a:rPr lang="en-US" b="1">
                <a:latin typeface="Arial Narrow" pitchFamily="34" charset="0"/>
              </a:rPr>
              <a:t>the Florida Center for Reading Research at Florida State University; Instructional Research Group; the Texas Institute for Measurement, Evaluation, and Statistics at the University of Houston; and The Meadows Center for Preventing Educational Risk at the University of Texas at Austin.</a:t>
            </a:r>
          </a:p>
          <a:p>
            <a:pPr>
              <a:spcBef>
                <a:spcPts val="1200"/>
              </a:spcBef>
            </a:pPr>
            <a:r>
              <a:rPr lang="en-US" b="1">
                <a:latin typeface="Arial Narrow" pitchFamily="34" charset="0"/>
              </a:rPr>
              <a:t>The contents of this PowerPoint were developed under cooperative agreement S283B050034 with the U.S. Department of Education. However, these contents do not necessarily represent the policy of the Department of Education, and you should not assume endorsement by the Federal Government.</a:t>
            </a:r>
          </a:p>
          <a:p>
            <a:pPr>
              <a:spcBef>
                <a:spcPts val="1200"/>
              </a:spcBef>
            </a:pPr>
            <a:r>
              <a:rPr lang="en-US" b="1">
                <a:latin typeface="Arial Narrow" pitchFamily="34" charset="0"/>
              </a:rPr>
              <a:t>The Center on Instruction requests that no changes be made to the content or appearance of this product.</a:t>
            </a:r>
          </a:p>
          <a:p>
            <a:pPr>
              <a:spcBef>
                <a:spcPts val="1200"/>
              </a:spcBef>
            </a:pPr>
            <a:r>
              <a:rPr lang="en-US" b="1" i="1">
                <a:latin typeface="Arial Narrow" pitchFamily="34" charset="0"/>
              </a:rPr>
              <a:t>To download a copy of this document, visit </a:t>
            </a:r>
            <a:r>
              <a:rPr lang="en-US" b="1" i="1">
                <a:latin typeface="Arial Narrow" pitchFamily="34" charset="0"/>
                <a:hlinkClick r:id="rId3"/>
              </a:rPr>
              <a:t>www.centeroninstruction.org</a:t>
            </a:r>
            <a:r>
              <a:rPr lang="en-US" b="1" i="1">
                <a:latin typeface="Arial Narrow" pitchFamily="34" charset="0"/>
              </a:rPr>
              <a:t>.</a:t>
            </a:r>
          </a:p>
          <a:p>
            <a:pPr>
              <a:spcBef>
                <a:spcPts val="1200"/>
              </a:spcBef>
            </a:pPr>
            <a:r>
              <a:rPr lang="en-US" b="1" i="1">
                <a:latin typeface="Arial Narrow" pitchFamily="34" charset="0"/>
              </a:rPr>
              <a:t>2011</a:t>
            </a:r>
          </a:p>
        </p:txBody>
      </p:sp>
      <p:pic>
        <p:nvPicPr>
          <p:cNvPr id="15362" name="Picture 2"/>
          <p:cNvPicPr>
            <a:picLocks noChangeAspect="1" noChangeArrowheads="1"/>
          </p:cNvPicPr>
          <p:nvPr/>
        </p:nvPicPr>
        <p:blipFill>
          <a:blip r:embed="rId4"/>
          <a:srcRect/>
          <a:stretch>
            <a:fillRect/>
          </a:stretch>
        </p:blipFill>
        <p:spPr bwMode="auto">
          <a:xfrm>
            <a:off x="3124200" y="6183313"/>
            <a:ext cx="2895600" cy="365125"/>
          </a:xfrm>
          <a:prstGeom prst="rect">
            <a:avLst/>
          </a:prstGeom>
          <a:noFill/>
          <a:ln w="9525">
            <a:noFill/>
            <a:miter lim="800000"/>
            <a:headEnd/>
            <a:tailEnd/>
          </a:ln>
        </p:spPr>
      </p:pic>
      <p:pic>
        <p:nvPicPr>
          <p:cNvPr id="15363" name="Picture 2" descr="COI-LOGO185"/>
          <p:cNvPicPr>
            <a:picLocks noChangeAspect="1" noChangeArrowheads="1"/>
          </p:cNvPicPr>
          <p:nvPr/>
        </p:nvPicPr>
        <p:blipFill>
          <a:blip r:embed="rId5"/>
          <a:srcRect/>
          <a:stretch>
            <a:fillRect/>
          </a:stretch>
        </p:blipFill>
        <p:spPr bwMode="auto">
          <a:xfrm>
            <a:off x="3779838" y="1143000"/>
            <a:ext cx="1524000"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a:xfrm>
            <a:off x="381000" y="1143000"/>
            <a:ext cx="8382000" cy="641350"/>
          </a:xfrm>
        </p:spPr>
        <p:txBody>
          <a:bodyPr/>
          <a:lstStyle/>
          <a:p>
            <a:pPr algn="ctr"/>
            <a:r>
              <a:rPr lang="en-US" sz="3600" smtClean="0">
                <a:latin typeface="Arial" charset="0"/>
                <a:cs typeface="Arial" charset="0"/>
              </a:rPr>
              <a:t>Recommendation 5</a:t>
            </a:r>
          </a:p>
        </p:txBody>
      </p:sp>
      <p:sp>
        <p:nvSpPr>
          <p:cNvPr id="32770" name="Rectangle 3"/>
          <p:cNvSpPr>
            <a:spLocks noGrp="1"/>
          </p:cNvSpPr>
          <p:nvPr>
            <p:ph type="body" idx="4294967295"/>
          </p:nvPr>
        </p:nvSpPr>
        <p:spPr>
          <a:xfrm>
            <a:off x="381000" y="2057400"/>
            <a:ext cx="8382000" cy="3835400"/>
          </a:xfrm>
        </p:spPr>
        <p:txBody>
          <a:bodyPr/>
          <a:lstStyle/>
          <a:p>
            <a:pPr marL="0" indent="0">
              <a:spcBef>
                <a:spcPts val="600"/>
              </a:spcBef>
              <a:buFont typeface="Arial" charset="0"/>
              <a:buNone/>
            </a:pPr>
            <a:r>
              <a:rPr lang="en-US" smtClean="0">
                <a:solidFill>
                  <a:schemeClr val="tx1"/>
                </a:solidFill>
                <a:latin typeface="Arial" charset="0"/>
                <a:cs typeface="Arial" charset="0"/>
              </a:rPr>
              <a:t>Establish an engaging and motivating context in which to teach reading comprehension.</a:t>
            </a:r>
          </a:p>
          <a:p>
            <a:pPr marL="457200" lvl="1" indent="-228600">
              <a:spcBef>
                <a:spcPts val="600"/>
              </a:spcBef>
              <a:buFontTx/>
              <a:buChar char="•"/>
            </a:pPr>
            <a:r>
              <a:rPr lang="en-US" sz="2400" smtClean="0">
                <a:solidFill>
                  <a:schemeClr val="tx1"/>
                </a:solidFill>
                <a:latin typeface="Arial" charset="0"/>
              </a:rPr>
              <a:t>Help students discover the </a:t>
            </a:r>
            <a:r>
              <a:rPr lang="en-US" sz="2400" b="1" i="1" smtClean="0">
                <a:solidFill>
                  <a:schemeClr val="tx1"/>
                </a:solidFill>
                <a:latin typeface="Arial" charset="0"/>
              </a:rPr>
              <a:t>purpose and benefits</a:t>
            </a:r>
            <a:r>
              <a:rPr lang="en-US" sz="2400" smtClean="0">
                <a:solidFill>
                  <a:schemeClr val="tx1"/>
                </a:solidFill>
                <a:latin typeface="Arial" charset="0"/>
              </a:rPr>
              <a:t> of reading.</a:t>
            </a:r>
          </a:p>
          <a:p>
            <a:pPr marL="457200" lvl="1" indent="-228600">
              <a:spcBef>
                <a:spcPts val="600"/>
              </a:spcBef>
              <a:buFontTx/>
              <a:buChar char="•"/>
            </a:pPr>
            <a:r>
              <a:rPr lang="en-US" sz="2400" smtClean="0">
                <a:solidFill>
                  <a:schemeClr val="tx1"/>
                </a:solidFill>
                <a:latin typeface="Arial" charset="0"/>
              </a:rPr>
              <a:t>Create opportunities for students to </a:t>
            </a:r>
            <a:r>
              <a:rPr lang="en-US" sz="2400" b="1" i="1" smtClean="0">
                <a:solidFill>
                  <a:schemeClr val="tx1"/>
                </a:solidFill>
                <a:latin typeface="Arial" charset="0"/>
              </a:rPr>
              <a:t>see themselves as successful readers.</a:t>
            </a:r>
          </a:p>
          <a:p>
            <a:pPr marL="457200" lvl="1" indent="-228600">
              <a:spcBef>
                <a:spcPts val="600"/>
              </a:spcBef>
              <a:buFontTx/>
              <a:buChar char="•"/>
            </a:pPr>
            <a:r>
              <a:rPr lang="en-US" sz="2400" smtClean="0">
                <a:solidFill>
                  <a:schemeClr val="tx1"/>
                </a:solidFill>
                <a:latin typeface="Arial" charset="0"/>
              </a:rPr>
              <a:t>Give students reading </a:t>
            </a:r>
            <a:r>
              <a:rPr lang="en-US" sz="2400" b="1" i="1" smtClean="0">
                <a:solidFill>
                  <a:schemeClr val="tx1"/>
                </a:solidFill>
                <a:latin typeface="Arial" charset="0"/>
              </a:rPr>
              <a:t>choices</a:t>
            </a:r>
            <a:r>
              <a:rPr lang="en-US" sz="2400" smtClean="0">
                <a:solidFill>
                  <a:schemeClr val="tx1"/>
                </a:solidFill>
                <a:latin typeface="Arial" charset="0"/>
              </a:rPr>
              <a:t>.</a:t>
            </a:r>
          </a:p>
          <a:p>
            <a:pPr marL="457200" lvl="1" indent="-228600">
              <a:spcBef>
                <a:spcPts val="600"/>
              </a:spcBef>
              <a:buFontTx/>
              <a:buChar char="•"/>
            </a:pPr>
            <a:r>
              <a:rPr lang="en-US" sz="2400" smtClean="0">
                <a:solidFill>
                  <a:schemeClr val="tx1"/>
                </a:solidFill>
                <a:latin typeface="Arial" charset="0"/>
              </a:rPr>
              <a:t>Give students the opportunity to learn by </a:t>
            </a:r>
            <a:r>
              <a:rPr lang="en-US" sz="2400" b="1" i="1" smtClean="0">
                <a:solidFill>
                  <a:schemeClr val="tx1"/>
                </a:solidFill>
                <a:latin typeface="Arial" charset="0"/>
              </a:rPr>
              <a:t>collaborating with their peers.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2770">
                                            <p:txEl>
                                              <p:pRg st="1" end="1"/>
                                            </p:txEl>
                                          </p:spTgt>
                                        </p:tgtEl>
                                        <p:attrNameLst>
                                          <p:attrName>style.color</p:attrName>
                                        </p:attrNameLst>
                                      </p:cBhvr>
                                      <p:to>
                                        <a:schemeClr val="accent2"/>
                                      </p:to>
                                    </p:animClr>
                                    <p:animClr clrSpc="rgb" dir="cw">
                                      <p:cBhvr>
                                        <p:cTn id="7" dur="500" fill="hold"/>
                                        <p:tgtEl>
                                          <p:spTgt spid="32770">
                                            <p:txEl>
                                              <p:pRg st="1" end="1"/>
                                            </p:txEl>
                                          </p:spTgt>
                                        </p:tgtEl>
                                        <p:attrNameLst>
                                          <p:attrName>fillcolor</p:attrName>
                                        </p:attrNameLst>
                                      </p:cBhvr>
                                      <p:to>
                                        <a:schemeClr val="accent2"/>
                                      </p:to>
                                    </p:animClr>
                                    <p:set>
                                      <p:cBhvr>
                                        <p:cTn id="8" dur="500" fill="hold"/>
                                        <p:tgtEl>
                                          <p:spTgt spid="32770">
                                            <p:txEl>
                                              <p:pRg st="1" end="1"/>
                                            </p:txEl>
                                          </p:spTgt>
                                        </p:tgtEl>
                                        <p:attrNameLst>
                                          <p:attrName>fill.type</p:attrName>
                                        </p:attrNameLst>
                                      </p:cBhvr>
                                      <p:to>
                                        <p:strVal val="solid"/>
                                      </p:to>
                                    </p:set>
                                    <p:set>
                                      <p:cBhvr>
                                        <p:cTn id="9" dur="500" fill="hold"/>
                                        <p:tgtEl>
                                          <p:spTgt spid="32770">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2770">
                                            <p:txEl>
                                              <p:pRg st="2" end="2"/>
                                            </p:txEl>
                                          </p:spTgt>
                                        </p:tgtEl>
                                        <p:attrNameLst>
                                          <p:attrName>style.color</p:attrName>
                                        </p:attrNameLst>
                                      </p:cBhvr>
                                      <p:to>
                                        <a:schemeClr val="accent2"/>
                                      </p:to>
                                    </p:animClr>
                                    <p:animClr clrSpc="rgb" dir="cw">
                                      <p:cBhvr>
                                        <p:cTn id="14" dur="500" fill="hold"/>
                                        <p:tgtEl>
                                          <p:spTgt spid="32770">
                                            <p:txEl>
                                              <p:pRg st="2" end="2"/>
                                            </p:txEl>
                                          </p:spTgt>
                                        </p:tgtEl>
                                        <p:attrNameLst>
                                          <p:attrName>fillcolor</p:attrName>
                                        </p:attrNameLst>
                                      </p:cBhvr>
                                      <p:to>
                                        <a:schemeClr val="accent2"/>
                                      </p:to>
                                    </p:animClr>
                                    <p:set>
                                      <p:cBhvr>
                                        <p:cTn id="15" dur="500" fill="hold"/>
                                        <p:tgtEl>
                                          <p:spTgt spid="32770">
                                            <p:txEl>
                                              <p:pRg st="2" end="2"/>
                                            </p:txEl>
                                          </p:spTgt>
                                        </p:tgtEl>
                                        <p:attrNameLst>
                                          <p:attrName>fill.type</p:attrName>
                                        </p:attrNameLst>
                                      </p:cBhvr>
                                      <p:to>
                                        <p:strVal val="solid"/>
                                      </p:to>
                                    </p:set>
                                    <p:set>
                                      <p:cBhvr>
                                        <p:cTn id="16" dur="500" fill="hold"/>
                                        <p:tgtEl>
                                          <p:spTgt spid="32770">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2770">
                                            <p:txEl>
                                              <p:pRg st="3" end="3"/>
                                            </p:txEl>
                                          </p:spTgt>
                                        </p:tgtEl>
                                        <p:attrNameLst>
                                          <p:attrName>style.color</p:attrName>
                                        </p:attrNameLst>
                                      </p:cBhvr>
                                      <p:to>
                                        <a:schemeClr val="accent2"/>
                                      </p:to>
                                    </p:animClr>
                                    <p:animClr clrSpc="rgb" dir="cw">
                                      <p:cBhvr>
                                        <p:cTn id="21" dur="500" fill="hold"/>
                                        <p:tgtEl>
                                          <p:spTgt spid="32770">
                                            <p:txEl>
                                              <p:pRg st="3" end="3"/>
                                            </p:txEl>
                                          </p:spTgt>
                                        </p:tgtEl>
                                        <p:attrNameLst>
                                          <p:attrName>fillcolor</p:attrName>
                                        </p:attrNameLst>
                                      </p:cBhvr>
                                      <p:to>
                                        <a:schemeClr val="accent2"/>
                                      </p:to>
                                    </p:animClr>
                                    <p:set>
                                      <p:cBhvr>
                                        <p:cTn id="22" dur="500" fill="hold"/>
                                        <p:tgtEl>
                                          <p:spTgt spid="32770">
                                            <p:txEl>
                                              <p:pRg st="3" end="3"/>
                                            </p:txEl>
                                          </p:spTgt>
                                        </p:tgtEl>
                                        <p:attrNameLst>
                                          <p:attrName>fill.type</p:attrName>
                                        </p:attrNameLst>
                                      </p:cBhvr>
                                      <p:to>
                                        <p:strVal val="solid"/>
                                      </p:to>
                                    </p:set>
                                    <p:set>
                                      <p:cBhvr>
                                        <p:cTn id="23" dur="500" fill="hold"/>
                                        <p:tgtEl>
                                          <p:spTgt spid="32770">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2770">
                                            <p:txEl>
                                              <p:pRg st="4" end="4"/>
                                            </p:txEl>
                                          </p:spTgt>
                                        </p:tgtEl>
                                        <p:attrNameLst>
                                          <p:attrName>style.color</p:attrName>
                                        </p:attrNameLst>
                                      </p:cBhvr>
                                      <p:to>
                                        <a:schemeClr val="accent2"/>
                                      </p:to>
                                    </p:animClr>
                                    <p:animClr clrSpc="rgb" dir="cw">
                                      <p:cBhvr>
                                        <p:cTn id="28" dur="500" fill="hold"/>
                                        <p:tgtEl>
                                          <p:spTgt spid="32770">
                                            <p:txEl>
                                              <p:pRg st="4" end="4"/>
                                            </p:txEl>
                                          </p:spTgt>
                                        </p:tgtEl>
                                        <p:attrNameLst>
                                          <p:attrName>fillcolor</p:attrName>
                                        </p:attrNameLst>
                                      </p:cBhvr>
                                      <p:to>
                                        <a:schemeClr val="accent2"/>
                                      </p:to>
                                    </p:animClr>
                                    <p:set>
                                      <p:cBhvr>
                                        <p:cTn id="29" dur="500" fill="hold"/>
                                        <p:tgtEl>
                                          <p:spTgt spid="32770">
                                            <p:txEl>
                                              <p:pRg st="4" end="4"/>
                                            </p:txEl>
                                          </p:spTgt>
                                        </p:tgtEl>
                                        <p:attrNameLst>
                                          <p:attrName>fill.type</p:attrName>
                                        </p:attrNameLst>
                                      </p:cBhvr>
                                      <p:to>
                                        <p:strVal val="solid"/>
                                      </p:to>
                                    </p:set>
                                    <p:set>
                                      <p:cBhvr>
                                        <p:cTn id="30" dur="500" fill="hold"/>
                                        <p:tgtEl>
                                          <p:spTgt spid="32770">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3C0F712C-7FA3-48F1-BAEE-80ED2AB87765}" type="slidenum">
              <a:rPr lang="en-US" sz="1000"/>
              <a:pPr algn="r" defTabSz="914400" eaLnBrk="0" hangingPunct="0"/>
              <a:t>21</a:t>
            </a:fld>
            <a:endParaRPr lang="en-US" sz="1000"/>
          </a:p>
        </p:txBody>
      </p:sp>
      <p:sp>
        <p:nvSpPr>
          <p:cNvPr id="14" name="Vertical Scroll 13"/>
          <p:cNvSpPr>
            <a:spLocks noChangeArrowheads="1"/>
          </p:cNvSpPr>
          <p:nvPr/>
        </p:nvSpPr>
        <p:spPr bwMode="auto">
          <a:xfrm>
            <a:off x="990600" y="2286000"/>
            <a:ext cx="2590800" cy="3048000"/>
          </a:xfrm>
          <a:prstGeom prst="verticalScroll">
            <a:avLst>
              <a:gd name="adj" fmla="val 12500"/>
            </a:avLst>
          </a:prstGeom>
          <a:gradFill rotWithShape="1">
            <a:gsLst>
              <a:gs pos="0">
                <a:schemeClr val="accent1"/>
              </a:gs>
              <a:gs pos="100000">
                <a:schemeClr val="accent1">
                  <a:gamma/>
                  <a:shade val="66667"/>
                  <a:invGamma/>
                </a:schemeClr>
              </a:gs>
            </a:gsLst>
            <a:path path="rect">
              <a:fillToRect l="50000" t="50000" r="50000" b="50000"/>
            </a:path>
          </a:gradFill>
          <a:ln w="25400" algn="ctr">
            <a:solidFill>
              <a:schemeClr val="tx1"/>
            </a:solidFill>
            <a:round/>
            <a:headEnd/>
            <a:tailEnd/>
          </a:ln>
        </p:spPr>
        <p:txBody>
          <a:bodyPr anchor="ctr"/>
          <a:lstStyle/>
          <a:p>
            <a:pPr defTabSz="914400">
              <a:defRPr/>
            </a:pPr>
            <a:r>
              <a:rPr lang="en-US" sz="2400" b="1">
                <a:solidFill>
                  <a:schemeClr val="bg1"/>
                </a:solidFill>
              </a:rPr>
              <a:t>Teachers create an engaging, motivating context by . . . </a:t>
            </a:r>
          </a:p>
        </p:txBody>
      </p:sp>
      <p:sp>
        <p:nvSpPr>
          <p:cNvPr id="17" name="Rounded Rectangle 16"/>
          <p:cNvSpPr>
            <a:spLocks noChangeArrowheads="1"/>
          </p:cNvSpPr>
          <p:nvPr/>
        </p:nvSpPr>
        <p:spPr bwMode="auto">
          <a:xfrm>
            <a:off x="4114800" y="2286000"/>
            <a:ext cx="3200400" cy="758825"/>
          </a:xfrm>
          <a:prstGeom prst="roundRect">
            <a:avLst>
              <a:gd name="adj" fmla="val 16667"/>
            </a:avLst>
          </a:prstGeom>
          <a:gradFill rotWithShape="1">
            <a:gsLst>
              <a:gs pos="0">
                <a:schemeClr val="accent1">
                  <a:gamma/>
                  <a:tint val="47451"/>
                  <a:invGamma/>
                </a:schemeClr>
              </a:gs>
              <a:gs pos="100000">
                <a:schemeClr val="accent1"/>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dirty="0">
                <a:solidFill>
                  <a:sysClr val="windowText" lastClr="000000"/>
                </a:solidFill>
                <a:latin typeface="+mn-lt"/>
              </a:rPr>
              <a:t>Clearly conveying the purpose of lessons</a:t>
            </a:r>
          </a:p>
        </p:txBody>
      </p:sp>
      <p:sp>
        <p:nvSpPr>
          <p:cNvPr id="18" name="Rounded Rectangle 17"/>
          <p:cNvSpPr>
            <a:spLocks noChangeArrowheads="1"/>
          </p:cNvSpPr>
          <p:nvPr/>
        </p:nvSpPr>
        <p:spPr bwMode="auto">
          <a:xfrm>
            <a:off x="5029200" y="3352800"/>
            <a:ext cx="3200400" cy="762000"/>
          </a:xfrm>
          <a:prstGeom prst="roundRect">
            <a:avLst>
              <a:gd name="adj" fmla="val 16667"/>
            </a:avLst>
          </a:prstGeom>
          <a:gradFill rotWithShape="1">
            <a:gsLst>
              <a:gs pos="0">
                <a:schemeClr val="accent1">
                  <a:gamma/>
                  <a:tint val="41176"/>
                  <a:invGamma/>
                </a:schemeClr>
              </a:gs>
              <a:gs pos="100000">
                <a:schemeClr val="accent1"/>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dirty="0">
                <a:solidFill>
                  <a:sysClr val="windowText" lastClr="000000"/>
                </a:solidFill>
                <a:latin typeface="+mn-lt"/>
              </a:rPr>
              <a:t>Explaining how strategies help students learn</a:t>
            </a:r>
          </a:p>
        </p:txBody>
      </p:sp>
      <p:sp>
        <p:nvSpPr>
          <p:cNvPr id="19" name="Rounded Rectangle 18"/>
          <p:cNvSpPr>
            <a:spLocks noChangeArrowheads="1"/>
          </p:cNvSpPr>
          <p:nvPr/>
        </p:nvSpPr>
        <p:spPr bwMode="auto">
          <a:xfrm>
            <a:off x="3962400" y="4495800"/>
            <a:ext cx="3200400" cy="762000"/>
          </a:xfrm>
          <a:prstGeom prst="roundRect">
            <a:avLst>
              <a:gd name="adj" fmla="val 16667"/>
            </a:avLst>
          </a:prstGeom>
          <a:gradFill rotWithShape="1">
            <a:gsLst>
              <a:gs pos="0">
                <a:schemeClr val="accent1">
                  <a:gamma/>
                  <a:tint val="41176"/>
                  <a:invGamma/>
                </a:schemeClr>
              </a:gs>
              <a:gs pos="100000">
                <a:schemeClr val="accent1"/>
              </a:gs>
            </a:gsLst>
            <a:path path="shape">
              <a:fillToRect l="50000" t="50000" r="50000" b="50000"/>
            </a:path>
          </a:gradFill>
          <a:ln w="25400" algn="ctr">
            <a:solidFill>
              <a:schemeClr val="tx1"/>
            </a:solidFill>
            <a:round/>
            <a:headEnd/>
            <a:tailEnd/>
          </a:ln>
        </p:spPr>
        <p:txBody>
          <a:bodyPr anchor="ctr"/>
          <a:lstStyle/>
          <a:p>
            <a:pPr algn="ctr" defTabSz="914400">
              <a:defRPr/>
            </a:pPr>
            <a:r>
              <a:rPr lang="en-US" sz="2000" dirty="0">
                <a:solidFill>
                  <a:sysClr val="windowText" lastClr="000000"/>
                </a:solidFill>
                <a:latin typeface="+mn-lt"/>
              </a:rPr>
              <a:t>Showing students they control reading success </a:t>
            </a:r>
          </a:p>
        </p:txBody>
      </p:sp>
      <p:cxnSp>
        <p:nvCxnSpPr>
          <p:cNvPr id="21" name="Straight Arrow Connector 20"/>
          <p:cNvCxnSpPr/>
          <p:nvPr/>
        </p:nvCxnSpPr>
        <p:spPr>
          <a:xfrm flipV="1">
            <a:off x="3276600" y="2971800"/>
            <a:ext cx="762000" cy="685800"/>
          </a:xfrm>
          <a:prstGeom prst="straightConnector1">
            <a:avLst/>
          </a:prstGeom>
          <a:ln w="28575" cmpd="sng">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76600" y="3657600"/>
            <a:ext cx="1600200" cy="1588"/>
          </a:xfrm>
          <a:prstGeom prst="straightConnector1">
            <a:avLst/>
          </a:prstGeom>
          <a:ln w="285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238500" y="3695700"/>
            <a:ext cx="762000" cy="685800"/>
          </a:xfrm>
          <a:prstGeom prst="straightConnector1">
            <a:avLst/>
          </a:prstGeom>
          <a:ln w="285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A69219D4-2BC9-4DCF-A3FC-444C1D256A8D}" type="slidenum">
              <a:rPr lang="en-US" sz="1000"/>
              <a:pPr algn="r" defTabSz="914400" eaLnBrk="0" hangingPunct="0"/>
              <a:t>22</a:t>
            </a:fld>
            <a:endParaRPr lang="en-US" sz="1000"/>
          </a:p>
        </p:txBody>
      </p:sp>
      <p:graphicFrame>
        <p:nvGraphicFramePr>
          <p:cNvPr id="57371" name="Group 27"/>
          <p:cNvGraphicFramePr>
            <a:graphicFrameLocks noGrp="1"/>
          </p:cNvGraphicFramePr>
          <p:nvPr>
            <p:ph idx="4294967295"/>
          </p:nvPr>
        </p:nvGraphicFramePr>
        <p:xfrm>
          <a:off x="381000" y="1444625"/>
          <a:ext cx="8382000" cy="4343400"/>
        </p:xfrm>
        <a:graphic>
          <a:graphicData uri="http://schemas.openxmlformats.org/drawingml/2006/table">
            <a:tbl>
              <a:tblPr/>
              <a:tblGrid>
                <a:gridCol w="3182056"/>
                <a:gridCol w="5199944"/>
              </a:tblGrid>
              <a:tr h="685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Roadblocks</a:t>
                      </a:r>
                    </a:p>
                  </a:txBody>
                  <a:tcPr anchor="ct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smtClean="0">
                          <a:ln>
                            <a:noFill/>
                          </a:ln>
                          <a:solidFill>
                            <a:schemeClr val="bg1"/>
                          </a:solidFill>
                          <a:effectLst/>
                          <a:latin typeface="Arial" charset="0"/>
                          <a:cs typeface="Arial" charset="0"/>
                        </a:rPr>
                        <a:t>Solutions</a:t>
                      </a:r>
                    </a:p>
                  </a:txBody>
                  <a:tcPr anchor="ct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r>
              <a:tr h="47244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00"/>
                          </a:solidFill>
                          <a:effectLst/>
                          <a:latin typeface="Arial" charset="0"/>
                          <a:cs typeface="Arial" charset="0"/>
                        </a:rPr>
                        <a:t>5.1 Students in learning groups can get off task</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rgbClr val="000000"/>
                          </a:solidFill>
                          <a:effectLst/>
                          <a:latin typeface="Arial" charset="0"/>
                          <a:cs typeface="Arial" charset="0"/>
                        </a:rPr>
                        <a:t>Clear tasks and expectations, gradual release of control, assign student to remind group about staying on task</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16764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00"/>
                          </a:solidFill>
                          <a:effectLst/>
                          <a:latin typeface="Arial" charset="0"/>
                          <a:cs typeface="Arial" charset="0"/>
                        </a:rPr>
                        <a:t>5.2  Students who won’t engage in classroom comprehension activities</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00"/>
                          </a:solidFill>
                          <a:effectLst/>
                          <a:latin typeface="Arial" charset="0"/>
                          <a:cs typeface="Arial" charset="0"/>
                        </a:rPr>
                        <a:t>Add motivational supports, provide feedback, look for underlying reasons, consult colleagues</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rgbClr val="000000"/>
                          </a:solidFill>
                          <a:effectLst/>
                          <a:latin typeface="Arial" charset="0"/>
                          <a:cs typeface="Arial" charset="0"/>
                        </a:rPr>
                        <a:t>5.3 Few resources for offering choices; believe that standards preclude choices</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00"/>
                          </a:solidFill>
                          <a:effectLst/>
                          <a:latin typeface="Arial" charset="0"/>
                          <a:cs typeface="Arial" charset="0"/>
                        </a:rPr>
                        <a:t>Vary how students read, use online teacher-developed resources, supplement standards lesson with choice of other texts/activities</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8858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rgbClr val="000000"/>
                          </a:solidFill>
                          <a:effectLst/>
                          <a:latin typeface="Arial" charset="0"/>
                          <a:cs typeface="Arial" charset="0"/>
                        </a:rPr>
                        <a:t>5.4 Students who choose books too hard or easy for them</a:t>
                      </a:r>
                    </a:p>
                  </a:txBody>
                  <a:tcPr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00"/>
                          </a:solidFill>
                          <a:effectLst/>
                          <a:latin typeface="Arial" charset="0"/>
                          <a:cs typeface="Arial" charset="0"/>
                        </a:rPr>
                        <a:t>Provide selections for groups or for individuals by reading level, teach kids how to select right reading levels</a:t>
                      </a:r>
                    </a:p>
                  </a:txBody>
                  <a:tcPr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3D2"/>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a:xfrm>
            <a:off x="381000" y="1143000"/>
            <a:ext cx="8382000" cy="579438"/>
          </a:xfrm>
        </p:spPr>
        <p:txBody>
          <a:bodyPr/>
          <a:lstStyle/>
          <a:p>
            <a:pPr algn="ctr"/>
            <a:r>
              <a:rPr lang="en-US" sz="3200" smtClean="0">
                <a:latin typeface="Arial" charset="0"/>
                <a:cs typeface="Arial" charset="0"/>
              </a:rPr>
              <a:t>Reading Instruction Beyond 3rd Grade</a:t>
            </a:r>
          </a:p>
        </p:txBody>
      </p:sp>
      <p:sp>
        <p:nvSpPr>
          <p:cNvPr id="58370" name="Rectangle 3"/>
          <p:cNvSpPr>
            <a:spLocks noGrp="1"/>
          </p:cNvSpPr>
          <p:nvPr>
            <p:ph type="body" sz="half" idx="4294967295"/>
          </p:nvPr>
        </p:nvSpPr>
        <p:spPr>
          <a:xfrm>
            <a:off x="381000" y="2057400"/>
            <a:ext cx="4191000" cy="3940175"/>
          </a:xfrm>
        </p:spPr>
        <p:txBody>
          <a:bodyPr/>
          <a:lstStyle/>
          <a:p>
            <a:pPr marL="228600" indent="-228600">
              <a:spcBef>
                <a:spcPts val="600"/>
              </a:spcBef>
              <a:buFontTx/>
              <a:buChar char="•"/>
            </a:pPr>
            <a:r>
              <a:rPr lang="en-US" sz="2000" smtClean="0">
                <a:solidFill>
                  <a:schemeClr val="tx1"/>
                </a:solidFill>
                <a:latin typeface="Arial" charset="0"/>
                <a:cs typeface="Arial" charset="0"/>
              </a:rPr>
              <a:t>Reading instruction must not stop after 3</a:t>
            </a:r>
            <a:r>
              <a:rPr lang="en-US" sz="2000" baseline="30000" smtClean="0">
                <a:solidFill>
                  <a:schemeClr val="tx1"/>
                </a:solidFill>
                <a:latin typeface="Arial" charset="0"/>
                <a:cs typeface="Arial" charset="0"/>
              </a:rPr>
              <a:t>rd</a:t>
            </a:r>
            <a:r>
              <a:rPr lang="en-US" sz="2000" smtClean="0">
                <a:solidFill>
                  <a:schemeClr val="tx1"/>
                </a:solidFill>
                <a:latin typeface="Arial" charset="0"/>
                <a:cs typeface="Arial" charset="0"/>
              </a:rPr>
              <a:t> grade </a:t>
            </a:r>
          </a:p>
          <a:p>
            <a:pPr marL="228600" indent="-228600">
              <a:spcBef>
                <a:spcPts val="600"/>
              </a:spcBef>
              <a:buFontTx/>
              <a:buChar char="•"/>
            </a:pPr>
            <a:r>
              <a:rPr lang="en-US" sz="2000" smtClean="0">
                <a:solidFill>
                  <a:schemeClr val="tx1"/>
                </a:solidFill>
                <a:latin typeface="Arial" charset="0"/>
                <a:cs typeface="Arial" charset="0"/>
              </a:rPr>
              <a:t>The focus of this instruction is typically different than for the early grades</a:t>
            </a:r>
          </a:p>
          <a:p>
            <a:pPr marL="228600" indent="-228600">
              <a:spcBef>
                <a:spcPts val="600"/>
              </a:spcBef>
              <a:buFontTx/>
              <a:buChar char="•"/>
            </a:pPr>
            <a:r>
              <a:rPr lang="en-US" sz="2000" smtClean="0">
                <a:solidFill>
                  <a:schemeClr val="tx1"/>
                </a:solidFill>
                <a:latin typeface="Arial" charset="0"/>
                <a:cs typeface="Arial" charset="0"/>
              </a:rPr>
              <a:t>It is critical that reading instruction continue in order to ensure that students are adequately prepared for the complex reading challenges they will face after they leave elementary school</a:t>
            </a:r>
          </a:p>
        </p:txBody>
      </p:sp>
      <p:pic>
        <p:nvPicPr>
          <p:cNvPr id="58371" name="Picture 4"/>
          <p:cNvPicPr>
            <a:picLocks noGrp="1" noChangeAspect="1" noChangeArrowheads="1"/>
          </p:cNvPicPr>
          <p:nvPr>
            <p:ph sz="half" idx="4294967295"/>
          </p:nvPr>
        </p:nvPicPr>
        <p:blipFill>
          <a:blip r:embed="rId3"/>
          <a:srcRect/>
          <a:stretch>
            <a:fillRect/>
          </a:stretch>
        </p:blipFill>
        <p:spPr>
          <a:xfrm>
            <a:off x="5430838" y="2057400"/>
            <a:ext cx="2514600" cy="32893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sz="half" idx="4294967295"/>
          </p:nvPr>
        </p:nvSpPr>
        <p:spPr>
          <a:xfrm>
            <a:off x="381000" y="2057400"/>
            <a:ext cx="4191000" cy="3232150"/>
          </a:xfrm>
        </p:spPr>
        <p:txBody>
          <a:bodyPr/>
          <a:lstStyle/>
          <a:p>
            <a:pPr marL="228600" indent="-228600">
              <a:spcBef>
                <a:spcPts val="600"/>
              </a:spcBef>
              <a:buFontTx/>
              <a:buChar char="•"/>
            </a:pPr>
            <a:r>
              <a:rPr lang="en-US" sz="2000" smtClean="0">
                <a:solidFill>
                  <a:schemeClr val="tx1"/>
                </a:solidFill>
                <a:latin typeface="Arial" charset="0"/>
                <a:cs typeface="Arial" charset="0"/>
              </a:rPr>
              <a:t>Instruction should focus primarily on building the </a:t>
            </a:r>
            <a:r>
              <a:rPr lang="en-US" sz="2000" b="1" i="1" smtClean="0">
                <a:solidFill>
                  <a:schemeClr val="tx1"/>
                </a:solidFill>
                <a:latin typeface="Arial" charset="0"/>
                <a:cs typeface="Arial" charset="0"/>
              </a:rPr>
              <a:t>broad knowledge</a:t>
            </a:r>
            <a:r>
              <a:rPr lang="en-US" sz="2000" smtClean="0">
                <a:solidFill>
                  <a:schemeClr val="tx1"/>
                </a:solidFill>
                <a:latin typeface="Arial" charset="0"/>
                <a:cs typeface="Arial" charset="0"/>
              </a:rPr>
              <a:t>, </a:t>
            </a:r>
            <a:r>
              <a:rPr lang="en-US" sz="2000" b="1" i="1" smtClean="0">
                <a:solidFill>
                  <a:schemeClr val="tx1"/>
                </a:solidFill>
                <a:latin typeface="Arial" charset="0"/>
                <a:cs typeface="Arial" charset="0"/>
              </a:rPr>
              <a:t>thinking skills</a:t>
            </a:r>
            <a:r>
              <a:rPr lang="en-US" sz="2000" smtClean="0">
                <a:solidFill>
                  <a:schemeClr val="tx1"/>
                </a:solidFill>
                <a:latin typeface="Arial" charset="0"/>
                <a:cs typeface="Arial" charset="0"/>
              </a:rPr>
              <a:t>, and reading strategies required for </a:t>
            </a:r>
            <a:r>
              <a:rPr lang="en-US" sz="2000" b="1" i="1" smtClean="0">
                <a:solidFill>
                  <a:schemeClr val="tx1"/>
                </a:solidFill>
                <a:latin typeface="Arial" charset="0"/>
                <a:cs typeface="Arial" charset="0"/>
              </a:rPr>
              <a:t>comprehending complex text</a:t>
            </a:r>
            <a:r>
              <a:rPr lang="en-US" sz="2000" smtClean="0">
                <a:solidFill>
                  <a:schemeClr val="tx1"/>
                </a:solidFill>
                <a:latin typeface="Arial" charset="0"/>
                <a:cs typeface="Arial" charset="0"/>
              </a:rPr>
              <a:t>. </a:t>
            </a:r>
          </a:p>
          <a:p>
            <a:pPr marL="228600" indent="-228600">
              <a:spcBef>
                <a:spcPts val="600"/>
              </a:spcBef>
              <a:buFontTx/>
              <a:buChar char="•"/>
            </a:pPr>
            <a:r>
              <a:rPr lang="en-US" sz="2000" smtClean="0">
                <a:solidFill>
                  <a:schemeClr val="tx1"/>
                </a:solidFill>
                <a:latin typeface="Arial" charset="0"/>
                <a:cs typeface="Arial" charset="0"/>
              </a:rPr>
              <a:t>Literacy instruction should extend into, and be part of, instruction in the </a:t>
            </a:r>
            <a:r>
              <a:rPr lang="en-US" sz="2000" b="1" i="1" smtClean="0">
                <a:solidFill>
                  <a:schemeClr val="tx1"/>
                </a:solidFill>
                <a:latin typeface="Arial" charset="0"/>
                <a:cs typeface="Arial" charset="0"/>
              </a:rPr>
              <a:t>content areas</a:t>
            </a:r>
            <a:r>
              <a:rPr lang="en-US" sz="2000" smtClean="0">
                <a:solidFill>
                  <a:schemeClr val="tx1"/>
                </a:solidFill>
                <a:latin typeface="Arial" charset="0"/>
                <a:cs typeface="Arial" charset="0"/>
              </a:rPr>
              <a:t> of science, history, social studies, literature, etc. </a:t>
            </a:r>
          </a:p>
        </p:txBody>
      </p:sp>
      <p:pic>
        <p:nvPicPr>
          <p:cNvPr id="60418" name="Picture 4"/>
          <p:cNvPicPr>
            <a:picLocks noGrp="1" noChangeAspect="1" noChangeArrowheads="1"/>
          </p:cNvPicPr>
          <p:nvPr>
            <p:ph sz="half" idx="4294967295"/>
          </p:nvPr>
        </p:nvPicPr>
        <p:blipFill>
          <a:blip r:embed="rId3"/>
          <a:srcRect/>
          <a:stretch>
            <a:fillRect/>
          </a:stretch>
        </p:blipFill>
        <p:spPr>
          <a:xfrm>
            <a:off x="5614988" y="2057400"/>
            <a:ext cx="2514600" cy="3279775"/>
          </a:xfrm>
        </p:spPr>
      </p:pic>
      <p:sp>
        <p:nvSpPr>
          <p:cNvPr id="60419" name="Rectangle 2"/>
          <p:cNvSpPr>
            <a:spLocks/>
          </p:cNvSpPr>
          <p:nvPr/>
        </p:nvSpPr>
        <p:spPr bwMode="auto">
          <a:xfrm>
            <a:off x="381000" y="1143000"/>
            <a:ext cx="8382000" cy="579438"/>
          </a:xfrm>
          <a:prstGeom prst="rect">
            <a:avLst/>
          </a:prstGeom>
          <a:noFill/>
          <a:ln w="9525">
            <a:noFill/>
            <a:miter lim="800000"/>
            <a:headEnd/>
            <a:tailEnd/>
          </a:ln>
        </p:spPr>
        <p:txBody>
          <a:bodyPr anchor="ctr">
            <a:spAutoFit/>
          </a:bodyPr>
          <a:lstStyle/>
          <a:p>
            <a:pPr algn="ctr" eaLnBrk="0" hangingPunct="0"/>
            <a:r>
              <a:rPr lang="en-US" sz="3200">
                <a:solidFill>
                  <a:srgbClr val="A62C34"/>
                </a:solidFill>
                <a:cs typeface="Arial" charset="0"/>
              </a:rPr>
              <a:t>Reading Instruction Beyond 3rd Grade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p:cNvSpPr>
          <p:nvPr>
            <p:ph type="body" sz="half" idx="4294967295"/>
          </p:nvPr>
        </p:nvSpPr>
        <p:spPr>
          <a:xfrm>
            <a:off x="385763" y="2057400"/>
            <a:ext cx="4643437" cy="3846513"/>
          </a:xfrm>
        </p:spPr>
        <p:txBody>
          <a:bodyPr/>
          <a:lstStyle/>
          <a:p>
            <a:pPr marL="0" indent="0" defTabSz="914400">
              <a:spcBef>
                <a:spcPts val="600"/>
              </a:spcBef>
              <a:buFont typeface="Arial" charset="0"/>
              <a:buNone/>
            </a:pPr>
            <a:r>
              <a:rPr lang="en-US" sz="2400" smtClean="0">
                <a:solidFill>
                  <a:schemeClr val="tx1"/>
                </a:solidFill>
                <a:latin typeface="Arial" charset="0"/>
                <a:cs typeface="Arial" charset="0"/>
              </a:rPr>
              <a:t>Effective Instructional Strategies:</a:t>
            </a:r>
          </a:p>
          <a:p>
            <a:pPr marL="457200" lvl="1" indent="-342900" defTabSz="914400">
              <a:spcBef>
                <a:spcPts val="600"/>
              </a:spcBef>
              <a:buFontTx/>
              <a:buAutoNum type="arabicPeriod"/>
            </a:pPr>
            <a:r>
              <a:rPr lang="en-US" sz="2000" smtClean="0">
                <a:solidFill>
                  <a:schemeClr val="tx1"/>
                </a:solidFill>
                <a:latin typeface="Arial" charset="0"/>
              </a:rPr>
              <a:t>Instruction in a </a:t>
            </a:r>
            <a:r>
              <a:rPr lang="en-US" sz="2000" b="1" i="1" smtClean="0">
                <a:solidFill>
                  <a:schemeClr val="tx1"/>
                </a:solidFill>
                <a:latin typeface="Arial" charset="0"/>
              </a:rPr>
              <a:t>variety of strategies</a:t>
            </a:r>
            <a:r>
              <a:rPr lang="en-US" sz="2000" smtClean="0">
                <a:solidFill>
                  <a:schemeClr val="tx1"/>
                </a:solidFill>
                <a:latin typeface="Arial" charset="0"/>
              </a:rPr>
              <a:t> for improving and monitoring comprehension</a:t>
            </a:r>
          </a:p>
          <a:p>
            <a:pPr marL="457200" lvl="1" indent="-342900" defTabSz="914400">
              <a:spcBef>
                <a:spcPts val="600"/>
              </a:spcBef>
              <a:buFontTx/>
              <a:buAutoNum type="arabicPeriod"/>
            </a:pPr>
            <a:r>
              <a:rPr lang="en-US" sz="2000" smtClean="0">
                <a:solidFill>
                  <a:schemeClr val="tx1"/>
                </a:solidFill>
                <a:latin typeface="Arial" charset="0"/>
              </a:rPr>
              <a:t>Extended </a:t>
            </a:r>
            <a:r>
              <a:rPr lang="en-US" sz="2000" b="1" i="1" smtClean="0">
                <a:solidFill>
                  <a:schemeClr val="tx1"/>
                </a:solidFill>
                <a:latin typeface="Arial" charset="0"/>
              </a:rPr>
              <a:t>discussions</a:t>
            </a:r>
            <a:r>
              <a:rPr lang="en-US" sz="2000" smtClean="0">
                <a:solidFill>
                  <a:schemeClr val="tx1"/>
                </a:solidFill>
                <a:latin typeface="Arial" charset="0"/>
              </a:rPr>
              <a:t> of a text’s meaning.</a:t>
            </a:r>
          </a:p>
          <a:p>
            <a:pPr marL="457200" lvl="1" indent="-342900" defTabSz="914400">
              <a:spcBef>
                <a:spcPts val="600"/>
              </a:spcBef>
              <a:buFontTx/>
              <a:buAutoNum type="arabicPeriod"/>
            </a:pPr>
            <a:r>
              <a:rPr lang="en-US" sz="2000" smtClean="0">
                <a:solidFill>
                  <a:schemeClr val="tx1"/>
                </a:solidFill>
                <a:latin typeface="Arial" charset="0"/>
              </a:rPr>
              <a:t>Systematic and explicit instruction in essential </a:t>
            </a:r>
            <a:r>
              <a:rPr lang="en-US" sz="2000" b="1" i="1" smtClean="0">
                <a:solidFill>
                  <a:schemeClr val="tx1"/>
                </a:solidFill>
                <a:latin typeface="Arial" charset="0"/>
              </a:rPr>
              <a:t>vocabulary</a:t>
            </a:r>
            <a:r>
              <a:rPr lang="en-US" sz="2000" smtClean="0">
                <a:solidFill>
                  <a:schemeClr val="tx1"/>
                </a:solidFill>
                <a:latin typeface="Arial" charset="0"/>
              </a:rPr>
              <a:t>.</a:t>
            </a:r>
          </a:p>
          <a:p>
            <a:pPr marL="457200" lvl="1" indent="-342900" defTabSz="914400">
              <a:spcBef>
                <a:spcPts val="600"/>
              </a:spcBef>
              <a:buFontTx/>
              <a:buAutoNum type="arabicPeriod"/>
            </a:pPr>
            <a:r>
              <a:rPr lang="en-US" sz="2000" smtClean="0">
                <a:solidFill>
                  <a:schemeClr val="tx1"/>
                </a:solidFill>
                <a:latin typeface="Arial" charset="0"/>
              </a:rPr>
              <a:t>Creating a learning environment in which students are </a:t>
            </a:r>
            <a:r>
              <a:rPr lang="en-US" sz="2000" b="1" i="1" smtClean="0">
                <a:solidFill>
                  <a:schemeClr val="tx1"/>
                </a:solidFill>
                <a:latin typeface="Arial" charset="0"/>
              </a:rPr>
              <a:t>motivated</a:t>
            </a:r>
            <a:r>
              <a:rPr lang="en-US" sz="2000" smtClean="0">
                <a:solidFill>
                  <a:schemeClr val="tx1"/>
                </a:solidFill>
                <a:latin typeface="Arial" charset="0"/>
              </a:rPr>
              <a:t> to understand and learn from the text.</a:t>
            </a:r>
          </a:p>
        </p:txBody>
      </p:sp>
      <p:pic>
        <p:nvPicPr>
          <p:cNvPr id="62466" name="Picture 4"/>
          <p:cNvPicPr>
            <a:picLocks noGrp="1" noChangeAspect="1" noChangeArrowheads="1"/>
          </p:cNvPicPr>
          <p:nvPr>
            <p:ph sz="half" idx="4294967295"/>
          </p:nvPr>
        </p:nvPicPr>
        <p:blipFill>
          <a:blip r:embed="rId3"/>
          <a:srcRect/>
          <a:stretch>
            <a:fillRect/>
          </a:stretch>
        </p:blipFill>
        <p:spPr>
          <a:xfrm>
            <a:off x="5753100" y="2057400"/>
            <a:ext cx="2514600" cy="3279775"/>
          </a:xfrm>
        </p:spPr>
      </p:pic>
      <p:sp>
        <p:nvSpPr>
          <p:cNvPr id="62467" name="Rectangle 2"/>
          <p:cNvSpPr>
            <a:spLocks/>
          </p:cNvSpPr>
          <p:nvPr/>
        </p:nvSpPr>
        <p:spPr bwMode="auto">
          <a:xfrm>
            <a:off x="381000" y="1143000"/>
            <a:ext cx="8382000" cy="579438"/>
          </a:xfrm>
          <a:prstGeom prst="rect">
            <a:avLst/>
          </a:prstGeom>
          <a:noFill/>
          <a:ln w="9525">
            <a:noFill/>
            <a:miter lim="800000"/>
            <a:headEnd/>
            <a:tailEnd/>
          </a:ln>
        </p:spPr>
        <p:txBody>
          <a:bodyPr anchor="ctr">
            <a:spAutoFit/>
          </a:bodyPr>
          <a:lstStyle/>
          <a:p>
            <a:pPr algn="ctr" eaLnBrk="0" hangingPunct="0"/>
            <a:r>
              <a:rPr lang="en-US" sz="3200">
                <a:solidFill>
                  <a:srgbClr val="A62C34"/>
                </a:solidFill>
                <a:cs typeface="Arial" charset="0"/>
              </a:rPr>
              <a:t>Reading Instruction Beyond 3rd Grade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a:xfrm>
            <a:off x="381000" y="1143000"/>
            <a:ext cx="8382000" cy="579438"/>
          </a:xfrm>
        </p:spPr>
        <p:txBody>
          <a:bodyPr/>
          <a:lstStyle/>
          <a:p>
            <a:pPr algn="ctr"/>
            <a:r>
              <a:rPr lang="en-US" sz="3200" b="1" smtClean="0">
                <a:latin typeface="Arial" charset="0"/>
                <a:cs typeface="Arial" charset="0"/>
              </a:rPr>
              <a:t>Resources</a:t>
            </a:r>
          </a:p>
        </p:txBody>
      </p:sp>
      <p:pic>
        <p:nvPicPr>
          <p:cNvPr id="64514" name="Picture 3"/>
          <p:cNvPicPr>
            <a:picLocks noChangeAspect="1" noChangeArrowheads="1"/>
          </p:cNvPicPr>
          <p:nvPr/>
        </p:nvPicPr>
        <p:blipFill>
          <a:blip r:embed="rId3"/>
          <a:srcRect/>
          <a:stretch>
            <a:fillRect/>
          </a:stretch>
        </p:blipFill>
        <p:spPr bwMode="auto">
          <a:xfrm>
            <a:off x="762000" y="3429000"/>
            <a:ext cx="2312988" cy="3016250"/>
          </a:xfrm>
          <a:prstGeom prst="rect">
            <a:avLst/>
          </a:prstGeom>
          <a:noFill/>
          <a:ln w="9525">
            <a:noFill/>
            <a:miter lim="800000"/>
            <a:headEnd/>
            <a:tailEnd/>
          </a:ln>
        </p:spPr>
      </p:pic>
      <p:pic>
        <p:nvPicPr>
          <p:cNvPr id="64515" name="Picture 4"/>
          <p:cNvPicPr>
            <a:picLocks noChangeAspect="1" noChangeArrowheads="1"/>
          </p:cNvPicPr>
          <p:nvPr/>
        </p:nvPicPr>
        <p:blipFill>
          <a:blip r:embed="rId4"/>
          <a:srcRect/>
          <a:stretch>
            <a:fillRect/>
          </a:stretch>
        </p:blipFill>
        <p:spPr bwMode="auto">
          <a:xfrm>
            <a:off x="3352800" y="2514600"/>
            <a:ext cx="2303463" cy="3011488"/>
          </a:xfrm>
          <a:prstGeom prst="rect">
            <a:avLst/>
          </a:prstGeom>
          <a:noFill/>
          <a:ln w="9525">
            <a:noFill/>
            <a:miter lim="800000"/>
            <a:headEnd/>
            <a:tailEnd/>
          </a:ln>
        </p:spPr>
      </p:pic>
      <p:pic>
        <p:nvPicPr>
          <p:cNvPr id="64516" name="Picture 8"/>
          <p:cNvPicPr>
            <a:picLocks noChangeAspect="1" noChangeArrowheads="1"/>
          </p:cNvPicPr>
          <p:nvPr/>
        </p:nvPicPr>
        <p:blipFill>
          <a:blip r:embed="rId5"/>
          <a:srcRect/>
          <a:stretch>
            <a:fillRect/>
          </a:stretch>
        </p:blipFill>
        <p:spPr bwMode="auto">
          <a:xfrm>
            <a:off x="6019800" y="1722438"/>
            <a:ext cx="2184400" cy="301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COI website image"/>
          <p:cNvPicPr>
            <a:picLocks noChangeAspect="1" noChangeArrowheads="1"/>
          </p:cNvPicPr>
          <p:nvPr/>
        </p:nvPicPr>
        <p:blipFill>
          <a:blip r:embed="rId3"/>
          <a:srcRect/>
          <a:stretch>
            <a:fillRect/>
          </a:stretch>
        </p:blipFill>
        <p:spPr bwMode="auto">
          <a:xfrm>
            <a:off x="4381500" y="1838325"/>
            <a:ext cx="4324350" cy="3179763"/>
          </a:xfrm>
          <a:prstGeom prst="rect">
            <a:avLst/>
          </a:prstGeom>
          <a:noFill/>
          <a:ln w="50800" cmpd="dbl">
            <a:solidFill>
              <a:schemeClr val="tx1"/>
            </a:solidFill>
            <a:miter lim="800000"/>
            <a:headEnd/>
            <a:tailEnd/>
          </a:ln>
        </p:spPr>
      </p:pic>
      <p:sp>
        <p:nvSpPr>
          <p:cNvPr id="66562" name="Rectangle 2"/>
          <p:cNvSpPr>
            <a:spLocks/>
          </p:cNvSpPr>
          <p:nvPr/>
        </p:nvSpPr>
        <p:spPr bwMode="auto">
          <a:xfrm>
            <a:off x="533400" y="1143000"/>
            <a:ext cx="8077200" cy="579438"/>
          </a:xfrm>
          <a:prstGeom prst="rect">
            <a:avLst/>
          </a:prstGeom>
          <a:noFill/>
          <a:ln w="9525">
            <a:noFill/>
            <a:miter lim="800000"/>
            <a:headEnd/>
            <a:tailEnd/>
          </a:ln>
        </p:spPr>
        <p:txBody>
          <a:bodyPr anchor="ctr">
            <a:spAutoFit/>
          </a:bodyPr>
          <a:lstStyle/>
          <a:p>
            <a:pPr algn="ctr" eaLnBrk="0" hangingPunct="0"/>
            <a:r>
              <a:rPr lang="en-US" sz="3200" b="1">
                <a:solidFill>
                  <a:srgbClr val="A62C34"/>
                </a:solidFill>
                <a:cs typeface="Arial" charset="0"/>
              </a:rPr>
              <a:t>Resources</a:t>
            </a:r>
          </a:p>
        </p:txBody>
      </p:sp>
      <p:pic>
        <p:nvPicPr>
          <p:cNvPr id="64515" name="Picture 6"/>
          <p:cNvPicPr>
            <a:picLocks noChangeAspect="1" noChangeArrowheads="1"/>
          </p:cNvPicPr>
          <p:nvPr/>
        </p:nvPicPr>
        <p:blipFill>
          <a:blip r:embed="rId4"/>
          <a:srcRect/>
          <a:stretch>
            <a:fillRect/>
          </a:stretch>
        </p:blipFill>
        <p:spPr bwMode="auto">
          <a:xfrm>
            <a:off x="381000" y="3214688"/>
            <a:ext cx="4438650" cy="3328987"/>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381000" y="2514600"/>
            <a:ext cx="8382000" cy="2554288"/>
          </a:xfrm>
          <a:prstGeom prst="rect">
            <a:avLst/>
          </a:prstGeom>
          <a:noFill/>
          <a:ln w="9525">
            <a:noFill/>
            <a:miter lim="800000"/>
            <a:headEnd/>
            <a:tailEnd/>
          </a:ln>
        </p:spPr>
        <p:txBody>
          <a:bodyPr>
            <a:spAutoFit/>
          </a:bodyPr>
          <a:lstStyle/>
          <a:p>
            <a:pPr algn="ctr"/>
            <a:r>
              <a:rPr lang="en-US" sz="3200">
                <a:latin typeface="Calibri" pitchFamily="34" charset="0"/>
                <a:ea typeface="ＭＳ Ｐゴシック"/>
                <a:cs typeface="ＭＳ Ｐゴシック"/>
              </a:rPr>
              <a:t>Contact: Center on Instruction</a:t>
            </a:r>
          </a:p>
          <a:p>
            <a:pPr algn="ctr"/>
            <a:r>
              <a:rPr lang="en-US" sz="3200">
                <a:latin typeface="Calibri" pitchFamily="34" charset="0"/>
                <a:ea typeface="ＭＳ Ｐゴシック"/>
                <a:cs typeface="ＭＳ Ｐゴシック"/>
                <a:hlinkClick r:id="rId3"/>
              </a:rPr>
              <a:t>COI-Info@rmcres.com</a:t>
            </a:r>
            <a:endParaRPr lang="en-US" sz="3200">
              <a:latin typeface="Calibri" pitchFamily="34" charset="0"/>
              <a:ea typeface="ＭＳ Ｐゴシック"/>
              <a:cs typeface="ＭＳ Ｐゴシック"/>
            </a:endParaRPr>
          </a:p>
          <a:p>
            <a:pPr algn="ctr"/>
            <a:endParaRPr lang="en-US" sz="3200">
              <a:latin typeface="Calibri" pitchFamily="34" charset="0"/>
              <a:ea typeface="ＭＳ Ｐゴシック"/>
              <a:cs typeface="ＭＳ Ｐゴシック"/>
            </a:endParaRPr>
          </a:p>
          <a:p>
            <a:pPr algn="ctr"/>
            <a:r>
              <a:rPr lang="en-US" sz="3200">
                <a:latin typeface="Calibri" pitchFamily="34" charset="0"/>
                <a:ea typeface="ＭＳ Ｐゴシック"/>
                <a:cs typeface="ＭＳ Ｐゴシック"/>
              </a:rPr>
              <a:t>Website Address:</a:t>
            </a:r>
          </a:p>
          <a:p>
            <a:pPr algn="ctr"/>
            <a:r>
              <a:rPr lang="en-US" sz="3200">
                <a:latin typeface="Calibri" pitchFamily="34" charset="0"/>
                <a:ea typeface="ＭＳ Ｐゴシック"/>
                <a:cs typeface="ＭＳ Ｐゴシック"/>
                <a:hlinkClick r:id="rId4"/>
              </a:rPr>
              <a:t>http://centeroninstruction.org</a:t>
            </a:r>
            <a:r>
              <a:rPr lang="en-US" sz="3200">
                <a:latin typeface="Calibri" pitchFamily="34" charset="0"/>
                <a:ea typeface="ＭＳ Ｐゴシック"/>
                <a:cs typeface="ＭＳ Ｐゴシック"/>
              </a:rPr>
              <a:t> </a:t>
            </a:r>
          </a:p>
        </p:txBody>
      </p:sp>
      <p:pic>
        <p:nvPicPr>
          <p:cNvPr id="68610" name="Picture 2" descr="COI-LOGO185"/>
          <p:cNvPicPr>
            <a:picLocks noChangeAspect="1" noChangeArrowheads="1"/>
          </p:cNvPicPr>
          <p:nvPr/>
        </p:nvPicPr>
        <p:blipFill>
          <a:blip r:embed="rId5"/>
          <a:srcRect/>
          <a:stretch>
            <a:fillRect/>
          </a:stretch>
        </p:blipFill>
        <p:spPr bwMode="auto">
          <a:xfrm>
            <a:off x="3830638" y="1174750"/>
            <a:ext cx="1524000"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381000" y="1143000"/>
            <a:ext cx="8382000" cy="701675"/>
          </a:xfrm>
        </p:spPr>
        <p:txBody>
          <a:bodyPr/>
          <a:lstStyle/>
          <a:p>
            <a:pPr algn="ctr"/>
            <a:r>
              <a:rPr lang="en-US" smtClean="0">
                <a:latin typeface="Arial" charset="0"/>
                <a:cs typeface="Arial" charset="0"/>
              </a:rPr>
              <a:t>Agenda</a:t>
            </a:r>
          </a:p>
        </p:txBody>
      </p:sp>
      <p:sp>
        <p:nvSpPr>
          <p:cNvPr id="17410" name="Rectangle 3"/>
          <p:cNvSpPr>
            <a:spLocks noGrp="1"/>
          </p:cNvSpPr>
          <p:nvPr>
            <p:ph type="body" idx="4294967295"/>
          </p:nvPr>
        </p:nvSpPr>
        <p:spPr>
          <a:xfrm>
            <a:off x="381000" y="2057400"/>
            <a:ext cx="8382000" cy="2312988"/>
          </a:xfrm>
        </p:spPr>
        <p:txBody>
          <a:bodyPr/>
          <a:lstStyle/>
          <a:p>
            <a:pPr marL="228600" indent="-228600">
              <a:spcBef>
                <a:spcPts val="600"/>
              </a:spcBef>
            </a:pPr>
            <a:r>
              <a:rPr lang="en-US" smtClean="0">
                <a:solidFill>
                  <a:schemeClr val="tx1"/>
                </a:solidFill>
                <a:latin typeface="Arial" charset="0"/>
                <a:cs typeface="Arial" charset="0"/>
              </a:rPr>
              <a:t>Introduce Research-Based Recommendations for Optimizing Teaching and Learning of Comprehension in Elementary Grades</a:t>
            </a:r>
          </a:p>
          <a:p>
            <a:pPr marL="228600" indent="-228600">
              <a:spcBef>
                <a:spcPts val="600"/>
              </a:spcBef>
            </a:pPr>
            <a:r>
              <a:rPr lang="en-US" smtClean="0">
                <a:solidFill>
                  <a:schemeClr val="tx1"/>
                </a:solidFill>
                <a:latin typeface="Arial" charset="0"/>
                <a:cs typeface="Arial" charset="0"/>
              </a:rPr>
              <a:t>Discussion of the Application within Your Specific Districts and Schools</a:t>
            </a:r>
          </a:p>
        </p:txBody>
      </p:sp>
      <p:sp>
        <p:nvSpPr>
          <p:cNvPr id="17411" name="Rectangle 7"/>
          <p:cNvSpPr>
            <a:spLocks noChangeArrowheads="1"/>
          </p:cNvSpPr>
          <p:nvPr/>
        </p:nvSpPr>
        <p:spPr bwMode="auto">
          <a:xfrm>
            <a:off x="381000" y="6226175"/>
            <a:ext cx="1430338" cy="336550"/>
          </a:xfrm>
          <a:prstGeom prst="rect">
            <a:avLst/>
          </a:prstGeom>
          <a:noFill/>
          <a:ln w="9525" algn="ctr">
            <a:noFill/>
            <a:miter lim="800000"/>
            <a:headEnd/>
            <a:tailEnd/>
          </a:ln>
        </p:spPr>
        <p:txBody>
          <a:bodyPr>
            <a:spAutoFit/>
          </a:bodyPr>
          <a:lstStyle/>
          <a:p>
            <a:pPr defTabSz="914400"/>
            <a:r>
              <a:rPr lang="en-US" sz="1600">
                <a:ea typeface="ＭＳ Ｐゴシック"/>
                <a:cs typeface="ＭＳ Ｐゴシック"/>
                <a:sym typeface="Wingdings" pitchFamily="2" charset="2"/>
              </a:rPr>
              <a:t> Handouts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381000" y="1143000"/>
            <a:ext cx="8382000" cy="1066800"/>
          </a:xfrm>
        </p:spPr>
        <p:txBody>
          <a:bodyPr/>
          <a:lstStyle/>
          <a:p>
            <a:pPr algn="ctr"/>
            <a:r>
              <a:rPr lang="en-US" sz="3200" smtClean="0">
                <a:latin typeface="Arial" charset="0"/>
                <a:cs typeface="Arial" charset="0"/>
              </a:rPr>
              <a:t>Critical Elements of an Effective</a:t>
            </a:r>
            <a:br>
              <a:rPr lang="en-US" sz="3200" smtClean="0">
                <a:latin typeface="Arial" charset="0"/>
                <a:cs typeface="Arial" charset="0"/>
              </a:rPr>
            </a:br>
            <a:r>
              <a:rPr lang="en-US" sz="3200" smtClean="0">
                <a:latin typeface="Arial" charset="0"/>
                <a:cs typeface="Arial" charset="0"/>
              </a:rPr>
              <a:t>Reading Program (K-5)</a:t>
            </a:r>
          </a:p>
        </p:txBody>
      </p:sp>
      <p:sp>
        <p:nvSpPr>
          <p:cNvPr id="20482" name="Rectangle 3"/>
          <p:cNvSpPr>
            <a:spLocks noGrp="1"/>
          </p:cNvSpPr>
          <p:nvPr>
            <p:ph type="body" sz="half" idx="4294967295"/>
          </p:nvPr>
        </p:nvSpPr>
        <p:spPr>
          <a:xfrm>
            <a:off x="381000" y="2514600"/>
            <a:ext cx="4191000" cy="3940175"/>
          </a:xfrm>
        </p:spPr>
        <p:txBody>
          <a:bodyPr/>
          <a:lstStyle/>
          <a:p>
            <a:pPr marL="228600" indent="-228600">
              <a:spcBef>
                <a:spcPts val="600"/>
              </a:spcBef>
            </a:pPr>
            <a:r>
              <a:rPr lang="en-US" sz="2000" smtClean="0">
                <a:solidFill>
                  <a:schemeClr val="tx1"/>
                </a:solidFill>
                <a:latin typeface="Arial" charset="0"/>
                <a:cs typeface="Arial" charset="0"/>
              </a:rPr>
              <a:t>Consistently implemented, high </a:t>
            </a:r>
            <a:r>
              <a:rPr lang="en-US" sz="2000" b="1" i="1" smtClean="0">
                <a:solidFill>
                  <a:schemeClr val="tx1"/>
                </a:solidFill>
                <a:latin typeface="Arial" charset="0"/>
                <a:cs typeface="Arial" charset="0"/>
              </a:rPr>
              <a:t>quality initial classroom instruction</a:t>
            </a:r>
            <a:r>
              <a:rPr lang="en-US" sz="2000" smtClean="0">
                <a:solidFill>
                  <a:schemeClr val="tx1"/>
                </a:solidFill>
                <a:latin typeface="Arial" charset="0"/>
                <a:cs typeface="Arial" charset="0"/>
              </a:rPr>
              <a:t> and follow-up </a:t>
            </a:r>
            <a:r>
              <a:rPr lang="en-US" sz="2000" b="1" i="1" smtClean="0">
                <a:solidFill>
                  <a:schemeClr val="tx1"/>
                </a:solidFill>
                <a:latin typeface="Arial" charset="0"/>
                <a:cs typeface="Arial" charset="0"/>
              </a:rPr>
              <a:t>small-group instruction</a:t>
            </a:r>
            <a:r>
              <a:rPr lang="en-US" sz="2000" smtClean="0">
                <a:solidFill>
                  <a:schemeClr val="tx1"/>
                </a:solidFill>
                <a:latin typeface="Arial" charset="0"/>
                <a:cs typeface="Arial" charset="0"/>
              </a:rPr>
              <a:t> that is well-differentiated according to student needs.</a:t>
            </a:r>
          </a:p>
          <a:p>
            <a:pPr marL="228600" indent="-228600">
              <a:spcBef>
                <a:spcPts val="600"/>
              </a:spcBef>
            </a:pPr>
            <a:r>
              <a:rPr lang="en-US" sz="2000" smtClean="0">
                <a:solidFill>
                  <a:schemeClr val="tx1"/>
                </a:solidFill>
                <a:latin typeface="Arial" charset="0"/>
                <a:cs typeface="Arial" charset="0"/>
              </a:rPr>
              <a:t>Use of </a:t>
            </a:r>
            <a:r>
              <a:rPr lang="en-US" sz="2000" b="1" i="1" smtClean="0">
                <a:solidFill>
                  <a:schemeClr val="tx1"/>
                </a:solidFill>
                <a:latin typeface="Arial" charset="0"/>
                <a:cs typeface="Arial" charset="0"/>
              </a:rPr>
              <a:t>student performance data</a:t>
            </a:r>
            <a:r>
              <a:rPr lang="en-US" sz="2000" smtClean="0">
                <a:solidFill>
                  <a:schemeClr val="tx1"/>
                </a:solidFill>
                <a:latin typeface="Arial" charset="0"/>
                <a:cs typeface="Arial" charset="0"/>
              </a:rPr>
              <a:t> to guide instruction and allocate instructional resources.</a:t>
            </a:r>
          </a:p>
          <a:p>
            <a:pPr marL="228600" indent="-228600">
              <a:spcBef>
                <a:spcPts val="600"/>
              </a:spcBef>
            </a:pPr>
            <a:r>
              <a:rPr lang="en-US" sz="2000" smtClean="0">
                <a:solidFill>
                  <a:schemeClr val="tx1"/>
                </a:solidFill>
                <a:latin typeface="Arial" charset="0"/>
                <a:cs typeface="Arial" charset="0"/>
              </a:rPr>
              <a:t>Resources to provide </a:t>
            </a:r>
            <a:r>
              <a:rPr lang="en-US" sz="2000" b="1" i="1" smtClean="0">
                <a:solidFill>
                  <a:schemeClr val="tx1"/>
                </a:solidFill>
                <a:latin typeface="Arial" charset="0"/>
                <a:cs typeface="Arial" charset="0"/>
              </a:rPr>
              <a:t>interventions</a:t>
            </a:r>
            <a:r>
              <a:rPr lang="en-US" sz="2000" smtClean="0">
                <a:solidFill>
                  <a:schemeClr val="tx1"/>
                </a:solidFill>
                <a:latin typeface="Arial" charset="0"/>
                <a:cs typeface="Arial" charset="0"/>
              </a:rPr>
              <a:t> for struggling readers.</a:t>
            </a:r>
          </a:p>
        </p:txBody>
      </p:sp>
      <p:pic>
        <p:nvPicPr>
          <p:cNvPr id="19459" name="Picture 4"/>
          <p:cNvPicPr>
            <a:picLocks noChangeAspect="1" noChangeArrowheads="1"/>
          </p:cNvPicPr>
          <p:nvPr/>
        </p:nvPicPr>
        <p:blipFill>
          <a:blip r:embed="rId3"/>
          <a:srcRect/>
          <a:stretch>
            <a:fillRect/>
          </a:stretch>
        </p:blipFill>
        <p:spPr bwMode="auto">
          <a:xfrm>
            <a:off x="5486400" y="2514600"/>
            <a:ext cx="2622550" cy="3278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0482">
                                            <p:txEl>
                                              <p:pRg st="0" end="0"/>
                                            </p:txEl>
                                          </p:spTgt>
                                        </p:tgtEl>
                                        <p:attrNameLst>
                                          <p:attrName>style.color</p:attrName>
                                        </p:attrNameLst>
                                      </p:cBhvr>
                                      <p:to>
                                        <a:schemeClr val="accent2"/>
                                      </p:to>
                                    </p:animClr>
                                    <p:animClr clrSpc="rgb" dir="cw">
                                      <p:cBhvr>
                                        <p:cTn id="7" dur="500" fill="hold"/>
                                        <p:tgtEl>
                                          <p:spTgt spid="20482">
                                            <p:txEl>
                                              <p:pRg st="0" end="0"/>
                                            </p:txEl>
                                          </p:spTgt>
                                        </p:tgtEl>
                                        <p:attrNameLst>
                                          <p:attrName>fillcolor</p:attrName>
                                        </p:attrNameLst>
                                      </p:cBhvr>
                                      <p:to>
                                        <a:schemeClr val="accent2"/>
                                      </p:to>
                                    </p:animClr>
                                    <p:set>
                                      <p:cBhvr>
                                        <p:cTn id="8" dur="500" fill="hold"/>
                                        <p:tgtEl>
                                          <p:spTgt spid="20482">
                                            <p:txEl>
                                              <p:pRg st="0" end="0"/>
                                            </p:txEl>
                                          </p:spTgt>
                                        </p:tgtEl>
                                        <p:attrNameLst>
                                          <p:attrName>fill.type</p:attrName>
                                        </p:attrNameLst>
                                      </p:cBhvr>
                                      <p:to>
                                        <p:strVal val="solid"/>
                                      </p:to>
                                    </p:set>
                                    <p:set>
                                      <p:cBhvr>
                                        <p:cTn id="9" dur="500" fill="hold"/>
                                        <p:tgtEl>
                                          <p:spTgt spid="2048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381000" y="1143000"/>
            <a:ext cx="8382000" cy="579438"/>
          </a:xfrm>
        </p:spPr>
        <p:txBody>
          <a:bodyPr/>
          <a:lstStyle/>
          <a:p>
            <a:pPr algn="ctr"/>
            <a:r>
              <a:rPr lang="en-US" sz="3200" smtClean="0">
                <a:latin typeface="Arial" charset="0"/>
                <a:cs typeface="Arial" charset="0"/>
              </a:rPr>
              <a:t>Improving Reading Comprehension K-3</a:t>
            </a:r>
          </a:p>
        </p:txBody>
      </p:sp>
      <p:sp>
        <p:nvSpPr>
          <p:cNvPr id="21506" name="Rectangle 3"/>
          <p:cNvSpPr>
            <a:spLocks noGrp="1"/>
          </p:cNvSpPr>
          <p:nvPr>
            <p:ph type="body" sz="half" idx="4294967295"/>
          </p:nvPr>
        </p:nvSpPr>
        <p:spPr>
          <a:xfrm>
            <a:off x="381000" y="2057400"/>
            <a:ext cx="8382000" cy="904875"/>
          </a:xfrm>
        </p:spPr>
        <p:txBody>
          <a:bodyPr/>
          <a:lstStyle/>
          <a:p>
            <a:pPr marL="0" indent="0">
              <a:spcBef>
                <a:spcPts val="600"/>
              </a:spcBef>
              <a:buFont typeface="Arial" charset="0"/>
              <a:buNone/>
            </a:pPr>
            <a:r>
              <a:rPr lang="en-US" sz="2400" smtClean="0">
                <a:solidFill>
                  <a:schemeClr val="tx1"/>
                </a:solidFill>
                <a:latin typeface="Arial" charset="0"/>
                <a:cs typeface="Arial" charset="0"/>
              </a:rPr>
              <a:t>What Works Clearinghouse Practice Guides</a:t>
            </a:r>
          </a:p>
          <a:p>
            <a:pPr marL="0" indent="0">
              <a:spcBef>
                <a:spcPts val="600"/>
              </a:spcBef>
              <a:buFont typeface="Arial" charset="0"/>
              <a:buNone/>
            </a:pPr>
            <a:r>
              <a:rPr lang="en-US" sz="2400" smtClean="0">
                <a:solidFill>
                  <a:schemeClr val="tx1"/>
                </a:solidFill>
                <a:latin typeface="Arial" charset="0"/>
                <a:cs typeface="Arial" charset="0"/>
                <a:hlinkClick r:id="rId3"/>
              </a:rPr>
              <a:t>http://ies.ed.gov/ncee/wwc/publications/practiceguides/</a:t>
            </a:r>
            <a:r>
              <a:rPr lang="en-US" sz="2400" smtClean="0">
                <a:solidFill>
                  <a:schemeClr val="tx1"/>
                </a:solidFill>
                <a:latin typeface="Arial" charset="0"/>
                <a:cs typeface="Arial" charset="0"/>
              </a:rPr>
              <a:t> </a:t>
            </a:r>
          </a:p>
        </p:txBody>
      </p:sp>
      <p:pic>
        <p:nvPicPr>
          <p:cNvPr id="21507" name="Picture 4"/>
          <p:cNvPicPr>
            <a:picLocks noChangeAspect="1" noChangeArrowheads="1"/>
          </p:cNvPicPr>
          <p:nvPr/>
        </p:nvPicPr>
        <p:blipFill>
          <a:blip r:embed="rId4"/>
          <a:srcRect/>
          <a:stretch>
            <a:fillRect/>
          </a:stretch>
        </p:blipFill>
        <p:spPr bwMode="auto">
          <a:xfrm>
            <a:off x="3328988" y="3273425"/>
            <a:ext cx="2532062" cy="327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342900" y="1143000"/>
            <a:ext cx="8420100" cy="523875"/>
          </a:xfrm>
        </p:spPr>
        <p:txBody>
          <a:bodyPr/>
          <a:lstStyle/>
          <a:p>
            <a:pPr algn="ctr"/>
            <a:r>
              <a:rPr lang="en-US" sz="2800" smtClean="0">
                <a:latin typeface="Arial" charset="0"/>
                <a:cs typeface="Arial" charset="0"/>
              </a:rPr>
              <a:t>U.S. Department of Education IES Practice Guides</a:t>
            </a:r>
          </a:p>
        </p:txBody>
      </p:sp>
      <p:grpSp>
        <p:nvGrpSpPr>
          <p:cNvPr id="8" name="Group 7"/>
          <p:cNvGrpSpPr/>
          <p:nvPr/>
        </p:nvGrpSpPr>
        <p:grpSpPr>
          <a:xfrm>
            <a:off x="497891" y="1890850"/>
            <a:ext cx="5196201" cy="814673"/>
            <a:chOff x="0" y="0"/>
            <a:chExt cx="6336792" cy="814673"/>
          </a:xfrm>
          <a:gradFill>
            <a:gsLst>
              <a:gs pos="0">
                <a:schemeClr val="accent6">
                  <a:lumMod val="60000"/>
                  <a:lumOff val="4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p:grpSpPr>
        <p:sp>
          <p:nvSpPr>
            <p:cNvPr id="33" name="Rounded Rectangle 32"/>
            <p:cNvSpPr/>
            <p:nvPr/>
          </p:nvSpPr>
          <p:spPr>
            <a:xfrm>
              <a:off x="0" y="0"/>
              <a:ext cx="6336792" cy="814673"/>
            </a:xfrm>
            <a:prstGeom prst="roundRect">
              <a:avLst>
                <a:gd name="adj" fmla="val 10000"/>
              </a:avLst>
            </a:prstGeom>
            <a:grpFill/>
            <a:ln>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23861" y="23861"/>
              <a:ext cx="5767339" cy="7669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lstStyle/>
            <a:p>
              <a:pPr defTabSz="933450">
                <a:lnSpc>
                  <a:spcPct val="90000"/>
                </a:lnSpc>
                <a:spcAft>
                  <a:spcPct val="35000"/>
                </a:spcAft>
                <a:defRPr/>
              </a:pPr>
              <a:r>
                <a:rPr lang="en-US" sz="2100" dirty="0"/>
                <a:t>Experts examine research to identify effective practices</a:t>
              </a:r>
            </a:p>
          </p:txBody>
        </p:sp>
      </p:grpSp>
      <p:grpSp>
        <p:nvGrpSpPr>
          <p:cNvPr id="9" name="Group 8"/>
          <p:cNvGrpSpPr/>
          <p:nvPr/>
        </p:nvGrpSpPr>
        <p:grpSpPr>
          <a:xfrm>
            <a:off x="779228" y="2818672"/>
            <a:ext cx="5308866" cy="814673"/>
            <a:chOff x="473202" y="927822"/>
            <a:chExt cx="6336792" cy="814673"/>
          </a:xfrm>
          <a:gradFill>
            <a:gsLst>
              <a:gs pos="0">
                <a:schemeClr val="accent6">
                  <a:lumMod val="60000"/>
                  <a:lumOff val="4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p:grpSpPr>
        <p:sp>
          <p:nvSpPr>
            <p:cNvPr id="31" name="Rounded Rectangle 30"/>
            <p:cNvSpPr/>
            <p:nvPr/>
          </p:nvSpPr>
          <p:spPr>
            <a:xfrm>
              <a:off x="473202" y="927822"/>
              <a:ext cx="6336792" cy="814673"/>
            </a:xfrm>
            <a:prstGeom prst="roundRect">
              <a:avLst>
                <a:gd name="adj" fmla="val 10000"/>
              </a:avLst>
            </a:prstGeom>
            <a:grpFill/>
            <a:ln>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ounded Rectangle 6"/>
            <p:cNvSpPr/>
            <p:nvPr/>
          </p:nvSpPr>
          <p:spPr>
            <a:xfrm>
              <a:off x="497063" y="951683"/>
              <a:ext cx="5286330" cy="7669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lstStyle/>
            <a:p>
              <a:pPr defTabSz="933450">
                <a:lnSpc>
                  <a:spcPct val="90000"/>
                </a:lnSpc>
                <a:spcAft>
                  <a:spcPct val="35000"/>
                </a:spcAft>
                <a:defRPr/>
              </a:pPr>
              <a:r>
                <a:rPr lang="en-US" sz="2100" dirty="0"/>
                <a:t>Make evidence-based recommendations</a:t>
              </a:r>
            </a:p>
          </p:txBody>
        </p:sp>
      </p:grpSp>
      <p:grpSp>
        <p:nvGrpSpPr>
          <p:cNvPr id="10" name="Group 9"/>
          <p:cNvGrpSpPr/>
          <p:nvPr/>
        </p:nvGrpSpPr>
        <p:grpSpPr>
          <a:xfrm>
            <a:off x="1127812" y="3740144"/>
            <a:ext cx="5511550" cy="814673"/>
            <a:chOff x="946404" y="1855644"/>
            <a:chExt cx="6336792" cy="814673"/>
          </a:xfrm>
          <a:gradFill>
            <a:gsLst>
              <a:gs pos="0">
                <a:schemeClr val="accent6">
                  <a:lumMod val="60000"/>
                  <a:lumOff val="4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p:grpSpPr>
        <p:sp>
          <p:nvSpPr>
            <p:cNvPr id="29" name="Rounded Rectangle 28"/>
            <p:cNvSpPr/>
            <p:nvPr/>
          </p:nvSpPr>
          <p:spPr>
            <a:xfrm>
              <a:off x="946404" y="1855644"/>
              <a:ext cx="6336792" cy="814673"/>
            </a:xfrm>
            <a:prstGeom prst="roundRect">
              <a:avLst>
                <a:gd name="adj" fmla="val 10000"/>
              </a:avLst>
            </a:prstGeom>
            <a:grpFill/>
            <a:ln>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Rounded Rectangle 8"/>
            <p:cNvSpPr/>
            <p:nvPr/>
          </p:nvSpPr>
          <p:spPr>
            <a:xfrm>
              <a:off x="970265" y="1879505"/>
              <a:ext cx="5286330" cy="766951"/>
            </a:xfrm>
            <a:prstGeom prst="rect">
              <a:avLst/>
            </a:prstGeom>
            <a:gradFill>
              <a:gsLst>
                <a:gs pos="0">
                  <a:schemeClr val="accent6">
                    <a:lumMod val="60000"/>
                    <a:lumOff val="4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lstStyle/>
            <a:p>
              <a:pPr defTabSz="933450">
                <a:lnSpc>
                  <a:spcPct val="90000"/>
                </a:lnSpc>
                <a:spcAft>
                  <a:spcPct val="35000"/>
                </a:spcAft>
                <a:defRPr/>
              </a:pPr>
              <a:r>
                <a:rPr lang="en-US" sz="2100" dirty="0"/>
                <a:t>Rate strength of evidence </a:t>
              </a:r>
            </a:p>
          </p:txBody>
        </p:sp>
      </p:grpSp>
      <p:grpSp>
        <p:nvGrpSpPr>
          <p:cNvPr id="11" name="Group 10"/>
          <p:cNvGrpSpPr/>
          <p:nvPr/>
        </p:nvGrpSpPr>
        <p:grpSpPr>
          <a:xfrm>
            <a:off x="1535941" y="4674317"/>
            <a:ext cx="5461284" cy="814673"/>
            <a:chOff x="1419605" y="2783467"/>
            <a:chExt cx="6336792" cy="814673"/>
          </a:xfrm>
          <a:gradFill>
            <a:gsLst>
              <a:gs pos="0">
                <a:schemeClr val="accent6">
                  <a:lumMod val="60000"/>
                  <a:lumOff val="4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p:grpSpPr>
        <p:sp>
          <p:nvSpPr>
            <p:cNvPr id="27" name="Rounded Rectangle 26"/>
            <p:cNvSpPr/>
            <p:nvPr/>
          </p:nvSpPr>
          <p:spPr>
            <a:xfrm>
              <a:off x="1419605" y="2783467"/>
              <a:ext cx="6336792" cy="814673"/>
            </a:xfrm>
            <a:prstGeom prst="roundRect">
              <a:avLst>
                <a:gd name="adj" fmla="val 10000"/>
              </a:avLst>
            </a:prstGeom>
            <a:grpFill/>
            <a:ln>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ounded Rectangle 10"/>
            <p:cNvSpPr/>
            <p:nvPr/>
          </p:nvSpPr>
          <p:spPr>
            <a:xfrm>
              <a:off x="1524000" y="2819400"/>
              <a:ext cx="5638800" cy="7669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lstStyle/>
            <a:p>
              <a:pPr defTabSz="933450">
                <a:lnSpc>
                  <a:spcPct val="90000"/>
                </a:lnSpc>
                <a:spcAft>
                  <a:spcPct val="35000"/>
                </a:spcAft>
                <a:defRPr/>
              </a:pPr>
              <a:r>
                <a:rPr lang="en-US" sz="2100" dirty="0"/>
                <a:t>Explain how to implement recommendations</a:t>
              </a:r>
            </a:p>
          </p:txBody>
        </p:sp>
      </p:grpSp>
      <p:grpSp>
        <p:nvGrpSpPr>
          <p:cNvPr id="12" name="Group 11"/>
          <p:cNvGrpSpPr/>
          <p:nvPr/>
        </p:nvGrpSpPr>
        <p:grpSpPr>
          <a:xfrm>
            <a:off x="2085466" y="5602139"/>
            <a:ext cx="5385411" cy="814673"/>
            <a:chOff x="1892808" y="3711289"/>
            <a:chExt cx="6336792" cy="814673"/>
          </a:xfrm>
          <a:gradFill>
            <a:gsLst>
              <a:gs pos="0">
                <a:schemeClr val="accent6">
                  <a:lumMod val="60000"/>
                  <a:lumOff val="4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p:grpSpPr>
        <p:sp>
          <p:nvSpPr>
            <p:cNvPr id="25" name="Rounded Rectangle 24"/>
            <p:cNvSpPr/>
            <p:nvPr/>
          </p:nvSpPr>
          <p:spPr>
            <a:xfrm>
              <a:off x="1892808" y="3711289"/>
              <a:ext cx="6336792" cy="814673"/>
            </a:xfrm>
            <a:prstGeom prst="roundRect">
              <a:avLst>
                <a:gd name="adj" fmla="val 10000"/>
              </a:avLst>
            </a:prstGeom>
            <a:grpFill/>
            <a:ln>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ounded Rectangle 12"/>
            <p:cNvSpPr/>
            <p:nvPr/>
          </p:nvSpPr>
          <p:spPr>
            <a:xfrm>
              <a:off x="1916669" y="3735150"/>
              <a:ext cx="5286330" cy="7669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80010" rIns="80010" bIns="80010" spcCol="1270" anchor="ctr"/>
            <a:lstStyle/>
            <a:p>
              <a:pPr defTabSz="933450">
                <a:lnSpc>
                  <a:spcPct val="90000"/>
                </a:lnSpc>
                <a:spcAft>
                  <a:spcPct val="35000"/>
                </a:spcAft>
                <a:defRPr/>
              </a:pPr>
              <a:r>
                <a:rPr lang="en-US" sz="2100" dirty="0"/>
                <a:t>Raise potential roadblocks and solutions </a:t>
              </a:r>
            </a:p>
          </p:txBody>
        </p:sp>
      </p:grpSp>
      <p:grpSp>
        <p:nvGrpSpPr>
          <p:cNvPr id="14" name="Group 13"/>
          <p:cNvGrpSpPr/>
          <p:nvPr/>
        </p:nvGrpSpPr>
        <p:grpSpPr>
          <a:xfrm>
            <a:off x="5537684" y="3413836"/>
            <a:ext cx="529537" cy="529537"/>
            <a:chOff x="6280456" y="1522986"/>
            <a:chExt cx="529537" cy="529537"/>
          </a:xfrm>
          <a:solidFill>
            <a:srgbClr val="FF0000"/>
          </a:solidFill>
        </p:grpSpPr>
        <p:sp>
          <p:nvSpPr>
            <p:cNvPr id="21" name="Down Arrow 20"/>
            <p:cNvSpPr/>
            <p:nvPr/>
          </p:nvSpPr>
          <p:spPr>
            <a:xfrm>
              <a:off x="6280456" y="1522986"/>
              <a:ext cx="529537" cy="529537"/>
            </a:xfrm>
            <a:prstGeom prst="downArrow">
              <a:avLst>
                <a:gd name="adj1" fmla="val 55000"/>
                <a:gd name="adj2" fmla="val 45000"/>
              </a:avLst>
            </a:prstGeom>
            <a:grpFill/>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2" name="Down Arrow 16"/>
            <p:cNvSpPr/>
            <p:nvPr/>
          </p:nvSpPr>
          <p:spPr>
            <a:xfrm>
              <a:off x="6400800" y="1522987"/>
              <a:ext cx="290047" cy="38201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endParaRPr lang="en-US" sz="2400" dirty="0"/>
            </a:p>
          </p:txBody>
        </p:sp>
      </p:grpSp>
      <p:grpSp>
        <p:nvGrpSpPr>
          <p:cNvPr id="15" name="Group 14"/>
          <p:cNvGrpSpPr/>
          <p:nvPr/>
        </p:nvGrpSpPr>
        <p:grpSpPr>
          <a:xfrm>
            <a:off x="6088674" y="4328081"/>
            <a:ext cx="529537" cy="529537"/>
            <a:chOff x="6753658" y="2437231"/>
            <a:chExt cx="529537" cy="529537"/>
          </a:xfrm>
          <a:solidFill>
            <a:srgbClr val="FF0000"/>
          </a:solidFill>
        </p:grpSpPr>
        <p:sp>
          <p:nvSpPr>
            <p:cNvPr id="19" name="Down Arrow 18"/>
            <p:cNvSpPr/>
            <p:nvPr/>
          </p:nvSpPr>
          <p:spPr>
            <a:xfrm>
              <a:off x="6753658" y="2437231"/>
              <a:ext cx="529537" cy="529537"/>
            </a:xfrm>
            <a:prstGeom prst="downArrow">
              <a:avLst>
                <a:gd name="adj1" fmla="val 55000"/>
                <a:gd name="adj2" fmla="val 45000"/>
              </a:avLst>
            </a:prstGeom>
            <a:grpFill/>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0" name="Down Arrow 18"/>
            <p:cNvSpPr/>
            <p:nvPr/>
          </p:nvSpPr>
          <p:spPr>
            <a:xfrm>
              <a:off x="6858000" y="2437231"/>
              <a:ext cx="306049" cy="38216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endParaRPr lang="en-US" sz="2400" dirty="0"/>
            </a:p>
          </p:txBody>
        </p:sp>
      </p:grpSp>
      <p:grpSp>
        <p:nvGrpSpPr>
          <p:cNvPr id="16" name="Group 15"/>
          <p:cNvGrpSpPr/>
          <p:nvPr/>
        </p:nvGrpSpPr>
        <p:grpSpPr>
          <a:xfrm>
            <a:off x="6447575" y="5318930"/>
            <a:ext cx="529537" cy="529537"/>
            <a:chOff x="7226860" y="3374105"/>
            <a:chExt cx="529537" cy="529537"/>
          </a:xfrm>
          <a:solidFill>
            <a:srgbClr val="FF0000"/>
          </a:solidFill>
        </p:grpSpPr>
        <p:sp>
          <p:nvSpPr>
            <p:cNvPr id="17" name="Down Arrow 16"/>
            <p:cNvSpPr/>
            <p:nvPr/>
          </p:nvSpPr>
          <p:spPr>
            <a:xfrm>
              <a:off x="7226860" y="3374105"/>
              <a:ext cx="529537" cy="529537"/>
            </a:xfrm>
            <a:prstGeom prst="downArrow">
              <a:avLst>
                <a:gd name="adj1" fmla="val 55000"/>
                <a:gd name="adj2" fmla="val 45000"/>
              </a:avLst>
            </a:prstGeom>
            <a:grpFill/>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8" name="Down Arrow 20"/>
            <p:cNvSpPr/>
            <p:nvPr/>
          </p:nvSpPr>
          <p:spPr>
            <a:xfrm>
              <a:off x="7346006" y="3374105"/>
              <a:ext cx="291245" cy="3984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30480" rIns="30480" bIns="30480" spcCol="1270" anchor="ctr"/>
            <a:lstStyle/>
            <a:p>
              <a:pPr algn="ctr" defTabSz="1066800">
                <a:lnSpc>
                  <a:spcPct val="90000"/>
                </a:lnSpc>
                <a:spcAft>
                  <a:spcPct val="35000"/>
                </a:spcAft>
                <a:defRPr/>
              </a:pPr>
              <a:endParaRPr lang="en-US" sz="2400" dirty="0"/>
            </a:p>
          </p:txBody>
        </p:sp>
      </p:grpSp>
      <p:sp>
        <p:nvSpPr>
          <p:cNvPr id="23" name="Down Arrow 22"/>
          <p:cNvSpPr/>
          <p:nvPr/>
        </p:nvSpPr>
        <p:spPr>
          <a:xfrm>
            <a:off x="5178425" y="2451100"/>
            <a:ext cx="530225" cy="547688"/>
          </a:xfrm>
          <a:prstGeom prst="downArrow">
            <a:avLst>
              <a:gd name="adj1" fmla="val 55000"/>
              <a:gd name="adj2" fmla="val 45000"/>
            </a:avLst>
          </a:prstGeom>
          <a:solidFill>
            <a:srgbClr val="FF0000"/>
          </a:solidFill>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23563" name="Slide Number Placeholder 3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5C8D2E8B-48FB-4D1F-B976-4964C42C5665}" type="slidenum">
              <a:rPr lang="en-US" sz="1000"/>
              <a:pPr algn="r" defTabSz="914400" eaLnBrk="0" hangingPunct="0"/>
              <a:t>6</a:t>
            </a:fld>
            <a:endParaRPr 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0-#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0-#ppt_w/2"/>
                                          </p:val>
                                        </p:tav>
                                        <p:tav tm="100000">
                                          <p:val>
                                            <p:strVal val="#ppt_x"/>
                                          </p:val>
                                        </p:tav>
                                      </p:tavLst>
                                    </p:anim>
                                    <p:anim calcmode="lin" valueType="num">
                                      <p:cBhvr additive="base">
                                        <p:cTn id="4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381000" y="1143000"/>
            <a:ext cx="8382000" cy="641350"/>
          </a:xfrm>
        </p:spPr>
        <p:txBody>
          <a:bodyPr/>
          <a:lstStyle/>
          <a:p>
            <a:pPr algn="ctr"/>
            <a:r>
              <a:rPr lang="en-US" sz="3600" smtClean="0">
                <a:latin typeface="Arial" charset="0"/>
                <a:cs typeface="Arial" charset="0"/>
              </a:rPr>
              <a:t>Recommendation 1</a:t>
            </a:r>
          </a:p>
        </p:txBody>
      </p:sp>
      <p:sp>
        <p:nvSpPr>
          <p:cNvPr id="24578" name="Rectangle 3"/>
          <p:cNvSpPr>
            <a:spLocks noGrp="1"/>
          </p:cNvSpPr>
          <p:nvPr>
            <p:ph type="body" idx="4294967295"/>
          </p:nvPr>
        </p:nvSpPr>
        <p:spPr>
          <a:xfrm>
            <a:off x="381000" y="2057400"/>
            <a:ext cx="8382000" cy="3392488"/>
          </a:xfrm>
        </p:spPr>
        <p:txBody>
          <a:bodyPr/>
          <a:lstStyle/>
          <a:p>
            <a:pPr marL="0" indent="0">
              <a:spcBef>
                <a:spcPts val="600"/>
              </a:spcBef>
              <a:buFont typeface="Arial" charset="0"/>
              <a:buNone/>
            </a:pPr>
            <a:r>
              <a:rPr lang="en-US" smtClean="0">
                <a:solidFill>
                  <a:schemeClr val="tx1"/>
                </a:solidFill>
                <a:latin typeface="Arial" charset="0"/>
                <a:cs typeface="Arial" charset="0"/>
              </a:rPr>
              <a:t>Teach students how to use reading comprehension strategies.</a:t>
            </a:r>
          </a:p>
          <a:p>
            <a:pPr marL="457200" lvl="1" indent="-228600">
              <a:spcBef>
                <a:spcPts val="600"/>
              </a:spcBef>
              <a:buFontTx/>
              <a:buChar char="•"/>
            </a:pPr>
            <a:r>
              <a:rPr lang="en-US" sz="2400" smtClean="0">
                <a:solidFill>
                  <a:schemeClr val="tx1"/>
                </a:solidFill>
                <a:latin typeface="Arial" charset="0"/>
              </a:rPr>
              <a:t>Teach students how to use </a:t>
            </a:r>
            <a:r>
              <a:rPr lang="en-US" sz="2400" b="1" i="1" smtClean="0">
                <a:solidFill>
                  <a:schemeClr val="tx1"/>
                </a:solidFill>
                <a:latin typeface="Arial" charset="0"/>
              </a:rPr>
              <a:t>several</a:t>
            </a:r>
            <a:r>
              <a:rPr lang="en-US" sz="2400" smtClean="0">
                <a:solidFill>
                  <a:schemeClr val="tx1"/>
                </a:solidFill>
                <a:latin typeface="Arial" charset="0"/>
              </a:rPr>
              <a:t> research-based reading comprehension strategies.</a:t>
            </a:r>
          </a:p>
          <a:p>
            <a:pPr marL="457200" lvl="1" indent="-228600">
              <a:spcBef>
                <a:spcPts val="600"/>
              </a:spcBef>
              <a:buFontTx/>
              <a:buChar char="•"/>
            </a:pPr>
            <a:r>
              <a:rPr lang="en-US" sz="2400" smtClean="0">
                <a:solidFill>
                  <a:schemeClr val="tx1"/>
                </a:solidFill>
                <a:latin typeface="Arial" charset="0"/>
              </a:rPr>
              <a:t>Teach reading comprehension strategies </a:t>
            </a:r>
            <a:r>
              <a:rPr lang="en-US" sz="2400" b="1" i="1" smtClean="0">
                <a:solidFill>
                  <a:schemeClr val="tx1"/>
                </a:solidFill>
                <a:latin typeface="Arial" charset="0"/>
              </a:rPr>
              <a:t>individually</a:t>
            </a:r>
            <a:r>
              <a:rPr lang="en-US" sz="2400" smtClean="0">
                <a:solidFill>
                  <a:schemeClr val="tx1"/>
                </a:solidFill>
                <a:latin typeface="Arial" charset="0"/>
              </a:rPr>
              <a:t> </a:t>
            </a:r>
            <a:r>
              <a:rPr lang="en-US" sz="2400" b="1" i="1" smtClean="0">
                <a:solidFill>
                  <a:schemeClr val="tx1"/>
                </a:solidFill>
                <a:latin typeface="Arial" charset="0"/>
              </a:rPr>
              <a:t>or in combination</a:t>
            </a:r>
            <a:r>
              <a:rPr lang="en-US" sz="2400" smtClean="0">
                <a:solidFill>
                  <a:schemeClr val="tx1"/>
                </a:solidFill>
                <a:latin typeface="Arial" charset="0"/>
              </a:rPr>
              <a:t>.</a:t>
            </a:r>
          </a:p>
          <a:p>
            <a:pPr marL="457200" lvl="1" indent="-228600">
              <a:spcBef>
                <a:spcPts val="600"/>
              </a:spcBef>
              <a:buFontTx/>
              <a:buChar char="•"/>
            </a:pPr>
            <a:r>
              <a:rPr lang="en-US" sz="2400" smtClean="0">
                <a:solidFill>
                  <a:schemeClr val="tx1"/>
                </a:solidFill>
                <a:latin typeface="Arial" charset="0"/>
              </a:rPr>
              <a:t>Teach reading comprehension strategies by using a </a:t>
            </a:r>
            <a:r>
              <a:rPr lang="en-US" sz="2400" b="1" i="1" smtClean="0">
                <a:solidFill>
                  <a:schemeClr val="tx1"/>
                </a:solidFill>
                <a:latin typeface="Arial" charset="0"/>
              </a:rPr>
              <a:t>gradual release of responsibility</a:t>
            </a:r>
            <a:r>
              <a:rPr lang="en-US" sz="2400" smtClean="0">
                <a:solidFill>
                  <a:schemeClr val="tx1"/>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4578">
                                            <p:txEl>
                                              <p:pRg st="1" end="1"/>
                                            </p:txEl>
                                          </p:spTgt>
                                        </p:tgtEl>
                                        <p:attrNameLst>
                                          <p:attrName>style.color</p:attrName>
                                        </p:attrNameLst>
                                      </p:cBhvr>
                                      <p:to>
                                        <a:schemeClr val="accent2"/>
                                      </p:to>
                                    </p:animClr>
                                    <p:animClr clrSpc="rgb" dir="cw">
                                      <p:cBhvr>
                                        <p:cTn id="7" dur="500" fill="hold"/>
                                        <p:tgtEl>
                                          <p:spTgt spid="24578">
                                            <p:txEl>
                                              <p:pRg st="1" end="1"/>
                                            </p:txEl>
                                          </p:spTgt>
                                        </p:tgtEl>
                                        <p:attrNameLst>
                                          <p:attrName>fillcolor</p:attrName>
                                        </p:attrNameLst>
                                      </p:cBhvr>
                                      <p:to>
                                        <a:schemeClr val="accent2"/>
                                      </p:to>
                                    </p:animClr>
                                    <p:set>
                                      <p:cBhvr>
                                        <p:cTn id="8" dur="500" fill="hold"/>
                                        <p:tgtEl>
                                          <p:spTgt spid="24578">
                                            <p:txEl>
                                              <p:pRg st="1" end="1"/>
                                            </p:txEl>
                                          </p:spTgt>
                                        </p:tgtEl>
                                        <p:attrNameLst>
                                          <p:attrName>fill.type</p:attrName>
                                        </p:attrNameLst>
                                      </p:cBhvr>
                                      <p:to>
                                        <p:strVal val="solid"/>
                                      </p:to>
                                    </p:set>
                                    <p:set>
                                      <p:cBhvr>
                                        <p:cTn id="9" dur="500" fill="hold"/>
                                        <p:tgtEl>
                                          <p:spTgt spid="24578">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iterate type="lt">
                                    <p:tmPct val="0"/>
                                  </p:iterate>
                                  <p:childTnLst>
                                    <p:animClr clrSpc="rgb" dir="cw">
                                      <p:cBhvr override="childStyle">
                                        <p:cTn id="13" dur="500" fill="hold"/>
                                        <p:tgtEl>
                                          <p:spTgt spid="24578">
                                            <p:txEl>
                                              <p:pRg st="2" end="2"/>
                                            </p:txEl>
                                          </p:spTgt>
                                        </p:tgtEl>
                                        <p:attrNameLst>
                                          <p:attrName>style.color</p:attrName>
                                        </p:attrNameLst>
                                      </p:cBhvr>
                                      <p:to>
                                        <a:schemeClr val="accent2"/>
                                      </p:to>
                                    </p:animClr>
                                    <p:animClr clrSpc="rgb" dir="cw">
                                      <p:cBhvr>
                                        <p:cTn id="14" dur="500" fill="hold"/>
                                        <p:tgtEl>
                                          <p:spTgt spid="24578">
                                            <p:txEl>
                                              <p:pRg st="2" end="2"/>
                                            </p:txEl>
                                          </p:spTgt>
                                        </p:tgtEl>
                                        <p:attrNameLst>
                                          <p:attrName>fillcolor</p:attrName>
                                        </p:attrNameLst>
                                      </p:cBhvr>
                                      <p:to>
                                        <a:schemeClr val="accent2"/>
                                      </p:to>
                                    </p:animClr>
                                    <p:set>
                                      <p:cBhvr>
                                        <p:cTn id="15" dur="500" fill="hold"/>
                                        <p:tgtEl>
                                          <p:spTgt spid="24578">
                                            <p:txEl>
                                              <p:pRg st="2" end="2"/>
                                            </p:txEl>
                                          </p:spTgt>
                                        </p:tgtEl>
                                        <p:attrNameLst>
                                          <p:attrName>fill.type</p:attrName>
                                        </p:attrNameLst>
                                      </p:cBhvr>
                                      <p:to>
                                        <p:strVal val="solid"/>
                                      </p:to>
                                    </p:set>
                                    <p:set>
                                      <p:cBhvr>
                                        <p:cTn id="16" dur="500" fill="hold"/>
                                        <p:tgtEl>
                                          <p:spTgt spid="24578">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4578">
                                            <p:txEl>
                                              <p:pRg st="3" end="3"/>
                                            </p:txEl>
                                          </p:spTgt>
                                        </p:tgtEl>
                                        <p:attrNameLst>
                                          <p:attrName>style.color</p:attrName>
                                        </p:attrNameLst>
                                      </p:cBhvr>
                                      <p:to>
                                        <a:schemeClr val="accent2"/>
                                      </p:to>
                                    </p:animClr>
                                    <p:animClr clrSpc="rgb" dir="cw">
                                      <p:cBhvr>
                                        <p:cTn id="21" dur="500" fill="hold"/>
                                        <p:tgtEl>
                                          <p:spTgt spid="24578">
                                            <p:txEl>
                                              <p:pRg st="3" end="3"/>
                                            </p:txEl>
                                          </p:spTgt>
                                        </p:tgtEl>
                                        <p:attrNameLst>
                                          <p:attrName>fillcolor</p:attrName>
                                        </p:attrNameLst>
                                      </p:cBhvr>
                                      <p:to>
                                        <a:schemeClr val="accent2"/>
                                      </p:to>
                                    </p:animClr>
                                    <p:set>
                                      <p:cBhvr>
                                        <p:cTn id="22" dur="500" fill="hold"/>
                                        <p:tgtEl>
                                          <p:spTgt spid="24578">
                                            <p:txEl>
                                              <p:pRg st="3" end="3"/>
                                            </p:txEl>
                                          </p:spTgt>
                                        </p:tgtEl>
                                        <p:attrNameLst>
                                          <p:attrName>fill.type</p:attrName>
                                        </p:attrNameLst>
                                      </p:cBhvr>
                                      <p:to>
                                        <p:strVal val="solid"/>
                                      </p:to>
                                    </p:set>
                                    <p:set>
                                      <p:cBhvr>
                                        <p:cTn id="23" dur="500" fill="hold"/>
                                        <p:tgtEl>
                                          <p:spTgt spid="24578">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381000" y="1143000"/>
            <a:ext cx="8382000" cy="584200"/>
          </a:xfrm>
        </p:spPr>
        <p:txBody>
          <a:bodyPr/>
          <a:lstStyle/>
          <a:p>
            <a:pPr algn="ctr"/>
            <a:r>
              <a:rPr lang="en-US" sz="3200" smtClean="0">
                <a:latin typeface="Arial" charset="0"/>
                <a:cs typeface="Arial" charset="0"/>
              </a:rPr>
              <a:t>Gradual Release of Responsibility Model</a:t>
            </a:r>
          </a:p>
        </p:txBody>
      </p:sp>
      <p:sp>
        <p:nvSpPr>
          <p:cNvPr id="27650" name="Rectangle 3"/>
          <p:cNvSpPr>
            <a:spLocks noChangeArrowheads="1"/>
          </p:cNvSpPr>
          <p:nvPr/>
        </p:nvSpPr>
        <p:spPr bwMode="auto">
          <a:xfrm>
            <a:off x="727075" y="3003550"/>
            <a:ext cx="342900" cy="3429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51" name="Rectangle 4"/>
          <p:cNvSpPr>
            <a:spLocks noChangeArrowheads="1"/>
          </p:cNvSpPr>
          <p:nvPr/>
        </p:nvSpPr>
        <p:spPr bwMode="auto">
          <a:xfrm>
            <a:off x="460375" y="1943100"/>
            <a:ext cx="4419600" cy="4572000"/>
          </a:xfrm>
          <a:prstGeom prst="rect">
            <a:avLst/>
          </a:prstGeom>
          <a:solidFill>
            <a:srgbClr val="FFFFFF"/>
          </a:solidFill>
          <a:ln w="9525">
            <a:solidFill>
              <a:srgbClr val="000000"/>
            </a:solidFill>
            <a:miter lim="800000"/>
            <a:headEnd/>
            <a:tailEnd/>
          </a:ln>
        </p:spPr>
        <p:txBody>
          <a:bodyPr/>
          <a:lstStyle/>
          <a:p>
            <a:pPr defTabSz="914400"/>
            <a:endParaRPr lang="en-US"/>
          </a:p>
        </p:txBody>
      </p:sp>
      <p:sp>
        <p:nvSpPr>
          <p:cNvPr id="27652" name="Line 5"/>
          <p:cNvSpPr>
            <a:spLocks noChangeShapeType="1"/>
          </p:cNvSpPr>
          <p:nvPr/>
        </p:nvSpPr>
        <p:spPr bwMode="auto">
          <a:xfrm>
            <a:off x="1527175" y="3162300"/>
            <a:ext cx="342900" cy="342900"/>
          </a:xfrm>
          <a:prstGeom prst="line">
            <a:avLst/>
          </a:prstGeom>
          <a:noFill/>
          <a:ln w="19050">
            <a:solidFill>
              <a:srgbClr val="000000"/>
            </a:solidFill>
            <a:round/>
            <a:headEnd/>
            <a:tailEnd type="triangle" w="med" len="med"/>
          </a:ln>
        </p:spPr>
        <p:txBody>
          <a:bodyPr/>
          <a:lstStyle/>
          <a:p>
            <a:endParaRPr lang="en-US"/>
          </a:p>
        </p:txBody>
      </p:sp>
      <p:sp>
        <p:nvSpPr>
          <p:cNvPr id="27653" name="Line 6"/>
          <p:cNvSpPr>
            <a:spLocks noChangeShapeType="1"/>
          </p:cNvSpPr>
          <p:nvPr/>
        </p:nvSpPr>
        <p:spPr bwMode="auto">
          <a:xfrm>
            <a:off x="2593975" y="3619500"/>
            <a:ext cx="342900" cy="342900"/>
          </a:xfrm>
          <a:prstGeom prst="line">
            <a:avLst/>
          </a:prstGeom>
          <a:noFill/>
          <a:ln w="19050">
            <a:solidFill>
              <a:srgbClr val="000000"/>
            </a:solidFill>
            <a:round/>
            <a:headEnd/>
            <a:tailEnd type="triangle" w="med" len="med"/>
          </a:ln>
        </p:spPr>
        <p:txBody>
          <a:bodyPr/>
          <a:lstStyle/>
          <a:p>
            <a:endParaRPr lang="en-US"/>
          </a:p>
        </p:txBody>
      </p:sp>
      <p:sp>
        <p:nvSpPr>
          <p:cNvPr id="25607" name="Text Box 7"/>
          <p:cNvSpPr txBox="1">
            <a:spLocks noChangeArrowheads="1"/>
          </p:cNvSpPr>
          <p:nvPr/>
        </p:nvSpPr>
        <p:spPr bwMode="auto">
          <a:xfrm>
            <a:off x="5334000" y="2046288"/>
            <a:ext cx="3429000" cy="3540125"/>
          </a:xfrm>
          <a:prstGeom prst="rect">
            <a:avLst/>
          </a:prstGeom>
          <a:solidFill>
            <a:srgbClr val="FFFFFF"/>
          </a:solidFill>
          <a:ln w="19050">
            <a:solidFill>
              <a:srgbClr val="000000"/>
            </a:solidFill>
            <a:miter lim="800000"/>
            <a:headEnd/>
            <a:tailEnd/>
          </a:ln>
        </p:spPr>
        <p:txBody>
          <a:bodyPr>
            <a:spAutoFit/>
          </a:bodyPr>
          <a:lstStyle/>
          <a:p>
            <a:pPr defTabSz="914400">
              <a:defRPr/>
            </a:pPr>
            <a:r>
              <a:rPr lang="en-US" dirty="0">
                <a:cs typeface="Arial" charset="0"/>
              </a:rPr>
              <a:t>This graphic is based on work by Pearson and Gallagher (1983). In a later study, Fielding and Pearson (1994) identified four components of instruction that follow the path of the gradual release of responsibility model:  </a:t>
            </a:r>
          </a:p>
          <a:p>
            <a:pPr marL="342900" indent="-342900" defTabSz="914400">
              <a:buFontTx/>
              <a:buAutoNum type="arabicPeriod"/>
              <a:defRPr/>
            </a:pPr>
            <a:r>
              <a:rPr lang="en-US" b="1" dirty="0">
                <a:cs typeface="Arial" charset="0"/>
              </a:rPr>
              <a:t>Teacher Modeling</a:t>
            </a:r>
          </a:p>
          <a:p>
            <a:pPr marL="342900" indent="-342900" defTabSz="914400">
              <a:buFontTx/>
              <a:buAutoNum type="arabicPeriod"/>
              <a:defRPr/>
            </a:pPr>
            <a:r>
              <a:rPr lang="en-US" b="1" dirty="0">
                <a:cs typeface="Arial" charset="0"/>
              </a:rPr>
              <a:t>Guided Practice</a:t>
            </a:r>
          </a:p>
          <a:p>
            <a:pPr marL="342900" indent="-342900" defTabSz="914400">
              <a:buFontTx/>
              <a:buAutoNum type="arabicPeriod"/>
              <a:defRPr/>
            </a:pPr>
            <a:r>
              <a:rPr lang="en-US" b="1" dirty="0">
                <a:cs typeface="Arial" charset="0"/>
              </a:rPr>
              <a:t>Independent Practice </a:t>
            </a:r>
          </a:p>
          <a:p>
            <a:pPr marL="342900" indent="-342900" defTabSz="914400">
              <a:buFontTx/>
              <a:buAutoNum type="arabicPeriod"/>
              <a:defRPr/>
            </a:pPr>
            <a:r>
              <a:rPr lang="en-US" b="1" dirty="0">
                <a:cs typeface="Arial" charset="0"/>
              </a:rPr>
              <a:t>Application</a:t>
            </a:r>
            <a:endParaRPr lang="en-US" sz="1600" dirty="0">
              <a:latin typeface="Times New Roman" pitchFamily="18" charset="0"/>
            </a:endParaRPr>
          </a:p>
        </p:txBody>
      </p:sp>
      <p:sp>
        <p:nvSpPr>
          <p:cNvPr id="27655" name="Line 8"/>
          <p:cNvSpPr>
            <a:spLocks noChangeShapeType="1"/>
          </p:cNvSpPr>
          <p:nvPr/>
        </p:nvSpPr>
        <p:spPr bwMode="auto">
          <a:xfrm>
            <a:off x="3584575" y="4152900"/>
            <a:ext cx="342900" cy="311150"/>
          </a:xfrm>
          <a:prstGeom prst="line">
            <a:avLst/>
          </a:prstGeom>
          <a:noFill/>
          <a:ln w="19050">
            <a:solidFill>
              <a:srgbClr val="000000"/>
            </a:solidFill>
            <a:round/>
            <a:headEnd/>
            <a:tailEnd type="triangle" w="med" len="med"/>
          </a:ln>
        </p:spPr>
        <p:txBody>
          <a:bodyPr/>
          <a:lstStyle/>
          <a:p>
            <a:endParaRPr lang="en-US"/>
          </a:p>
        </p:txBody>
      </p:sp>
      <p:sp>
        <p:nvSpPr>
          <p:cNvPr id="27656" name="Rectangle 9"/>
          <p:cNvSpPr>
            <a:spLocks noChangeArrowheads="1"/>
          </p:cNvSpPr>
          <p:nvPr/>
        </p:nvSpPr>
        <p:spPr bwMode="auto">
          <a:xfrm>
            <a:off x="2974975" y="4000500"/>
            <a:ext cx="533400" cy="6096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57" name="Rectangle 10"/>
          <p:cNvSpPr>
            <a:spLocks noChangeArrowheads="1"/>
          </p:cNvSpPr>
          <p:nvPr/>
        </p:nvSpPr>
        <p:spPr bwMode="auto">
          <a:xfrm>
            <a:off x="917575" y="4000500"/>
            <a:ext cx="533400" cy="6096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58" name="Rectangle 11"/>
          <p:cNvSpPr>
            <a:spLocks noChangeArrowheads="1"/>
          </p:cNvSpPr>
          <p:nvPr/>
        </p:nvSpPr>
        <p:spPr bwMode="auto">
          <a:xfrm>
            <a:off x="917575" y="3467100"/>
            <a:ext cx="533400" cy="5334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59" name="Rectangle 12"/>
          <p:cNvSpPr>
            <a:spLocks noChangeArrowheads="1"/>
          </p:cNvSpPr>
          <p:nvPr/>
        </p:nvSpPr>
        <p:spPr bwMode="auto">
          <a:xfrm>
            <a:off x="917575" y="2857500"/>
            <a:ext cx="533400" cy="6096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0" name="Rectangle 13"/>
          <p:cNvSpPr>
            <a:spLocks noChangeArrowheads="1"/>
          </p:cNvSpPr>
          <p:nvPr/>
        </p:nvSpPr>
        <p:spPr bwMode="auto">
          <a:xfrm>
            <a:off x="1908175" y="4000500"/>
            <a:ext cx="533400" cy="6096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1" name="Rectangle 14"/>
          <p:cNvSpPr>
            <a:spLocks noChangeArrowheads="1"/>
          </p:cNvSpPr>
          <p:nvPr/>
        </p:nvSpPr>
        <p:spPr bwMode="auto">
          <a:xfrm>
            <a:off x="1908175" y="3467100"/>
            <a:ext cx="533400" cy="5334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2" name="Rectangle 15"/>
          <p:cNvSpPr>
            <a:spLocks noChangeArrowheads="1"/>
          </p:cNvSpPr>
          <p:nvPr/>
        </p:nvSpPr>
        <p:spPr bwMode="auto">
          <a:xfrm>
            <a:off x="1908175" y="2857500"/>
            <a:ext cx="533400" cy="6096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3" name="Rectangle 16"/>
          <p:cNvSpPr>
            <a:spLocks noChangeArrowheads="1"/>
          </p:cNvSpPr>
          <p:nvPr/>
        </p:nvSpPr>
        <p:spPr bwMode="auto">
          <a:xfrm>
            <a:off x="2974975" y="3467100"/>
            <a:ext cx="533400" cy="5334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4" name="Rectangle 17"/>
          <p:cNvSpPr>
            <a:spLocks noChangeArrowheads="1"/>
          </p:cNvSpPr>
          <p:nvPr/>
        </p:nvSpPr>
        <p:spPr bwMode="auto">
          <a:xfrm>
            <a:off x="2974975" y="2857500"/>
            <a:ext cx="533400" cy="6096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5" name="Rectangle 18"/>
          <p:cNvSpPr>
            <a:spLocks noChangeArrowheads="1"/>
          </p:cNvSpPr>
          <p:nvPr/>
        </p:nvSpPr>
        <p:spPr bwMode="auto">
          <a:xfrm>
            <a:off x="3965575" y="4000500"/>
            <a:ext cx="533400" cy="6096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6" name="Rectangle 19"/>
          <p:cNvSpPr>
            <a:spLocks noChangeArrowheads="1"/>
          </p:cNvSpPr>
          <p:nvPr/>
        </p:nvSpPr>
        <p:spPr bwMode="auto">
          <a:xfrm>
            <a:off x="3965575" y="3470275"/>
            <a:ext cx="533400" cy="530225"/>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7" name="Rectangle 20"/>
          <p:cNvSpPr>
            <a:spLocks noChangeArrowheads="1"/>
          </p:cNvSpPr>
          <p:nvPr/>
        </p:nvSpPr>
        <p:spPr bwMode="auto">
          <a:xfrm>
            <a:off x="3965575" y="2857500"/>
            <a:ext cx="533400" cy="6096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8" name="Rectangle 22"/>
          <p:cNvSpPr>
            <a:spLocks noChangeArrowheads="1"/>
          </p:cNvSpPr>
          <p:nvPr/>
        </p:nvSpPr>
        <p:spPr bwMode="auto">
          <a:xfrm>
            <a:off x="917575" y="5143500"/>
            <a:ext cx="457200" cy="4572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69" name="Text Box 23"/>
          <p:cNvSpPr txBox="1">
            <a:spLocks noChangeArrowheads="1"/>
          </p:cNvSpPr>
          <p:nvPr/>
        </p:nvSpPr>
        <p:spPr bwMode="auto">
          <a:xfrm>
            <a:off x="1679575" y="5219700"/>
            <a:ext cx="2892425" cy="366713"/>
          </a:xfrm>
          <a:prstGeom prst="rect">
            <a:avLst/>
          </a:prstGeom>
          <a:noFill/>
          <a:ln w="9525">
            <a:noFill/>
            <a:miter lim="800000"/>
            <a:headEnd/>
            <a:tailEnd/>
          </a:ln>
        </p:spPr>
        <p:txBody>
          <a:bodyPr>
            <a:spAutoFit/>
          </a:bodyPr>
          <a:lstStyle/>
          <a:p>
            <a:pPr defTabSz="914400" eaLnBrk="0" hangingPunct="0">
              <a:spcBef>
                <a:spcPct val="50000"/>
              </a:spcBef>
            </a:pPr>
            <a:r>
              <a:rPr lang="en-US" b="1"/>
              <a:t>Teacher Responsibility</a:t>
            </a:r>
          </a:p>
        </p:txBody>
      </p:sp>
      <p:sp>
        <p:nvSpPr>
          <p:cNvPr id="27670" name="Rectangle 24"/>
          <p:cNvSpPr>
            <a:spLocks noChangeArrowheads="1"/>
          </p:cNvSpPr>
          <p:nvPr/>
        </p:nvSpPr>
        <p:spPr bwMode="auto">
          <a:xfrm>
            <a:off x="917575" y="5829300"/>
            <a:ext cx="457200" cy="457200"/>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sp3d>
        </p:spPr>
        <p:txBody>
          <a:bodyPr>
            <a:flatTx/>
          </a:bodyPr>
          <a:lstStyle/>
          <a:p>
            <a:pPr defTabSz="914400"/>
            <a:endParaRPr lang="en-US"/>
          </a:p>
        </p:txBody>
      </p:sp>
      <p:sp>
        <p:nvSpPr>
          <p:cNvPr id="27671" name="Text Box 25"/>
          <p:cNvSpPr txBox="1">
            <a:spLocks noChangeArrowheads="1"/>
          </p:cNvSpPr>
          <p:nvPr/>
        </p:nvSpPr>
        <p:spPr bwMode="auto">
          <a:xfrm>
            <a:off x="1679575" y="5829300"/>
            <a:ext cx="2892425" cy="366713"/>
          </a:xfrm>
          <a:prstGeom prst="rect">
            <a:avLst/>
          </a:prstGeom>
          <a:noFill/>
          <a:ln w="9525">
            <a:noFill/>
            <a:miter lim="800000"/>
            <a:headEnd/>
            <a:tailEnd/>
          </a:ln>
        </p:spPr>
        <p:txBody>
          <a:bodyPr>
            <a:spAutoFit/>
          </a:bodyPr>
          <a:lstStyle/>
          <a:p>
            <a:pPr defTabSz="914400" eaLnBrk="0" hangingPunct="0">
              <a:spcBef>
                <a:spcPct val="50000"/>
              </a:spcBef>
            </a:pPr>
            <a:r>
              <a:rPr lang="en-US" b="1"/>
              <a:t>Student Responsibility</a:t>
            </a:r>
          </a:p>
        </p:txBody>
      </p:sp>
      <p:sp>
        <p:nvSpPr>
          <p:cNvPr id="1884186" name="AutoShape 26"/>
          <p:cNvSpPr>
            <a:spLocks noChangeArrowheads="1"/>
          </p:cNvSpPr>
          <p:nvPr/>
        </p:nvSpPr>
        <p:spPr bwMode="auto">
          <a:xfrm>
            <a:off x="304800" y="1790700"/>
            <a:ext cx="1096963" cy="777875"/>
          </a:xfrm>
          <a:prstGeom prst="cloudCallout">
            <a:avLst>
              <a:gd name="adj1" fmla="val 49856"/>
              <a:gd name="adj2" fmla="val 99421"/>
            </a:avLst>
          </a:prstGeom>
          <a:solidFill>
            <a:srgbClr val="9999FF"/>
          </a:solidFill>
          <a:ln w="19050">
            <a:solidFill>
              <a:schemeClr val="tx1"/>
            </a:solidFill>
            <a:round/>
            <a:headEnd/>
            <a:tailEnd/>
          </a:ln>
        </p:spPr>
        <p:txBody>
          <a:bodyPr wrap="none" anchor="ctr"/>
          <a:lstStyle/>
          <a:p>
            <a:pPr algn="ctr" defTabSz="914400" eaLnBrk="0" hangingPunct="0"/>
            <a:r>
              <a:rPr lang="en-US" sz="1600">
                <a:cs typeface="Arial" charset="0"/>
              </a:rPr>
              <a:t>I do it.</a:t>
            </a:r>
          </a:p>
        </p:txBody>
      </p:sp>
      <p:sp>
        <p:nvSpPr>
          <p:cNvPr id="1884187" name="AutoShape 27"/>
          <p:cNvSpPr>
            <a:spLocks noChangeArrowheads="1"/>
          </p:cNvSpPr>
          <p:nvPr/>
        </p:nvSpPr>
        <p:spPr bwMode="auto">
          <a:xfrm>
            <a:off x="2898775" y="1790700"/>
            <a:ext cx="1096963" cy="777875"/>
          </a:xfrm>
          <a:prstGeom prst="cloudCallout">
            <a:avLst>
              <a:gd name="adj1" fmla="val -10718"/>
              <a:gd name="adj2" fmla="val 120579"/>
            </a:avLst>
          </a:prstGeom>
          <a:solidFill>
            <a:srgbClr val="9999FF"/>
          </a:solidFill>
          <a:ln w="19050">
            <a:solidFill>
              <a:schemeClr val="tx1"/>
            </a:solidFill>
            <a:round/>
            <a:headEnd/>
            <a:tailEnd/>
          </a:ln>
        </p:spPr>
        <p:txBody>
          <a:bodyPr wrap="none" anchor="ctr"/>
          <a:lstStyle/>
          <a:p>
            <a:pPr algn="ctr" defTabSz="914400" eaLnBrk="0" hangingPunct="0"/>
            <a:r>
              <a:rPr lang="en-US" sz="1600">
                <a:cs typeface="Arial" charset="0"/>
              </a:rPr>
              <a:t>  You do it.</a:t>
            </a:r>
          </a:p>
          <a:p>
            <a:pPr algn="ctr" defTabSz="914400" eaLnBrk="0" hangingPunct="0"/>
            <a:r>
              <a:rPr lang="en-US" sz="1600">
                <a:cs typeface="Arial" charset="0"/>
              </a:rPr>
              <a:t>I help.</a:t>
            </a:r>
          </a:p>
        </p:txBody>
      </p:sp>
      <p:sp>
        <p:nvSpPr>
          <p:cNvPr id="1884188" name="AutoShape 28"/>
          <p:cNvSpPr>
            <a:spLocks noChangeArrowheads="1"/>
          </p:cNvSpPr>
          <p:nvPr/>
        </p:nvSpPr>
        <p:spPr bwMode="auto">
          <a:xfrm>
            <a:off x="4194175" y="1790700"/>
            <a:ext cx="1096963" cy="777875"/>
          </a:xfrm>
          <a:prstGeom prst="cloudCallout">
            <a:avLst>
              <a:gd name="adj1" fmla="val -39491"/>
              <a:gd name="adj2" fmla="val 108676"/>
            </a:avLst>
          </a:prstGeom>
          <a:solidFill>
            <a:srgbClr val="9999FF"/>
          </a:solidFill>
          <a:ln w="19050">
            <a:solidFill>
              <a:schemeClr val="tx1"/>
            </a:solidFill>
            <a:round/>
            <a:headEnd/>
            <a:tailEnd/>
          </a:ln>
        </p:spPr>
        <p:txBody>
          <a:bodyPr wrap="none" anchor="ctr"/>
          <a:lstStyle/>
          <a:p>
            <a:pPr algn="ctr" defTabSz="914400" eaLnBrk="0" hangingPunct="0"/>
            <a:r>
              <a:rPr lang="en-US" sz="1600">
                <a:cs typeface="Arial" charset="0"/>
              </a:rPr>
              <a:t>  You do it.</a:t>
            </a:r>
          </a:p>
        </p:txBody>
      </p:sp>
      <p:sp>
        <p:nvSpPr>
          <p:cNvPr id="1884189" name="AutoShape 29"/>
          <p:cNvSpPr>
            <a:spLocks noChangeArrowheads="1"/>
          </p:cNvSpPr>
          <p:nvPr/>
        </p:nvSpPr>
        <p:spPr bwMode="auto">
          <a:xfrm>
            <a:off x="1570038" y="1790700"/>
            <a:ext cx="1096962" cy="777875"/>
          </a:xfrm>
          <a:prstGeom prst="cloudCallout">
            <a:avLst>
              <a:gd name="adj1" fmla="val 15093"/>
              <a:gd name="adj2" fmla="val 106032"/>
            </a:avLst>
          </a:prstGeom>
          <a:solidFill>
            <a:srgbClr val="9999FF"/>
          </a:solidFill>
          <a:ln w="19050">
            <a:solidFill>
              <a:schemeClr val="tx1"/>
            </a:solidFill>
            <a:round/>
            <a:headEnd/>
            <a:tailEnd/>
          </a:ln>
        </p:spPr>
        <p:txBody>
          <a:bodyPr wrap="none" anchor="ctr"/>
          <a:lstStyle/>
          <a:p>
            <a:pPr algn="ctr" defTabSz="914400" eaLnBrk="0" hangingPunct="0"/>
            <a:r>
              <a:rPr lang="en-US" sz="1600">
                <a:cs typeface="Arial" charset="0"/>
              </a:rPr>
              <a:t>I do it.</a:t>
            </a:r>
          </a:p>
          <a:p>
            <a:pPr algn="ctr" defTabSz="914400" eaLnBrk="0" hangingPunct="0"/>
            <a:r>
              <a:rPr lang="en-US" sz="1600">
                <a:cs typeface="Arial" charset="0"/>
              </a:rPr>
              <a:t>You help.</a:t>
            </a:r>
          </a:p>
        </p:txBody>
      </p:sp>
      <p:sp>
        <p:nvSpPr>
          <p:cNvPr id="27676" name="Slide Number Placeholder 30"/>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526006E8-50CE-439F-9847-F54B0BFE3006}" type="slidenum">
              <a:rPr lang="en-US" sz="1000"/>
              <a:pPr algn="r" defTabSz="914400" eaLnBrk="0" hangingPunct="0"/>
              <a:t>8</a:t>
            </a:fld>
            <a:endParaRPr lang="en-US" sz="1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4186"/>
                                        </p:tgtEl>
                                        <p:attrNameLst>
                                          <p:attrName>style.visibility</p:attrName>
                                        </p:attrNameLst>
                                      </p:cBhvr>
                                      <p:to>
                                        <p:strVal val="visible"/>
                                      </p:to>
                                    </p:set>
                                    <p:animEffect transition="in" filter="dissolve">
                                      <p:cBhvr>
                                        <p:cTn id="7" dur="500"/>
                                        <p:tgtEl>
                                          <p:spTgt spid="1884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84189"/>
                                        </p:tgtEl>
                                        <p:attrNameLst>
                                          <p:attrName>style.visibility</p:attrName>
                                        </p:attrNameLst>
                                      </p:cBhvr>
                                      <p:to>
                                        <p:strVal val="visible"/>
                                      </p:to>
                                    </p:set>
                                    <p:animEffect transition="in" filter="dissolve">
                                      <p:cBhvr>
                                        <p:cTn id="12" dur="500"/>
                                        <p:tgtEl>
                                          <p:spTgt spid="18841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84187"/>
                                        </p:tgtEl>
                                        <p:attrNameLst>
                                          <p:attrName>style.visibility</p:attrName>
                                        </p:attrNameLst>
                                      </p:cBhvr>
                                      <p:to>
                                        <p:strVal val="visible"/>
                                      </p:to>
                                    </p:set>
                                    <p:animEffect transition="in" filter="dissolve">
                                      <p:cBhvr>
                                        <p:cTn id="17" dur="500"/>
                                        <p:tgtEl>
                                          <p:spTgt spid="18841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84188"/>
                                        </p:tgtEl>
                                        <p:attrNameLst>
                                          <p:attrName>style.visibility</p:attrName>
                                        </p:attrNameLst>
                                      </p:cBhvr>
                                      <p:to>
                                        <p:strVal val="visible"/>
                                      </p:to>
                                    </p:set>
                                    <p:animEffect transition="in" filter="dissolve">
                                      <p:cBhvr>
                                        <p:cTn id="22" dur="500"/>
                                        <p:tgtEl>
                                          <p:spTgt spid="1884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6" grpId="0" animBg="1" autoUpdateAnimBg="0"/>
      <p:bldP spid="1884187" grpId="0" animBg="1" autoUpdateAnimBg="0"/>
      <p:bldP spid="1884188" grpId="0" animBg="1" autoUpdateAnimBg="0"/>
      <p:bldP spid="188418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56" name="Group 24"/>
          <p:cNvGraphicFramePr>
            <a:graphicFrameLocks noGrp="1"/>
          </p:cNvGraphicFramePr>
          <p:nvPr>
            <p:ph idx="4294967295"/>
          </p:nvPr>
        </p:nvGraphicFramePr>
        <p:xfrm>
          <a:off x="381000" y="1447800"/>
          <a:ext cx="8382000" cy="3440178"/>
        </p:xfrm>
        <a:graphic>
          <a:graphicData uri="http://schemas.openxmlformats.org/drawingml/2006/table">
            <a:tbl>
              <a:tblPr/>
              <a:tblGrid>
                <a:gridCol w="4191000"/>
                <a:gridCol w="4191000"/>
              </a:tblGrid>
              <a:tr h="685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Roadblocks</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Arial" charset="0"/>
                          <a:cs typeface="Arial" charset="0"/>
                        </a:rPr>
                        <a:t>Solutions</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7436C"/>
                    </a:solidFill>
                  </a:tcPr>
                </a:tc>
              </a:tr>
              <a:tr h="844835">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1.1 Multiple-strategy approaches are more complex and harder to implement correctly</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More PD, opportunities to see examples and try them with feedback, guides to follow</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84483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1.2 Assessments emphasize comprehensions skills, not strategies</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Teaching strategies should help students learn the skills</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E3D2"/>
                    </a:solidFill>
                  </a:tcPr>
                </a:tc>
              </a:tr>
              <a:tr h="74269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1.3 Students need different levels of strategy instruction </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3D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dirty="0" smtClean="0">
                          <a:ln>
                            <a:noFill/>
                          </a:ln>
                          <a:solidFill>
                            <a:srgbClr val="000000"/>
                          </a:solidFill>
                          <a:effectLst/>
                          <a:latin typeface="Arial" charset="0"/>
                          <a:cs typeface="Arial" charset="0"/>
                        </a:rPr>
                        <a:t>Targeted small group instruction and scaffolding</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3D2"/>
                    </a:solidFill>
                  </a:tcPr>
                </a:tc>
              </a:tr>
            </a:tbl>
          </a:graphicData>
        </a:graphic>
      </p:graphicFrame>
      <p:sp>
        <p:nvSpPr>
          <p:cNvPr id="29714" name="Slide Number Placeholder 4"/>
          <p:cNvSpPr txBox="1">
            <a:spLocks noGrp="1"/>
          </p:cNvSpPr>
          <p:nvPr/>
        </p:nvSpPr>
        <p:spPr bwMode="auto">
          <a:xfrm>
            <a:off x="8534400" y="6384925"/>
            <a:ext cx="381000" cy="244475"/>
          </a:xfrm>
          <a:prstGeom prst="rect">
            <a:avLst/>
          </a:prstGeom>
          <a:noFill/>
          <a:ln w="9525">
            <a:noFill/>
            <a:miter lim="800000"/>
            <a:headEnd/>
            <a:tailEnd/>
          </a:ln>
        </p:spPr>
        <p:txBody>
          <a:bodyPr>
            <a:spAutoFit/>
          </a:bodyPr>
          <a:lstStyle/>
          <a:p>
            <a:pPr algn="r" defTabSz="914400" eaLnBrk="0" hangingPunct="0"/>
            <a:fld id="{B26104ED-88D5-4194-8785-DCBF2CAFE214}" type="slidenum">
              <a:rPr lang="en-US" sz="1000"/>
              <a:pPr algn="r" defTabSz="914400" eaLnBrk="0" hangingPunct="0"/>
              <a:t>9</a:t>
            </a:fld>
            <a:endParaRPr lang="en-US"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G_East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SIG_East_Presentation.potx</Template>
  <TotalTime>1909</TotalTime>
  <Words>1304</Words>
  <Application>Microsoft Office PowerPoint</Application>
  <PresentationFormat>On-screen Show (4:3)</PresentationFormat>
  <Paragraphs>179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SIG_East_Presentation</vt:lpstr>
      <vt:lpstr>Optimizing Teaching and Learning of Comprehension in the Elementary Setting</vt:lpstr>
      <vt:lpstr>PowerPoint Presentation</vt:lpstr>
      <vt:lpstr>Agenda</vt:lpstr>
      <vt:lpstr>Critical Elements of an Effective Reading Program (K-5)</vt:lpstr>
      <vt:lpstr>Improving Reading Comprehension K-3</vt:lpstr>
      <vt:lpstr>U.S. Department of Education IES Practice Guides</vt:lpstr>
      <vt:lpstr>Recommendation 1</vt:lpstr>
      <vt:lpstr>Gradual Release of Responsibility Model</vt:lpstr>
      <vt:lpstr>PowerPoint Presentation</vt:lpstr>
      <vt:lpstr>PowerPoint Presentation</vt:lpstr>
      <vt:lpstr>PowerPoint Presentation</vt:lpstr>
      <vt:lpstr>Recommendation 2</vt:lpstr>
      <vt:lpstr>PowerPoint Presentation</vt:lpstr>
      <vt:lpstr>Recommendation 3</vt:lpstr>
      <vt:lpstr>Blueprint for Successful Discussions</vt:lpstr>
      <vt:lpstr>Tennis vs. Baseball</vt:lpstr>
      <vt:lpstr>PowerPoint Presentation</vt:lpstr>
      <vt:lpstr>Recommendation 4</vt:lpstr>
      <vt:lpstr>PowerPoint Presentation</vt:lpstr>
      <vt:lpstr>Recommendation 5</vt:lpstr>
      <vt:lpstr>PowerPoint Presentation</vt:lpstr>
      <vt:lpstr>PowerPoint Presentation</vt:lpstr>
      <vt:lpstr>Reading Instruction Beyond 3rd Grade</vt:lpstr>
      <vt:lpstr>PowerPoint Presentation</vt:lpstr>
      <vt:lpstr>PowerPoint Presentation</vt:lpstr>
      <vt:lpstr>Resources</vt:lpstr>
      <vt:lpstr>PowerPoint Presentation</vt:lpstr>
      <vt:lpstr>PowerPoint Presentation</vt:lpstr>
    </vt:vector>
  </TitlesOfParts>
  <Company>Learnlng Innovations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PRESENTATIONTITLE HERE</dc:title>
  <dc:creator>Jan Phlegar</dc:creator>
  <cp:lastModifiedBy>Ruth Dober</cp:lastModifiedBy>
  <cp:revision>81</cp:revision>
  <dcterms:created xsi:type="dcterms:W3CDTF">2011-03-11T13:52:13Z</dcterms:created>
  <dcterms:modified xsi:type="dcterms:W3CDTF">2011-05-25T14:36:52Z</dcterms:modified>
</cp:coreProperties>
</file>