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mov" ContentType="video/unknown"/>
  <Default Extension="rels" ContentType="application/vnd.openxmlformats-package.relationships+xml"/>
  <Default Extension="xml" ContentType="application/xml"/>
  <Default Extension="wav" ContentType="audio/wav"/>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38" r:id="rId2"/>
    <p:sldMasterId id="2147483751" r:id="rId3"/>
    <p:sldMasterId id="2147483764" r:id="rId4"/>
    <p:sldMasterId id="2147483777" r:id="rId5"/>
    <p:sldMasterId id="2147483790" r:id="rId6"/>
    <p:sldMasterId id="2147483816" r:id="rId7"/>
  </p:sldMasterIdLst>
  <p:notesMasterIdLst>
    <p:notesMasterId r:id="rId28"/>
  </p:notesMasterIdLst>
  <p:handoutMasterIdLst>
    <p:handoutMasterId r:id="rId29"/>
  </p:handoutMasterIdLst>
  <p:sldIdLst>
    <p:sldId id="257" r:id="rId8"/>
    <p:sldId id="288" r:id="rId9"/>
    <p:sldId id="284" r:id="rId10"/>
    <p:sldId id="265" r:id="rId11"/>
    <p:sldId id="266" r:id="rId12"/>
    <p:sldId id="268" r:id="rId13"/>
    <p:sldId id="264" r:id="rId14"/>
    <p:sldId id="274" r:id="rId15"/>
    <p:sldId id="285" r:id="rId16"/>
    <p:sldId id="271" r:id="rId17"/>
    <p:sldId id="269" r:id="rId18"/>
    <p:sldId id="275" r:id="rId19"/>
    <p:sldId id="290" r:id="rId20"/>
    <p:sldId id="276" r:id="rId21"/>
    <p:sldId id="294" r:id="rId22"/>
    <p:sldId id="277" r:id="rId23"/>
    <p:sldId id="289" r:id="rId24"/>
    <p:sldId id="291" r:id="rId25"/>
    <p:sldId id="292" r:id="rId26"/>
    <p:sldId id="293" r:id="rId27"/>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D"/>
    <a:srgbClr val="FFFFE1"/>
    <a:srgbClr val="F0EA00"/>
    <a:srgbClr val="EDEDF9"/>
    <a:srgbClr val="DFDFF5"/>
    <a:srgbClr val="EBEBF9"/>
    <a:srgbClr val="D3D3F1"/>
    <a:srgbClr val="D9D9F3"/>
    <a:srgbClr val="D0D0F0"/>
    <a:srgbClr val="C5C5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0530" autoAdjust="0"/>
    <p:restoredTop sz="28266" autoAdjust="0"/>
  </p:normalViewPr>
  <p:slideViewPr>
    <p:cSldViewPr>
      <p:cViewPr varScale="1">
        <p:scale>
          <a:sx n="30" d="100"/>
          <a:sy n="30" d="100"/>
        </p:scale>
        <p:origin x="-2118" y="-96"/>
      </p:cViewPr>
      <p:guideLst>
        <p:guide orient="horz" pos="2160"/>
        <p:guide pos="2880"/>
      </p:guideLst>
    </p:cSldViewPr>
  </p:slideViewPr>
  <p:notesTextViewPr>
    <p:cViewPr>
      <p:scale>
        <a:sx n="1" d="1"/>
        <a:sy n="1" d="1"/>
      </p:scale>
      <p:origin x="0" y="0"/>
    </p:cViewPr>
  </p:notesTextViewPr>
  <p:sorterViewPr>
    <p:cViewPr>
      <p:scale>
        <a:sx n="100" d="100"/>
        <a:sy n="100" d="100"/>
      </p:scale>
      <p:origin x="0" y="4950"/>
    </p:cViewPr>
  </p:sorterViewPr>
  <p:notesViewPr>
    <p:cSldViewPr>
      <p:cViewPr>
        <p:scale>
          <a:sx n="86" d="100"/>
          <a:sy n="86" d="100"/>
        </p:scale>
        <p:origin x="-1920" y="-150"/>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428" cy="464657"/>
          </a:xfrm>
          <a:prstGeom prst="rect">
            <a:avLst/>
          </a:prstGeom>
        </p:spPr>
        <p:txBody>
          <a:bodyPr vert="horz" lIns="91711" tIns="45856" rIns="91711" bIns="45856" rtlCol="0"/>
          <a:lstStyle>
            <a:lvl1pPr algn="l">
              <a:defRPr sz="1200"/>
            </a:lvl1pPr>
          </a:lstStyle>
          <a:p>
            <a:endParaRPr lang="en-US"/>
          </a:p>
        </p:txBody>
      </p:sp>
      <p:sp>
        <p:nvSpPr>
          <p:cNvPr id="3" name="Date Placeholder 2"/>
          <p:cNvSpPr>
            <a:spLocks noGrp="1"/>
          </p:cNvSpPr>
          <p:nvPr>
            <p:ph type="dt" sz="quarter" idx="1"/>
          </p:nvPr>
        </p:nvSpPr>
        <p:spPr>
          <a:xfrm>
            <a:off x="3897842" y="0"/>
            <a:ext cx="2982428" cy="464657"/>
          </a:xfrm>
          <a:prstGeom prst="rect">
            <a:avLst/>
          </a:prstGeom>
        </p:spPr>
        <p:txBody>
          <a:bodyPr vert="horz" lIns="91711" tIns="45856" rIns="91711" bIns="45856" rtlCol="0"/>
          <a:lstStyle>
            <a:lvl1pPr algn="r">
              <a:defRPr sz="1200"/>
            </a:lvl1pPr>
          </a:lstStyle>
          <a:p>
            <a:fld id="{9D0B3153-168D-402E-94F7-98873E8A6ABA}" type="datetimeFigureOut">
              <a:rPr lang="en-US" smtClean="0"/>
              <a:pPr/>
              <a:t>12/20/2011</a:t>
            </a:fld>
            <a:endParaRPr lang="en-US"/>
          </a:p>
        </p:txBody>
      </p:sp>
      <p:sp>
        <p:nvSpPr>
          <p:cNvPr id="4" name="Footer Placeholder 3"/>
          <p:cNvSpPr>
            <a:spLocks noGrp="1"/>
          </p:cNvSpPr>
          <p:nvPr>
            <p:ph type="ftr" sz="quarter" idx="2"/>
          </p:nvPr>
        </p:nvSpPr>
        <p:spPr>
          <a:xfrm>
            <a:off x="1" y="8830114"/>
            <a:ext cx="2982428" cy="464657"/>
          </a:xfrm>
          <a:prstGeom prst="rect">
            <a:avLst/>
          </a:prstGeom>
        </p:spPr>
        <p:txBody>
          <a:bodyPr vert="horz" lIns="91711" tIns="45856" rIns="91711" bIns="45856" rtlCol="0" anchor="b"/>
          <a:lstStyle>
            <a:lvl1pPr algn="l">
              <a:defRPr sz="1200"/>
            </a:lvl1pPr>
          </a:lstStyle>
          <a:p>
            <a:endParaRPr lang="en-US"/>
          </a:p>
        </p:txBody>
      </p:sp>
      <p:sp>
        <p:nvSpPr>
          <p:cNvPr id="5" name="Slide Number Placeholder 4"/>
          <p:cNvSpPr>
            <a:spLocks noGrp="1"/>
          </p:cNvSpPr>
          <p:nvPr>
            <p:ph type="sldNum" sz="quarter" idx="3"/>
          </p:nvPr>
        </p:nvSpPr>
        <p:spPr>
          <a:xfrm>
            <a:off x="3897842" y="8830114"/>
            <a:ext cx="2982428" cy="464657"/>
          </a:xfrm>
          <a:prstGeom prst="rect">
            <a:avLst/>
          </a:prstGeom>
        </p:spPr>
        <p:txBody>
          <a:bodyPr vert="horz" lIns="91711" tIns="45856" rIns="91711" bIns="45856" rtlCol="0" anchor="b"/>
          <a:lstStyle>
            <a:lvl1pPr algn="r">
              <a:defRPr sz="1200"/>
            </a:lvl1pPr>
          </a:lstStyle>
          <a:p>
            <a:fld id="{4831E56F-AB44-4ACC-A9F9-BED551A51919}" type="slidenum">
              <a:rPr lang="en-US" smtClean="0"/>
              <a:pPr/>
              <a:t>‹#›</a:t>
            </a:fld>
            <a:endParaRPr lang="en-US"/>
          </a:p>
        </p:txBody>
      </p:sp>
    </p:spTree>
    <p:extLst>
      <p:ext uri="{BB962C8B-B14F-4D97-AF65-F5344CB8AC3E}">
        <p14:creationId xmlns:p14="http://schemas.microsoft.com/office/powerpoint/2010/main" val="27054577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2120" cy="464820"/>
          </a:xfrm>
          <a:prstGeom prst="rect">
            <a:avLst/>
          </a:prstGeom>
        </p:spPr>
        <p:txBody>
          <a:bodyPr vert="horz" lIns="91711" tIns="45856" rIns="91711" bIns="45856" rtlCol="0"/>
          <a:lstStyle>
            <a:lvl1pPr algn="l">
              <a:defRPr sz="1200"/>
            </a:lvl1pPr>
          </a:lstStyle>
          <a:p>
            <a:endParaRPr lang="en-US"/>
          </a:p>
        </p:txBody>
      </p:sp>
      <p:sp>
        <p:nvSpPr>
          <p:cNvPr id="3" name="Date Placeholder 2"/>
          <p:cNvSpPr>
            <a:spLocks noGrp="1"/>
          </p:cNvSpPr>
          <p:nvPr>
            <p:ph type="dt" idx="1"/>
          </p:nvPr>
        </p:nvSpPr>
        <p:spPr>
          <a:xfrm>
            <a:off x="3898104" y="0"/>
            <a:ext cx="2982120" cy="464820"/>
          </a:xfrm>
          <a:prstGeom prst="rect">
            <a:avLst/>
          </a:prstGeom>
        </p:spPr>
        <p:txBody>
          <a:bodyPr vert="horz" lIns="91711" tIns="45856" rIns="91711" bIns="45856" rtlCol="0"/>
          <a:lstStyle>
            <a:lvl1pPr algn="r">
              <a:defRPr sz="1200"/>
            </a:lvl1pPr>
          </a:lstStyle>
          <a:p>
            <a:fld id="{E415AE53-9C77-4D08-A88F-41FA1D331864}" type="datetimeFigureOut">
              <a:rPr lang="en-US" smtClean="0"/>
              <a:pPr/>
              <a:t>12/20/2011</a:t>
            </a:fld>
            <a:endParaRPr lang="en-US"/>
          </a:p>
        </p:txBody>
      </p:sp>
      <p:sp>
        <p:nvSpPr>
          <p:cNvPr id="4" name="Slide Image Placeholder 3"/>
          <p:cNvSpPr>
            <a:spLocks noGrp="1" noRot="1" noChangeAspect="1"/>
          </p:cNvSpPr>
          <p:nvPr>
            <p:ph type="sldImg" idx="2"/>
          </p:nvPr>
        </p:nvSpPr>
        <p:spPr>
          <a:xfrm>
            <a:off x="1117600" y="698500"/>
            <a:ext cx="4646613" cy="3486150"/>
          </a:xfrm>
          <a:prstGeom prst="rect">
            <a:avLst/>
          </a:prstGeom>
          <a:noFill/>
          <a:ln w="12700">
            <a:solidFill>
              <a:prstClr val="black"/>
            </a:solidFill>
          </a:ln>
        </p:spPr>
        <p:txBody>
          <a:bodyPr vert="horz" lIns="91711" tIns="45856" rIns="91711" bIns="45856" rtlCol="0" anchor="ctr"/>
          <a:lstStyle/>
          <a:p>
            <a:endParaRPr lang="en-US"/>
          </a:p>
        </p:txBody>
      </p:sp>
      <p:sp>
        <p:nvSpPr>
          <p:cNvPr id="5" name="Notes Placeholder 4"/>
          <p:cNvSpPr>
            <a:spLocks noGrp="1"/>
          </p:cNvSpPr>
          <p:nvPr>
            <p:ph type="body" sz="quarter" idx="3"/>
          </p:nvPr>
        </p:nvSpPr>
        <p:spPr>
          <a:xfrm>
            <a:off x="688182" y="4415791"/>
            <a:ext cx="5505450" cy="4183380"/>
          </a:xfrm>
          <a:prstGeom prst="rect">
            <a:avLst/>
          </a:prstGeom>
        </p:spPr>
        <p:txBody>
          <a:bodyPr vert="horz" lIns="91711" tIns="45856" rIns="91711" bIns="4585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967"/>
            <a:ext cx="2982120" cy="464820"/>
          </a:xfrm>
          <a:prstGeom prst="rect">
            <a:avLst/>
          </a:prstGeom>
        </p:spPr>
        <p:txBody>
          <a:bodyPr vert="horz" lIns="91711" tIns="45856" rIns="91711" bIns="45856" rtlCol="0" anchor="b"/>
          <a:lstStyle>
            <a:lvl1pPr algn="l">
              <a:defRPr sz="1200"/>
            </a:lvl1pPr>
          </a:lstStyle>
          <a:p>
            <a:endParaRPr lang="en-US"/>
          </a:p>
        </p:txBody>
      </p:sp>
      <p:sp>
        <p:nvSpPr>
          <p:cNvPr id="7" name="Slide Number Placeholder 6"/>
          <p:cNvSpPr>
            <a:spLocks noGrp="1"/>
          </p:cNvSpPr>
          <p:nvPr>
            <p:ph type="sldNum" sz="quarter" idx="5"/>
          </p:nvPr>
        </p:nvSpPr>
        <p:spPr>
          <a:xfrm>
            <a:off x="3898104" y="8829967"/>
            <a:ext cx="2982120" cy="464820"/>
          </a:xfrm>
          <a:prstGeom prst="rect">
            <a:avLst/>
          </a:prstGeom>
        </p:spPr>
        <p:txBody>
          <a:bodyPr vert="horz" lIns="91711" tIns="45856" rIns="91711" bIns="45856" rtlCol="0" anchor="b"/>
          <a:lstStyle>
            <a:lvl1pPr algn="r">
              <a:defRPr sz="1200"/>
            </a:lvl1pPr>
          </a:lstStyle>
          <a:p>
            <a:fld id="{35552D39-C123-452D-8D3E-8B68AEFC00F3}" type="slidenum">
              <a:rPr lang="en-US" smtClean="0"/>
              <a:pPr/>
              <a:t>‹#›</a:t>
            </a:fld>
            <a:endParaRPr lang="en-US"/>
          </a:p>
        </p:txBody>
      </p:sp>
    </p:spTree>
    <p:extLst>
      <p:ext uri="{BB962C8B-B14F-4D97-AF65-F5344CB8AC3E}">
        <p14:creationId xmlns:p14="http://schemas.microsoft.com/office/powerpoint/2010/main" val="23113063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defTabSz="916265" eaLnBrk="0" hangingPunct="0">
              <a:defRPr sz="1000">
                <a:solidFill>
                  <a:schemeClr val="tx1"/>
                </a:solidFill>
                <a:latin typeface="Arial" charset="0"/>
              </a:defRPr>
            </a:lvl1pPr>
            <a:lvl2pPr marL="721906" indent="-277657" defTabSz="916265" eaLnBrk="0" hangingPunct="0">
              <a:defRPr sz="1000">
                <a:solidFill>
                  <a:schemeClr val="tx1"/>
                </a:solidFill>
                <a:latin typeface="Arial" charset="0"/>
              </a:defRPr>
            </a:lvl2pPr>
            <a:lvl3pPr marL="1110624" indent="-222126" defTabSz="916265" eaLnBrk="0" hangingPunct="0">
              <a:defRPr sz="1000">
                <a:solidFill>
                  <a:schemeClr val="tx1"/>
                </a:solidFill>
                <a:latin typeface="Arial" charset="0"/>
              </a:defRPr>
            </a:lvl3pPr>
            <a:lvl4pPr marL="1554874" indent="-222126" defTabSz="916265" eaLnBrk="0" hangingPunct="0">
              <a:defRPr sz="1000">
                <a:solidFill>
                  <a:schemeClr val="tx1"/>
                </a:solidFill>
                <a:latin typeface="Arial" charset="0"/>
              </a:defRPr>
            </a:lvl4pPr>
            <a:lvl5pPr marL="1999124" indent="-222126" defTabSz="916265" eaLnBrk="0" hangingPunct="0">
              <a:defRPr sz="1000">
                <a:solidFill>
                  <a:schemeClr val="tx1"/>
                </a:solidFill>
                <a:latin typeface="Arial" charset="0"/>
              </a:defRPr>
            </a:lvl5pPr>
            <a:lvl6pPr marL="2443373" indent="-222126" defTabSz="916265" eaLnBrk="0" fontAlgn="base" hangingPunct="0">
              <a:spcBef>
                <a:spcPct val="0"/>
              </a:spcBef>
              <a:spcAft>
                <a:spcPct val="0"/>
              </a:spcAft>
              <a:defRPr sz="1000">
                <a:solidFill>
                  <a:schemeClr val="tx1"/>
                </a:solidFill>
                <a:latin typeface="Arial" charset="0"/>
              </a:defRPr>
            </a:lvl6pPr>
            <a:lvl7pPr marL="2887623" indent="-222126" defTabSz="916265" eaLnBrk="0" fontAlgn="base" hangingPunct="0">
              <a:spcBef>
                <a:spcPct val="0"/>
              </a:spcBef>
              <a:spcAft>
                <a:spcPct val="0"/>
              </a:spcAft>
              <a:defRPr sz="1000">
                <a:solidFill>
                  <a:schemeClr val="tx1"/>
                </a:solidFill>
                <a:latin typeface="Arial" charset="0"/>
              </a:defRPr>
            </a:lvl7pPr>
            <a:lvl8pPr marL="3331873" indent="-222126" defTabSz="916265" eaLnBrk="0" fontAlgn="base" hangingPunct="0">
              <a:spcBef>
                <a:spcPct val="0"/>
              </a:spcBef>
              <a:spcAft>
                <a:spcPct val="0"/>
              </a:spcAft>
              <a:defRPr sz="1000">
                <a:solidFill>
                  <a:schemeClr val="tx1"/>
                </a:solidFill>
                <a:latin typeface="Arial" charset="0"/>
              </a:defRPr>
            </a:lvl8pPr>
            <a:lvl9pPr marL="3776124" indent="-222126" defTabSz="916265" eaLnBrk="0" fontAlgn="base" hangingPunct="0">
              <a:spcBef>
                <a:spcPct val="0"/>
              </a:spcBef>
              <a:spcAft>
                <a:spcPct val="0"/>
              </a:spcAft>
              <a:defRPr sz="1000">
                <a:solidFill>
                  <a:schemeClr val="tx1"/>
                </a:solidFill>
                <a:latin typeface="Arial" charset="0"/>
              </a:defRPr>
            </a:lvl9pPr>
          </a:lstStyle>
          <a:p>
            <a:pPr eaLnBrk="1" hangingPunct="1"/>
            <a:fld id="{8E8D0B5D-D371-47A1-B896-B5199A982F89}" type="slidenum">
              <a:rPr lang="en-US" sz="1200">
                <a:solidFill>
                  <a:prstClr val="black"/>
                </a:solidFill>
              </a:rPr>
              <a:pPr eaLnBrk="1" hangingPunct="1"/>
              <a:t>1</a:t>
            </a:fld>
            <a:endParaRPr lang="en-US" sz="1200" dirty="0">
              <a:solidFill>
                <a:prstClr val="black"/>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699296" y="4413427"/>
            <a:ext cx="5506684" cy="3839068"/>
          </a:xfrm>
          <a:noFill/>
        </p:spPr>
        <p:txBody>
          <a:bodyPr/>
          <a:lstStyle/>
          <a:p>
            <a:pPr>
              <a:spcBef>
                <a:spcPct val="0"/>
              </a:spcBef>
            </a:pPr>
            <a:r>
              <a:rPr lang="en-US" dirty="0"/>
              <a:t>Hello everyone! Thank you for joining the Center on Instruction’s webinar on</a:t>
            </a:r>
            <a:r>
              <a:rPr lang="en-US" b="1" dirty="0"/>
              <a:t> </a:t>
            </a:r>
            <a:r>
              <a:rPr lang="en-US" dirty="0"/>
              <a:t>the</a:t>
            </a:r>
            <a:r>
              <a:rPr lang="en-US" b="1" dirty="0"/>
              <a:t> Overview of K-3 Reading Comprehension Research – Using Doing What Works (DWW) Resources to Support Instruction for School Improvement.</a:t>
            </a:r>
            <a:endParaRPr lang="en-US" dirty="0"/>
          </a:p>
          <a:p>
            <a:pPr eaLnBrk="1" hangingPunct="1">
              <a:spcBef>
                <a:spcPct val="0"/>
              </a:spcBef>
            </a:pPr>
            <a:endParaRPr lang="en-US" dirty="0"/>
          </a:p>
          <a:p>
            <a:pPr eaLnBrk="1" hangingPunct="1">
              <a:spcBef>
                <a:spcPct val="0"/>
              </a:spcBef>
            </a:pPr>
            <a:r>
              <a:rPr lang="en-US" dirty="0"/>
              <a:t>This is the first module in a series of Improving K-3 Reading Comprehension webinars designed to provide key principles and practices that support classroom instruction. Each module provides resources useful to federally funded </a:t>
            </a:r>
            <a:r>
              <a:rPr lang="en-US" b="1" dirty="0"/>
              <a:t>School Improvement Grant (SIG) </a:t>
            </a:r>
            <a:r>
              <a:rPr lang="en-US" dirty="0"/>
              <a:t>programs as well as technical assistance providers and others interested in school improvement.</a:t>
            </a:r>
          </a:p>
          <a:p>
            <a:pPr eaLnBrk="1" hangingPunct="1">
              <a:spcBef>
                <a:spcPct val="0"/>
              </a:spcBef>
            </a:pPr>
            <a:endParaRPr lang="en-US" dirty="0"/>
          </a:p>
          <a:p>
            <a:pPr eaLnBrk="1" hangingPunct="1">
              <a:spcBef>
                <a:spcPct val="0"/>
              </a:spcBef>
            </a:pPr>
            <a:r>
              <a:rPr lang="en-US" dirty="0"/>
              <a:t>The webinars introduce the </a:t>
            </a:r>
            <a:r>
              <a:rPr lang="en-US" b="1" dirty="0"/>
              <a:t>Center on Instruction (COI) </a:t>
            </a:r>
            <a:r>
              <a:rPr lang="en-US" dirty="0"/>
              <a:t>and the </a:t>
            </a:r>
            <a:r>
              <a:rPr lang="en-US" b="1" dirty="0"/>
              <a:t>Doing What Works (DWW)</a:t>
            </a:r>
            <a:r>
              <a:rPr lang="en-US" dirty="0"/>
              <a:t> websites and demonstrate how COI and DWW Reading Comprehension resources can be used to support the implementation of effective reading practices in schools. These and other multimedia resources for improving instruction across a variety of topics can be found on the COI and DWW websites.</a:t>
            </a:r>
          </a:p>
          <a:p>
            <a:pPr eaLnBrk="1" hangingPunct="1">
              <a:spcBef>
                <a:spcPct val="0"/>
              </a:spcBef>
            </a:pPr>
            <a:endParaRPr lang="en-US" dirty="0"/>
          </a:p>
          <a:p>
            <a:pPr eaLnBrk="1" hangingPunct="1">
              <a:spcBef>
                <a:spcPct val="0"/>
              </a:spcBef>
            </a:pPr>
            <a:r>
              <a:rPr lang="en-US" dirty="0"/>
              <a:t>My name is Sheryl Turner and I am a reading content specialist at the Center on Instruction.  I will be presenting this webinar on K-3 Reading Comprehension Research.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ChangeArrowheads="1" noTextEdit="1"/>
          </p:cNvSpPr>
          <p:nvPr>
            <p:ph type="sldImg"/>
          </p:nvPr>
        </p:nvSpPr>
        <p:spPr>
          <a:xfrm>
            <a:off x="1039813" y="698500"/>
            <a:ext cx="4648200" cy="3486150"/>
          </a:xfrm>
          <a:ln/>
        </p:spPr>
      </p:sp>
      <p:sp>
        <p:nvSpPr>
          <p:cNvPr id="40962" name="Rectangle 3"/>
          <p:cNvSpPr>
            <a:spLocks noGrp="1" noChangeArrowheads="1"/>
          </p:cNvSpPr>
          <p:nvPr>
            <p:ph type="body" idx="1"/>
          </p:nvPr>
        </p:nvSpPr>
        <p:spPr>
          <a:noFill/>
          <a:ln/>
        </p:spPr>
        <p:txBody>
          <a:bodyPr/>
          <a:lstStyle/>
          <a:p>
            <a:r>
              <a:rPr lang="en-US" dirty="0"/>
              <a:t>Discussions among students or between the students and the teacher go beyond simply asking and answering surface-level questions to a more thoughtful exploration of the text. Through this type of exploration, students learn how to argue for or against points raised in the discussion, resolve ambiguities in the text, and draw conclusions or inferences about the text.”</a:t>
            </a:r>
          </a:p>
          <a:p>
            <a:endParaRPr lang="en-US" dirty="0"/>
          </a:p>
          <a:p>
            <a:r>
              <a:rPr lang="en-US" dirty="0"/>
              <a:t>Teachers can lead this exploration by:</a:t>
            </a:r>
          </a:p>
          <a:p>
            <a:pPr marL="171959" indent="-171959">
              <a:spcBef>
                <a:spcPts val="602"/>
              </a:spcBef>
              <a:buFont typeface="Arial" pitchFamily="34" charset="0"/>
              <a:buChar char="•"/>
            </a:pPr>
            <a:r>
              <a:rPr lang="en-US" dirty="0"/>
              <a:t>Structuring the discussion to complement the text, the instructional purpose, and the readers’ ability and grade level,</a:t>
            </a:r>
          </a:p>
          <a:p>
            <a:pPr marL="171959" indent="-171959">
              <a:spcBef>
                <a:spcPts val="602"/>
              </a:spcBef>
              <a:buFont typeface="Arial" pitchFamily="34" charset="0"/>
              <a:buChar char="•"/>
            </a:pPr>
            <a:r>
              <a:rPr lang="en-US" dirty="0"/>
              <a:t>Having students lead structured small-group discussions, and by</a:t>
            </a:r>
          </a:p>
          <a:p>
            <a:pPr marL="171959" indent="-171959">
              <a:spcBef>
                <a:spcPts val="602"/>
              </a:spcBef>
              <a:buFont typeface="Arial" pitchFamily="34" charset="0"/>
              <a:buChar char="•"/>
            </a:pPr>
            <a:r>
              <a:rPr lang="en-US" dirty="0"/>
              <a:t>Developing discussion questions that require students to think deeply about text, Asking follow-up questions that encourage and facilitate discussion.</a:t>
            </a:r>
          </a:p>
          <a:p>
            <a:pPr>
              <a:spcBef>
                <a:spcPts val="602"/>
              </a:spcBef>
            </a:pPr>
            <a:r>
              <a:rPr lang="en-US" dirty="0"/>
              <a:t>It is important to note that asking  text-dependent questions is a major focus of the Common Core State Standards.</a:t>
            </a:r>
          </a:p>
          <a:p>
            <a:pPr marL="171959" indent="-171959">
              <a:spcBef>
                <a:spcPts val="602"/>
              </a:spcBef>
              <a:buFont typeface="Arial" pitchFamily="34" charset="0"/>
              <a:buChar char="•"/>
            </a:pPr>
            <a:endParaRPr lang="en-US" dirty="0" smtClean="0"/>
          </a:p>
        </p:txBody>
      </p:sp>
      <p:sp>
        <p:nvSpPr>
          <p:cNvPr id="2" name="Slide Number Placeholder 1"/>
          <p:cNvSpPr>
            <a:spLocks noGrp="1"/>
          </p:cNvSpPr>
          <p:nvPr>
            <p:ph type="sldNum" sz="quarter" idx="10"/>
          </p:nvPr>
        </p:nvSpPr>
        <p:spPr/>
        <p:txBody>
          <a:bodyPr/>
          <a:lstStyle/>
          <a:p>
            <a:fld id="{35552D39-C123-452D-8D3E-8B68AEFC00F3}"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ChangeArrowheads="1" noTextEdit="1"/>
          </p:cNvSpPr>
          <p:nvPr>
            <p:ph type="sldImg"/>
          </p:nvPr>
        </p:nvSpPr>
        <p:spPr>
          <a:xfrm>
            <a:off x="1117600" y="698500"/>
            <a:ext cx="4648200" cy="3486150"/>
          </a:xfrm>
          <a:ln/>
        </p:spPr>
      </p:sp>
      <p:sp>
        <p:nvSpPr>
          <p:cNvPr id="53250" name="Rectangle 3"/>
          <p:cNvSpPr>
            <a:spLocks noGrp="1" noChangeArrowheads="1"/>
          </p:cNvSpPr>
          <p:nvPr>
            <p:ph type="body" idx="1"/>
          </p:nvPr>
        </p:nvSpPr>
        <p:spPr>
          <a:noFill/>
          <a:ln/>
        </p:spPr>
        <p:txBody>
          <a:bodyPr/>
          <a:lstStyle/>
          <a:p>
            <a:r>
              <a:rPr lang="en-US" dirty="0"/>
              <a:t>Teachers should give reading a prominent role in the classroom, setting up a classroom library with relevant, interesting books and explaining how reading helps you learn about the world. </a:t>
            </a:r>
          </a:p>
          <a:p>
            <a:endParaRPr lang="en-US" dirty="0"/>
          </a:p>
          <a:p>
            <a:r>
              <a:rPr lang="en-US" dirty="0"/>
              <a:t>Teachers can engage students in reading by:</a:t>
            </a:r>
          </a:p>
          <a:p>
            <a:pPr marL="171959" indent="-171959">
              <a:spcBef>
                <a:spcPts val="602"/>
              </a:spcBef>
              <a:buFont typeface="Arial" pitchFamily="34" charset="0"/>
              <a:buChar char="•"/>
            </a:pPr>
            <a:r>
              <a:rPr lang="en-US" dirty="0"/>
              <a:t>Helping students discover the purpose and benefits of reading;</a:t>
            </a:r>
          </a:p>
          <a:p>
            <a:pPr marL="171959" indent="-171959">
              <a:spcBef>
                <a:spcPts val="602"/>
              </a:spcBef>
              <a:buFont typeface="Arial" pitchFamily="34" charset="0"/>
              <a:buChar char="•"/>
            </a:pPr>
            <a:r>
              <a:rPr lang="en-US" dirty="0"/>
              <a:t>Creating opportunities for students to see themselves as successful readers;</a:t>
            </a:r>
          </a:p>
          <a:p>
            <a:pPr marL="171959" indent="-171959">
              <a:spcBef>
                <a:spcPts val="602"/>
              </a:spcBef>
              <a:buFont typeface="Arial" pitchFamily="34" charset="0"/>
              <a:buChar char="•"/>
            </a:pPr>
            <a:r>
              <a:rPr lang="en-US" dirty="0"/>
              <a:t>Giving students reading choices, which are intrinsically motivating to children; and</a:t>
            </a:r>
          </a:p>
          <a:p>
            <a:pPr marL="171959" indent="-171959">
              <a:spcBef>
                <a:spcPts val="602"/>
              </a:spcBef>
              <a:buFont typeface="Arial" pitchFamily="34" charset="0"/>
              <a:buChar char="•"/>
            </a:pPr>
            <a:r>
              <a:rPr lang="en-US" dirty="0"/>
              <a:t>Giving students the opportunity to learn by collaborating with their peers.</a:t>
            </a:r>
          </a:p>
          <a:p>
            <a:pPr marL="171959" indent="-171959">
              <a:buFont typeface="Arial" pitchFamily="34" charset="0"/>
              <a:buChar char="•"/>
            </a:pPr>
            <a:endParaRPr lang="en-US" dirty="0"/>
          </a:p>
          <a:p>
            <a:endParaRPr lang="en-US" dirty="0" smtClean="0"/>
          </a:p>
        </p:txBody>
      </p:sp>
      <p:sp>
        <p:nvSpPr>
          <p:cNvPr id="2" name="Slide Number Placeholder 1"/>
          <p:cNvSpPr>
            <a:spLocks noGrp="1"/>
          </p:cNvSpPr>
          <p:nvPr>
            <p:ph type="sldNum" sz="quarter" idx="10"/>
          </p:nvPr>
        </p:nvSpPr>
        <p:spPr/>
        <p:txBody>
          <a:bodyPr/>
          <a:lstStyle/>
          <a:p>
            <a:fld id="{35552D39-C123-452D-8D3E-8B68AEFC00F3}"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defTabSz="916265" eaLnBrk="0" hangingPunct="0">
              <a:defRPr sz="1000">
                <a:solidFill>
                  <a:schemeClr val="tx1"/>
                </a:solidFill>
                <a:latin typeface="Arial" charset="0"/>
              </a:defRPr>
            </a:lvl1pPr>
            <a:lvl2pPr marL="721906" indent="-277657" defTabSz="916265" eaLnBrk="0" hangingPunct="0">
              <a:defRPr sz="1000">
                <a:solidFill>
                  <a:schemeClr val="tx1"/>
                </a:solidFill>
                <a:latin typeface="Arial" charset="0"/>
              </a:defRPr>
            </a:lvl2pPr>
            <a:lvl3pPr marL="1110624" indent="-222126" defTabSz="916265" eaLnBrk="0" hangingPunct="0">
              <a:defRPr sz="1000">
                <a:solidFill>
                  <a:schemeClr val="tx1"/>
                </a:solidFill>
                <a:latin typeface="Arial" charset="0"/>
              </a:defRPr>
            </a:lvl3pPr>
            <a:lvl4pPr marL="1554874" indent="-222126" defTabSz="916265" eaLnBrk="0" hangingPunct="0">
              <a:defRPr sz="1000">
                <a:solidFill>
                  <a:schemeClr val="tx1"/>
                </a:solidFill>
                <a:latin typeface="Arial" charset="0"/>
              </a:defRPr>
            </a:lvl4pPr>
            <a:lvl5pPr marL="1999124" indent="-222126" defTabSz="916265" eaLnBrk="0" hangingPunct="0">
              <a:defRPr sz="1000">
                <a:solidFill>
                  <a:schemeClr val="tx1"/>
                </a:solidFill>
                <a:latin typeface="Arial" charset="0"/>
              </a:defRPr>
            </a:lvl5pPr>
            <a:lvl6pPr marL="2443373" indent="-222126" defTabSz="916265" eaLnBrk="0" fontAlgn="base" hangingPunct="0">
              <a:spcBef>
                <a:spcPct val="0"/>
              </a:spcBef>
              <a:spcAft>
                <a:spcPct val="0"/>
              </a:spcAft>
              <a:defRPr sz="1000">
                <a:solidFill>
                  <a:schemeClr val="tx1"/>
                </a:solidFill>
                <a:latin typeface="Arial" charset="0"/>
              </a:defRPr>
            </a:lvl6pPr>
            <a:lvl7pPr marL="2887623" indent="-222126" defTabSz="916265" eaLnBrk="0" fontAlgn="base" hangingPunct="0">
              <a:spcBef>
                <a:spcPct val="0"/>
              </a:spcBef>
              <a:spcAft>
                <a:spcPct val="0"/>
              </a:spcAft>
              <a:defRPr sz="1000">
                <a:solidFill>
                  <a:schemeClr val="tx1"/>
                </a:solidFill>
                <a:latin typeface="Arial" charset="0"/>
              </a:defRPr>
            </a:lvl7pPr>
            <a:lvl8pPr marL="3331873" indent="-222126" defTabSz="916265" eaLnBrk="0" fontAlgn="base" hangingPunct="0">
              <a:spcBef>
                <a:spcPct val="0"/>
              </a:spcBef>
              <a:spcAft>
                <a:spcPct val="0"/>
              </a:spcAft>
              <a:defRPr sz="1000">
                <a:solidFill>
                  <a:schemeClr val="tx1"/>
                </a:solidFill>
                <a:latin typeface="Arial" charset="0"/>
              </a:defRPr>
            </a:lvl8pPr>
            <a:lvl9pPr marL="3776124" indent="-222126" defTabSz="916265" eaLnBrk="0" fontAlgn="base" hangingPunct="0">
              <a:spcBef>
                <a:spcPct val="0"/>
              </a:spcBef>
              <a:spcAft>
                <a:spcPct val="0"/>
              </a:spcAft>
              <a:defRPr sz="1000">
                <a:solidFill>
                  <a:schemeClr val="tx1"/>
                </a:solidFill>
                <a:latin typeface="Arial" charset="0"/>
              </a:defRPr>
            </a:lvl9pPr>
          </a:lstStyle>
          <a:p>
            <a:pPr eaLnBrk="1" hangingPunct="1"/>
            <a:fld id="{2F07F2C9-32C8-4C52-B4A6-739B4A4C39B6}" type="slidenum">
              <a:rPr lang="en-US" sz="1200">
                <a:solidFill>
                  <a:prstClr val="black"/>
                </a:solidFill>
              </a:rPr>
              <a:pPr eaLnBrk="1" hangingPunct="1"/>
              <a:t>12</a:t>
            </a:fld>
            <a:endParaRPr lang="en-US" sz="1200">
              <a:solidFill>
                <a:prstClr val="black"/>
              </a:solidFill>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xfrm>
            <a:off x="699296" y="4413426"/>
            <a:ext cx="5506684" cy="4260068"/>
          </a:xfrm>
          <a:noFill/>
        </p:spPr>
        <p:txBody>
          <a:bodyPr/>
          <a:lstStyle/>
          <a:p>
            <a:pPr eaLnBrk="1" hangingPunct="1">
              <a:spcBef>
                <a:spcPct val="0"/>
              </a:spcBef>
            </a:pPr>
            <a:r>
              <a:rPr lang="en-US" dirty="0"/>
              <a:t>Doing What Works (DWW) provides a mechanism to learn more about all the practices described in this overview. </a:t>
            </a:r>
          </a:p>
          <a:p>
            <a:pPr eaLnBrk="1" hangingPunct="1">
              <a:spcBef>
                <a:spcPct val="0"/>
              </a:spcBef>
            </a:pPr>
            <a:endParaRPr lang="en-US" dirty="0"/>
          </a:p>
          <a:p>
            <a:pPr>
              <a:spcBef>
                <a:spcPct val="0"/>
              </a:spcBef>
            </a:pPr>
            <a:r>
              <a:rPr lang="en-US" dirty="0"/>
              <a:t>To learn more about teaching comprehension strategies, we’re going to watch a slideshow</a:t>
            </a:r>
            <a:r>
              <a:rPr lang="en-US" dirty="0">
                <a:solidFill>
                  <a:srgbClr val="00B0F0"/>
                </a:solidFill>
              </a:rPr>
              <a:t> </a:t>
            </a:r>
            <a:r>
              <a:rPr lang="en-US" dirty="0"/>
              <a:t>from the DWW website of a second-grade teacher using a gradual release of responsibility to teach summarizing.  Her ultimate goal is for students to use the strategies without teacher assistance. To facilitate independent learning, she uses:</a:t>
            </a:r>
          </a:p>
          <a:p>
            <a:pPr marL="229279" indent="-229279">
              <a:spcBef>
                <a:spcPts val="602"/>
              </a:spcBef>
              <a:buFont typeface="+mj-lt"/>
              <a:buAutoNum type="arabicPeriod"/>
            </a:pPr>
            <a:r>
              <a:rPr lang="en-US" dirty="0"/>
              <a:t>Story maps, </a:t>
            </a:r>
          </a:p>
          <a:p>
            <a:pPr marL="229279" indent="-229279">
              <a:spcBef>
                <a:spcPts val="602"/>
              </a:spcBef>
              <a:buFont typeface="+mj-lt"/>
              <a:buAutoNum type="arabicPeriod"/>
            </a:pPr>
            <a:r>
              <a:rPr lang="en-US" dirty="0"/>
              <a:t>Guided practice, and </a:t>
            </a:r>
          </a:p>
          <a:p>
            <a:pPr marL="229279" indent="-229279">
              <a:spcBef>
                <a:spcPts val="602"/>
              </a:spcBef>
              <a:buFont typeface="+mj-lt"/>
              <a:buAutoNum type="arabicPeriod"/>
            </a:pPr>
            <a:r>
              <a:rPr lang="en-US" dirty="0"/>
              <a:t>Literacy center games.  </a:t>
            </a:r>
          </a:p>
          <a:p>
            <a:pPr>
              <a:spcBef>
                <a:spcPct val="0"/>
              </a:spcBef>
            </a:pPr>
            <a:endParaRPr lang="en-US" strike="sngStrike" dirty="0" smtClean="0">
              <a:solidFill>
                <a:srgbClr val="00B0F0"/>
              </a:solidFill>
            </a:endParaRPr>
          </a:p>
          <a:p>
            <a:endParaRPr lang="en-US" dirty="0"/>
          </a:p>
          <a:p>
            <a:pPr lvl="1" indent="-222126">
              <a:spcBef>
                <a:spcPct val="60000"/>
              </a:spcBef>
            </a:pPr>
            <a:endParaRPr lang="en-US" sz="14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6265" eaLnBrk="0" hangingPunct="0">
              <a:defRPr sz="1000">
                <a:solidFill>
                  <a:schemeClr val="tx1"/>
                </a:solidFill>
                <a:latin typeface="Arial" charset="0"/>
              </a:defRPr>
            </a:lvl1pPr>
            <a:lvl2pPr marL="721906" indent="-277657" defTabSz="916265" eaLnBrk="0" hangingPunct="0">
              <a:defRPr sz="1000">
                <a:solidFill>
                  <a:schemeClr val="tx1"/>
                </a:solidFill>
                <a:latin typeface="Arial" charset="0"/>
              </a:defRPr>
            </a:lvl2pPr>
            <a:lvl3pPr marL="1110624" indent="-222126" defTabSz="916265" eaLnBrk="0" hangingPunct="0">
              <a:defRPr sz="1000">
                <a:solidFill>
                  <a:schemeClr val="tx1"/>
                </a:solidFill>
                <a:latin typeface="Arial" charset="0"/>
              </a:defRPr>
            </a:lvl3pPr>
            <a:lvl4pPr marL="1554874" indent="-222126" defTabSz="916265" eaLnBrk="0" hangingPunct="0">
              <a:defRPr sz="1000">
                <a:solidFill>
                  <a:schemeClr val="tx1"/>
                </a:solidFill>
                <a:latin typeface="Arial" charset="0"/>
              </a:defRPr>
            </a:lvl4pPr>
            <a:lvl5pPr marL="1999124" indent="-222126" defTabSz="916265" eaLnBrk="0" hangingPunct="0">
              <a:defRPr sz="1000">
                <a:solidFill>
                  <a:schemeClr val="tx1"/>
                </a:solidFill>
                <a:latin typeface="Arial" charset="0"/>
              </a:defRPr>
            </a:lvl5pPr>
            <a:lvl6pPr marL="2443373" indent="-222126" defTabSz="916265" eaLnBrk="0" fontAlgn="base" hangingPunct="0">
              <a:spcBef>
                <a:spcPct val="0"/>
              </a:spcBef>
              <a:spcAft>
                <a:spcPct val="0"/>
              </a:spcAft>
              <a:defRPr sz="1000">
                <a:solidFill>
                  <a:schemeClr val="tx1"/>
                </a:solidFill>
                <a:latin typeface="Arial" charset="0"/>
              </a:defRPr>
            </a:lvl6pPr>
            <a:lvl7pPr marL="2887623" indent="-222126" defTabSz="916265" eaLnBrk="0" fontAlgn="base" hangingPunct="0">
              <a:spcBef>
                <a:spcPct val="0"/>
              </a:spcBef>
              <a:spcAft>
                <a:spcPct val="0"/>
              </a:spcAft>
              <a:defRPr sz="1000">
                <a:solidFill>
                  <a:schemeClr val="tx1"/>
                </a:solidFill>
                <a:latin typeface="Arial" charset="0"/>
              </a:defRPr>
            </a:lvl7pPr>
            <a:lvl8pPr marL="3331873" indent="-222126" defTabSz="916265" eaLnBrk="0" fontAlgn="base" hangingPunct="0">
              <a:spcBef>
                <a:spcPct val="0"/>
              </a:spcBef>
              <a:spcAft>
                <a:spcPct val="0"/>
              </a:spcAft>
              <a:defRPr sz="1000">
                <a:solidFill>
                  <a:schemeClr val="tx1"/>
                </a:solidFill>
                <a:latin typeface="Arial" charset="0"/>
              </a:defRPr>
            </a:lvl8pPr>
            <a:lvl9pPr marL="3776124" indent="-222126" defTabSz="916265" eaLnBrk="0" fontAlgn="base" hangingPunct="0">
              <a:spcBef>
                <a:spcPct val="0"/>
              </a:spcBef>
              <a:spcAft>
                <a:spcPct val="0"/>
              </a:spcAft>
              <a:defRPr sz="1000">
                <a:solidFill>
                  <a:schemeClr val="tx1"/>
                </a:solidFill>
                <a:latin typeface="Arial" charset="0"/>
              </a:defRPr>
            </a:lvl9pPr>
          </a:lstStyle>
          <a:p>
            <a:pPr eaLnBrk="1" hangingPunct="1"/>
            <a:fld id="{D0020F7D-1000-489E-BB97-3C5A96566D8B}" type="slidenum">
              <a:rPr lang="en-US" sz="1200">
                <a:solidFill>
                  <a:prstClr val="black"/>
                </a:solidFill>
              </a:rPr>
              <a:pPr eaLnBrk="1" hangingPunct="1"/>
              <a:t>13</a:t>
            </a:fld>
            <a:endParaRPr lang="en-US" sz="1200" dirty="0">
              <a:solidFill>
                <a:prstClr val="black"/>
              </a:solidFill>
            </a:endParaRPr>
          </a:p>
        </p:txBody>
      </p:sp>
      <p:sp>
        <p:nvSpPr>
          <p:cNvPr id="27651" name="Rectangle 3"/>
          <p:cNvSpPr>
            <a:spLocks noGrp="1" noChangeArrowheads="1"/>
          </p:cNvSpPr>
          <p:nvPr>
            <p:ph type="body" idx="1"/>
          </p:nvPr>
        </p:nvSpPr>
        <p:spPr>
          <a:xfrm>
            <a:off x="687566" y="4416575"/>
            <a:ext cx="5506684" cy="4288238"/>
          </a:xfrm>
        </p:spPr>
        <p:txBody>
          <a:bodyPr/>
          <a:lstStyle/>
          <a:p>
            <a:pPr>
              <a:lnSpc>
                <a:spcPct val="80000"/>
              </a:lnSpc>
              <a:defRPr/>
            </a:pPr>
            <a:r>
              <a:rPr lang="en-US" b="1" dirty="0"/>
              <a:t>As you observe the slideshow segment, </a:t>
            </a:r>
            <a:r>
              <a:rPr lang="en-US" b="1" i="1" dirty="0"/>
              <a:t>Targeting Reading Strategies: Summarizing</a:t>
            </a:r>
            <a:r>
              <a:rPr lang="en-US" b="1" dirty="0"/>
              <a:t>, and are taking notes, keep in mind…</a:t>
            </a:r>
          </a:p>
          <a:p>
            <a:pPr lvl="1" indent="-217497">
              <a:lnSpc>
                <a:spcPct val="80000"/>
              </a:lnSpc>
              <a:spcBef>
                <a:spcPts val="201"/>
              </a:spcBef>
              <a:buFontTx/>
              <a:buChar char="•"/>
              <a:defRPr/>
            </a:pPr>
            <a:r>
              <a:rPr lang="en-US" dirty="0"/>
              <a:t>What comprehension strategies are being used within the lesson?</a:t>
            </a:r>
          </a:p>
          <a:p>
            <a:pPr lvl="1" indent="-217497">
              <a:lnSpc>
                <a:spcPct val="80000"/>
              </a:lnSpc>
              <a:spcBef>
                <a:spcPts val="201"/>
              </a:spcBef>
              <a:buFontTx/>
              <a:buChar char="•"/>
              <a:defRPr/>
            </a:pPr>
            <a:r>
              <a:rPr lang="en-US" dirty="0"/>
              <a:t>How does the teacher scaffold independent learning?</a:t>
            </a:r>
          </a:p>
          <a:p>
            <a:pPr lvl="1" indent="-217497">
              <a:lnSpc>
                <a:spcPct val="80000"/>
              </a:lnSpc>
              <a:spcBef>
                <a:spcPts val="201"/>
              </a:spcBef>
              <a:buFontTx/>
              <a:buChar char="•"/>
              <a:defRPr/>
            </a:pPr>
            <a:r>
              <a:rPr lang="en-US" dirty="0"/>
              <a:t>How does the teacher provide feedback to students learning to use the comprehension strategies?</a:t>
            </a:r>
          </a:p>
          <a:p>
            <a:pPr lvl="1" indent="-217497">
              <a:lnSpc>
                <a:spcPct val="80000"/>
              </a:lnSpc>
              <a:spcBef>
                <a:spcPts val="201"/>
              </a:spcBef>
              <a:buFontTx/>
              <a:buChar char="•"/>
              <a:defRPr/>
            </a:pPr>
            <a:r>
              <a:rPr lang="en-US" dirty="0"/>
              <a:t>Note the opportunities for student practice.</a:t>
            </a:r>
          </a:p>
          <a:p>
            <a:pPr lvl="1" indent="-217497">
              <a:lnSpc>
                <a:spcPct val="80000"/>
              </a:lnSpc>
              <a:spcBef>
                <a:spcPts val="201"/>
              </a:spcBef>
              <a:buFontTx/>
              <a:buChar char="•"/>
              <a:defRPr/>
            </a:pPr>
            <a:r>
              <a:rPr lang="en-US" dirty="0"/>
              <a:t>And note similarities in practices in your school and those you’d like to explore further</a:t>
            </a:r>
            <a:r>
              <a:rPr lang="en-US" dirty="0" smtClean="0"/>
              <a:t>.</a:t>
            </a:r>
            <a:endParaRPr lang="en-US" dirty="0"/>
          </a:p>
          <a:p>
            <a:pPr marL="219723" lvl="1">
              <a:lnSpc>
                <a:spcPct val="80000"/>
              </a:lnSpc>
              <a:spcBef>
                <a:spcPts val="201"/>
              </a:spcBef>
              <a:defRPr/>
            </a:pPr>
            <a:endParaRPr lang="en-US" dirty="0"/>
          </a:p>
          <a:p>
            <a:pPr marL="219723" lvl="1">
              <a:lnSpc>
                <a:spcPct val="80000"/>
              </a:lnSpc>
              <a:spcBef>
                <a:spcPts val="201"/>
              </a:spcBef>
              <a:defRPr/>
            </a:pPr>
            <a:r>
              <a:rPr lang="en-US" b="1" dirty="0" smtClean="0"/>
              <a:t>Let’s watch.</a:t>
            </a:r>
            <a:endParaRPr lang="en-US" b="1" dirty="0"/>
          </a:p>
        </p:txBody>
      </p:sp>
      <p:sp>
        <p:nvSpPr>
          <p:cNvPr id="27652" name="Rectangle 2"/>
          <p:cNvSpPr>
            <a:spLocks noGrp="1" noRot="1" noChangeAspect="1" noChangeArrowheads="1" noTextEdit="1"/>
          </p:cNvSpPr>
          <p:nvPr>
            <p:ph type="sldImg"/>
          </p:nvPr>
        </p:nvSpPr>
        <p:spPr>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6265" eaLnBrk="0" hangingPunct="0">
              <a:defRPr sz="1000">
                <a:solidFill>
                  <a:schemeClr val="tx1"/>
                </a:solidFill>
                <a:latin typeface="Arial" charset="0"/>
              </a:defRPr>
            </a:lvl1pPr>
            <a:lvl2pPr marL="721906" indent="-277657" defTabSz="916265" eaLnBrk="0" hangingPunct="0">
              <a:defRPr sz="1000">
                <a:solidFill>
                  <a:schemeClr val="tx1"/>
                </a:solidFill>
                <a:latin typeface="Arial" charset="0"/>
              </a:defRPr>
            </a:lvl2pPr>
            <a:lvl3pPr marL="1110624" indent="-222126" defTabSz="916265" eaLnBrk="0" hangingPunct="0">
              <a:defRPr sz="1000">
                <a:solidFill>
                  <a:schemeClr val="tx1"/>
                </a:solidFill>
                <a:latin typeface="Arial" charset="0"/>
              </a:defRPr>
            </a:lvl3pPr>
            <a:lvl4pPr marL="1554874" indent="-222126" defTabSz="916265" eaLnBrk="0" hangingPunct="0">
              <a:defRPr sz="1000">
                <a:solidFill>
                  <a:schemeClr val="tx1"/>
                </a:solidFill>
                <a:latin typeface="Arial" charset="0"/>
              </a:defRPr>
            </a:lvl4pPr>
            <a:lvl5pPr marL="1999124" indent="-222126" defTabSz="916265" eaLnBrk="0" hangingPunct="0">
              <a:defRPr sz="1000">
                <a:solidFill>
                  <a:schemeClr val="tx1"/>
                </a:solidFill>
                <a:latin typeface="Arial" charset="0"/>
              </a:defRPr>
            </a:lvl5pPr>
            <a:lvl6pPr marL="2443373" indent="-222126" defTabSz="916265" eaLnBrk="0" fontAlgn="base" hangingPunct="0">
              <a:spcBef>
                <a:spcPct val="0"/>
              </a:spcBef>
              <a:spcAft>
                <a:spcPct val="0"/>
              </a:spcAft>
              <a:defRPr sz="1000">
                <a:solidFill>
                  <a:schemeClr val="tx1"/>
                </a:solidFill>
                <a:latin typeface="Arial" charset="0"/>
              </a:defRPr>
            </a:lvl6pPr>
            <a:lvl7pPr marL="2887623" indent="-222126" defTabSz="916265" eaLnBrk="0" fontAlgn="base" hangingPunct="0">
              <a:spcBef>
                <a:spcPct val="0"/>
              </a:spcBef>
              <a:spcAft>
                <a:spcPct val="0"/>
              </a:spcAft>
              <a:defRPr sz="1000">
                <a:solidFill>
                  <a:schemeClr val="tx1"/>
                </a:solidFill>
                <a:latin typeface="Arial" charset="0"/>
              </a:defRPr>
            </a:lvl7pPr>
            <a:lvl8pPr marL="3331873" indent="-222126" defTabSz="916265" eaLnBrk="0" fontAlgn="base" hangingPunct="0">
              <a:spcBef>
                <a:spcPct val="0"/>
              </a:spcBef>
              <a:spcAft>
                <a:spcPct val="0"/>
              </a:spcAft>
              <a:defRPr sz="1000">
                <a:solidFill>
                  <a:schemeClr val="tx1"/>
                </a:solidFill>
                <a:latin typeface="Arial" charset="0"/>
              </a:defRPr>
            </a:lvl8pPr>
            <a:lvl9pPr marL="3776124" indent="-222126" defTabSz="916265" eaLnBrk="0" fontAlgn="base" hangingPunct="0">
              <a:spcBef>
                <a:spcPct val="0"/>
              </a:spcBef>
              <a:spcAft>
                <a:spcPct val="0"/>
              </a:spcAft>
              <a:defRPr sz="1000">
                <a:solidFill>
                  <a:schemeClr val="tx1"/>
                </a:solidFill>
                <a:latin typeface="Arial" charset="0"/>
              </a:defRPr>
            </a:lvl9pPr>
          </a:lstStyle>
          <a:p>
            <a:pPr eaLnBrk="1" hangingPunct="1"/>
            <a:fld id="{D0020F7D-1000-489E-BB97-3C5A96566D8B}" type="slidenum">
              <a:rPr lang="en-US" sz="1200">
                <a:solidFill>
                  <a:prstClr val="black"/>
                </a:solidFill>
              </a:rPr>
              <a:pPr eaLnBrk="1" hangingPunct="1"/>
              <a:t>14</a:t>
            </a:fld>
            <a:endParaRPr lang="en-US" sz="1200">
              <a:solidFill>
                <a:prstClr val="black"/>
              </a:solidFill>
            </a:endParaRPr>
          </a:p>
        </p:txBody>
      </p:sp>
      <p:sp>
        <p:nvSpPr>
          <p:cNvPr id="27651" name="Rectangle 3"/>
          <p:cNvSpPr>
            <a:spLocks noGrp="1" noChangeArrowheads="1"/>
          </p:cNvSpPr>
          <p:nvPr>
            <p:ph type="body" idx="1"/>
          </p:nvPr>
        </p:nvSpPr>
        <p:spPr>
          <a:xfrm>
            <a:off x="687566" y="4416575"/>
            <a:ext cx="5506684" cy="4288238"/>
          </a:xfrm>
        </p:spPr>
        <p:txBody>
          <a:bodyPr/>
          <a:lstStyle/>
          <a:p>
            <a:pPr marL="1592" lvl="1">
              <a:lnSpc>
                <a:spcPct val="80000"/>
              </a:lnSpc>
              <a:spcBef>
                <a:spcPts val="201"/>
              </a:spcBef>
              <a:defRPr/>
            </a:pPr>
            <a:r>
              <a:rPr lang="en-US" b="1" dirty="0" smtClean="0"/>
              <a:t>(video)</a:t>
            </a:r>
            <a:endParaRPr lang="en-US" dirty="0"/>
          </a:p>
        </p:txBody>
      </p:sp>
      <p:sp>
        <p:nvSpPr>
          <p:cNvPr id="27652" name="Rectangle 2"/>
          <p:cNvSpPr>
            <a:spLocks noGrp="1" noRot="1" noChangeAspect="1" noChangeArrowheads="1" noTextEdit="1"/>
          </p:cNvSpPr>
          <p:nvPr>
            <p:ph type="sldImg"/>
          </p:nvPr>
        </p:nvSpPr>
        <p:spPr>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6265" eaLnBrk="0" hangingPunct="0">
              <a:defRPr sz="1000">
                <a:solidFill>
                  <a:schemeClr val="tx1"/>
                </a:solidFill>
                <a:latin typeface="Arial" charset="0"/>
              </a:defRPr>
            </a:lvl1pPr>
            <a:lvl2pPr marL="721906" indent="-277657" defTabSz="916265" eaLnBrk="0" hangingPunct="0">
              <a:defRPr sz="1000">
                <a:solidFill>
                  <a:schemeClr val="tx1"/>
                </a:solidFill>
                <a:latin typeface="Arial" charset="0"/>
              </a:defRPr>
            </a:lvl2pPr>
            <a:lvl3pPr marL="1110624" indent="-222126" defTabSz="916265" eaLnBrk="0" hangingPunct="0">
              <a:defRPr sz="1000">
                <a:solidFill>
                  <a:schemeClr val="tx1"/>
                </a:solidFill>
                <a:latin typeface="Arial" charset="0"/>
              </a:defRPr>
            </a:lvl3pPr>
            <a:lvl4pPr marL="1554874" indent="-222126" defTabSz="916265" eaLnBrk="0" hangingPunct="0">
              <a:defRPr sz="1000">
                <a:solidFill>
                  <a:schemeClr val="tx1"/>
                </a:solidFill>
                <a:latin typeface="Arial" charset="0"/>
              </a:defRPr>
            </a:lvl4pPr>
            <a:lvl5pPr marL="1999124" indent="-222126" defTabSz="916265" eaLnBrk="0" hangingPunct="0">
              <a:defRPr sz="1000">
                <a:solidFill>
                  <a:schemeClr val="tx1"/>
                </a:solidFill>
                <a:latin typeface="Arial" charset="0"/>
              </a:defRPr>
            </a:lvl5pPr>
            <a:lvl6pPr marL="2443373" indent="-222126" defTabSz="916265" eaLnBrk="0" fontAlgn="base" hangingPunct="0">
              <a:spcBef>
                <a:spcPct val="0"/>
              </a:spcBef>
              <a:spcAft>
                <a:spcPct val="0"/>
              </a:spcAft>
              <a:defRPr sz="1000">
                <a:solidFill>
                  <a:schemeClr val="tx1"/>
                </a:solidFill>
                <a:latin typeface="Arial" charset="0"/>
              </a:defRPr>
            </a:lvl6pPr>
            <a:lvl7pPr marL="2887623" indent="-222126" defTabSz="916265" eaLnBrk="0" fontAlgn="base" hangingPunct="0">
              <a:spcBef>
                <a:spcPct val="0"/>
              </a:spcBef>
              <a:spcAft>
                <a:spcPct val="0"/>
              </a:spcAft>
              <a:defRPr sz="1000">
                <a:solidFill>
                  <a:schemeClr val="tx1"/>
                </a:solidFill>
                <a:latin typeface="Arial" charset="0"/>
              </a:defRPr>
            </a:lvl7pPr>
            <a:lvl8pPr marL="3331873" indent="-222126" defTabSz="916265" eaLnBrk="0" fontAlgn="base" hangingPunct="0">
              <a:spcBef>
                <a:spcPct val="0"/>
              </a:spcBef>
              <a:spcAft>
                <a:spcPct val="0"/>
              </a:spcAft>
              <a:defRPr sz="1000">
                <a:solidFill>
                  <a:schemeClr val="tx1"/>
                </a:solidFill>
                <a:latin typeface="Arial" charset="0"/>
              </a:defRPr>
            </a:lvl8pPr>
            <a:lvl9pPr marL="3776124" indent="-222126" defTabSz="916265" eaLnBrk="0" fontAlgn="base" hangingPunct="0">
              <a:spcBef>
                <a:spcPct val="0"/>
              </a:spcBef>
              <a:spcAft>
                <a:spcPct val="0"/>
              </a:spcAft>
              <a:defRPr sz="1000">
                <a:solidFill>
                  <a:schemeClr val="tx1"/>
                </a:solidFill>
                <a:latin typeface="Arial" charset="0"/>
              </a:defRPr>
            </a:lvl9pPr>
          </a:lstStyle>
          <a:p>
            <a:pPr eaLnBrk="1" hangingPunct="1"/>
            <a:fld id="{D0020F7D-1000-489E-BB97-3C5A96566D8B}" type="slidenum">
              <a:rPr lang="en-US" sz="1200">
                <a:solidFill>
                  <a:prstClr val="black"/>
                </a:solidFill>
              </a:rPr>
              <a:pPr eaLnBrk="1" hangingPunct="1"/>
              <a:t>15</a:t>
            </a:fld>
            <a:endParaRPr lang="en-US" sz="1200" dirty="0">
              <a:solidFill>
                <a:prstClr val="black"/>
              </a:solidFill>
            </a:endParaRPr>
          </a:p>
        </p:txBody>
      </p:sp>
      <p:sp>
        <p:nvSpPr>
          <p:cNvPr id="27651" name="Rectangle 3"/>
          <p:cNvSpPr>
            <a:spLocks noGrp="1" noChangeArrowheads="1"/>
          </p:cNvSpPr>
          <p:nvPr>
            <p:ph type="body" idx="1"/>
          </p:nvPr>
        </p:nvSpPr>
        <p:spPr>
          <a:xfrm>
            <a:off x="687566" y="4416575"/>
            <a:ext cx="5506684" cy="4288238"/>
          </a:xfrm>
        </p:spPr>
        <p:txBody>
          <a:bodyPr/>
          <a:lstStyle/>
          <a:p>
            <a:pPr marL="222126" lvl="1" indent="-222126">
              <a:lnSpc>
                <a:spcPct val="80000"/>
              </a:lnSpc>
              <a:spcBef>
                <a:spcPts val="582"/>
              </a:spcBef>
              <a:buFontTx/>
              <a:buChar char="•"/>
              <a:defRPr/>
            </a:pPr>
            <a:r>
              <a:rPr lang="en-US" b="1" dirty="0">
                <a:solidFill>
                  <a:prstClr val="black"/>
                </a:solidFill>
              </a:rPr>
              <a:t>Now that you’ve watched, </a:t>
            </a:r>
            <a:r>
              <a:rPr lang="en-US" b="1" u="sng" dirty="0">
                <a:solidFill>
                  <a:prstClr val="black"/>
                </a:solidFill>
              </a:rPr>
              <a:t>pause here</a:t>
            </a:r>
            <a:r>
              <a:rPr lang="en-US" dirty="0">
                <a:solidFill>
                  <a:prstClr val="black"/>
                </a:solidFill>
              </a:rPr>
              <a:t> and take a few minutes to discuss your observations.</a:t>
            </a:r>
          </a:p>
          <a:p>
            <a:pPr marL="222126" lvl="1" indent="-222126">
              <a:lnSpc>
                <a:spcPct val="80000"/>
              </a:lnSpc>
              <a:defRPr/>
            </a:pPr>
            <a:endParaRPr lang="en-US" dirty="0">
              <a:solidFill>
                <a:prstClr val="black"/>
              </a:solidFill>
            </a:endParaRPr>
          </a:p>
          <a:p>
            <a:pPr marL="222126" indent="-222126">
              <a:buFontTx/>
              <a:buChar char="•"/>
              <a:defRPr/>
            </a:pPr>
            <a:r>
              <a:rPr lang="en-US" b="1" dirty="0">
                <a:solidFill>
                  <a:prstClr val="black"/>
                </a:solidFill>
              </a:rPr>
              <a:t>As an optional activity, you can:</a:t>
            </a:r>
            <a:endParaRPr lang="en-US" dirty="0">
              <a:solidFill>
                <a:prstClr val="black"/>
              </a:solidFill>
            </a:endParaRPr>
          </a:p>
          <a:p>
            <a:pPr marL="666375" lvl="1" indent="-222126">
              <a:spcBef>
                <a:spcPts val="301"/>
              </a:spcBef>
              <a:buFont typeface="Courier New" pitchFamily="49" charset="0"/>
              <a:buChar char="o"/>
              <a:defRPr/>
            </a:pPr>
            <a:r>
              <a:rPr lang="en-US" dirty="0">
                <a:solidFill>
                  <a:prstClr val="black"/>
                </a:solidFill>
              </a:rPr>
              <a:t>download the transcript of the video segment </a:t>
            </a:r>
            <a:r>
              <a:rPr lang="en-US" i="1" dirty="0">
                <a:solidFill>
                  <a:prstClr val="black"/>
                </a:solidFill>
              </a:rPr>
              <a:t>before the webinar begins</a:t>
            </a:r>
            <a:r>
              <a:rPr lang="en-US" dirty="0">
                <a:solidFill>
                  <a:prstClr val="black"/>
                </a:solidFill>
              </a:rPr>
              <a:t>, and</a:t>
            </a:r>
          </a:p>
          <a:p>
            <a:pPr marL="666375" lvl="1" indent="-222126">
              <a:spcBef>
                <a:spcPts val="301"/>
              </a:spcBef>
              <a:buFont typeface="Courier New" pitchFamily="49" charset="0"/>
              <a:buChar char="o"/>
              <a:defRPr/>
            </a:pPr>
            <a:r>
              <a:rPr lang="en-US" dirty="0">
                <a:solidFill>
                  <a:prstClr val="black"/>
                </a:solidFill>
              </a:rPr>
              <a:t>“mark it up” with notes, questions, and comments for later reflection or group discussion.</a:t>
            </a:r>
          </a:p>
          <a:p>
            <a:pPr marL="166594" indent="-166594">
              <a:lnSpc>
                <a:spcPct val="80000"/>
              </a:lnSpc>
              <a:spcBef>
                <a:spcPts val="1167"/>
              </a:spcBef>
              <a:buFont typeface="Wingdings" pitchFamily="2" charset="2"/>
              <a:buChar char="§"/>
              <a:defRPr/>
            </a:pPr>
            <a:r>
              <a:rPr lang="en-US" b="1" dirty="0">
                <a:solidFill>
                  <a:prstClr val="black"/>
                </a:solidFill>
              </a:rPr>
              <a:t>After the webinar</a:t>
            </a:r>
            <a:r>
              <a:rPr lang="en-US" dirty="0">
                <a:solidFill>
                  <a:prstClr val="black"/>
                </a:solidFill>
              </a:rPr>
              <a:t>, you can download the:</a:t>
            </a:r>
          </a:p>
          <a:p>
            <a:pPr marL="610843" lvl="1" indent="-166594">
              <a:lnSpc>
                <a:spcPct val="80000"/>
              </a:lnSpc>
              <a:spcBef>
                <a:spcPts val="301"/>
              </a:spcBef>
              <a:buFont typeface="Courier New" pitchFamily="49" charset="0"/>
              <a:buChar char="o"/>
              <a:defRPr/>
            </a:pPr>
            <a:r>
              <a:rPr lang="en-US" dirty="0">
                <a:solidFill>
                  <a:prstClr val="black"/>
                </a:solidFill>
              </a:rPr>
              <a:t>sample material handouts, “</a:t>
            </a:r>
            <a:r>
              <a:rPr lang="en-US" i="1" dirty="0">
                <a:solidFill>
                  <a:prstClr val="black"/>
                </a:solidFill>
              </a:rPr>
              <a:t>Examples of Multi-Strategy Formats, ” “I Can…” Reading Strategy Books,” </a:t>
            </a:r>
            <a:r>
              <a:rPr lang="en-US" dirty="0">
                <a:solidFill>
                  <a:prstClr val="black"/>
                </a:solidFill>
              </a:rPr>
              <a:t>and</a:t>
            </a:r>
            <a:r>
              <a:rPr lang="en-US" i="1" dirty="0">
                <a:solidFill>
                  <a:prstClr val="black"/>
                </a:solidFill>
              </a:rPr>
              <a:t> “Examples of Effective Reading Comprehension Strategies,</a:t>
            </a:r>
            <a:r>
              <a:rPr lang="en-US" dirty="0">
                <a:solidFill>
                  <a:prstClr val="black"/>
                </a:solidFill>
              </a:rPr>
              <a:t>” to take a closer look at some of the instructional materials the teacher used during this lesson. </a:t>
            </a:r>
          </a:p>
          <a:p>
            <a:pPr>
              <a:lnSpc>
                <a:spcPct val="80000"/>
              </a:lnSpc>
              <a:defRPr/>
            </a:pPr>
            <a:endParaRPr lang="en-US" dirty="0"/>
          </a:p>
        </p:txBody>
      </p:sp>
      <p:sp>
        <p:nvSpPr>
          <p:cNvPr id="27652" name="Rectangle 2"/>
          <p:cNvSpPr>
            <a:spLocks noGrp="1" noRot="1" noChangeAspect="1" noChangeArrowheads="1" noTextEdit="1"/>
          </p:cNvSpPr>
          <p:nvPr>
            <p:ph type="sldImg"/>
          </p:nvPr>
        </p:nvSpPr>
        <p:spPr>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defTabSz="916265" eaLnBrk="0" hangingPunct="0">
              <a:defRPr sz="1000">
                <a:solidFill>
                  <a:schemeClr val="tx1"/>
                </a:solidFill>
                <a:latin typeface="Arial" charset="0"/>
              </a:defRPr>
            </a:lvl1pPr>
            <a:lvl2pPr marL="721906" indent="-277657" defTabSz="916265" eaLnBrk="0" hangingPunct="0">
              <a:defRPr sz="1000">
                <a:solidFill>
                  <a:schemeClr val="tx1"/>
                </a:solidFill>
                <a:latin typeface="Arial" charset="0"/>
              </a:defRPr>
            </a:lvl2pPr>
            <a:lvl3pPr marL="1110624" indent="-222126" defTabSz="916265" eaLnBrk="0" hangingPunct="0">
              <a:defRPr sz="1000">
                <a:solidFill>
                  <a:schemeClr val="tx1"/>
                </a:solidFill>
                <a:latin typeface="Arial" charset="0"/>
              </a:defRPr>
            </a:lvl3pPr>
            <a:lvl4pPr marL="1554874" indent="-222126" defTabSz="916265" eaLnBrk="0" hangingPunct="0">
              <a:defRPr sz="1000">
                <a:solidFill>
                  <a:schemeClr val="tx1"/>
                </a:solidFill>
                <a:latin typeface="Arial" charset="0"/>
              </a:defRPr>
            </a:lvl4pPr>
            <a:lvl5pPr marL="1999124" indent="-222126" defTabSz="916265" eaLnBrk="0" hangingPunct="0">
              <a:defRPr sz="1000">
                <a:solidFill>
                  <a:schemeClr val="tx1"/>
                </a:solidFill>
                <a:latin typeface="Arial" charset="0"/>
              </a:defRPr>
            </a:lvl5pPr>
            <a:lvl6pPr marL="2443373" indent="-222126" defTabSz="916265" eaLnBrk="0" fontAlgn="base" hangingPunct="0">
              <a:spcBef>
                <a:spcPct val="0"/>
              </a:spcBef>
              <a:spcAft>
                <a:spcPct val="0"/>
              </a:spcAft>
              <a:defRPr sz="1000">
                <a:solidFill>
                  <a:schemeClr val="tx1"/>
                </a:solidFill>
                <a:latin typeface="Arial" charset="0"/>
              </a:defRPr>
            </a:lvl6pPr>
            <a:lvl7pPr marL="2887623" indent="-222126" defTabSz="916265" eaLnBrk="0" fontAlgn="base" hangingPunct="0">
              <a:spcBef>
                <a:spcPct val="0"/>
              </a:spcBef>
              <a:spcAft>
                <a:spcPct val="0"/>
              </a:spcAft>
              <a:defRPr sz="1000">
                <a:solidFill>
                  <a:schemeClr val="tx1"/>
                </a:solidFill>
                <a:latin typeface="Arial" charset="0"/>
              </a:defRPr>
            </a:lvl7pPr>
            <a:lvl8pPr marL="3331873" indent="-222126" defTabSz="916265" eaLnBrk="0" fontAlgn="base" hangingPunct="0">
              <a:spcBef>
                <a:spcPct val="0"/>
              </a:spcBef>
              <a:spcAft>
                <a:spcPct val="0"/>
              </a:spcAft>
              <a:defRPr sz="1000">
                <a:solidFill>
                  <a:schemeClr val="tx1"/>
                </a:solidFill>
                <a:latin typeface="Arial" charset="0"/>
              </a:defRPr>
            </a:lvl8pPr>
            <a:lvl9pPr marL="3776124" indent="-222126" defTabSz="916265" eaLnBrk="0" fontAlgn="base" hangingPunct="0">
              <a:spcBef>
                <a:spcPct val="0"/>
              </a:spcBef>
              <a:spcAft>
                <a:spcPct val="0"/>
              </a:spcAft>
              <a:defRPr sz="1000">
                <a:solidFill>
                  <a:schemeClr val="tx1"/>
                </a:solidFill>
                <a:latin typeface="Arial" charset="0"/>
              </a:defRPr>
            </a:lvl9pPr>
          </a:lstStyle>
          <a:p>
            <a:pPr eaLnBrk="1" hangingPunct="1"/>
            <a:fld id="{13416C6B-417C-4ED6-B9D9-2D7ECCC030E8}" type="slidenum">
              <a:rPr lang="en-US" sz="1200">
                <a:solidFill>
                  <a:prstClr val="black"/>
                </a:solidFill>
              </a:rPr>
              <a:pPr eaLnBrk="1" hangingPunct="1"/>
              <a:t>16</a:t>
            </a:fld>
            <a:endParaRPr lang="en-US" sz="1200">
              <a:solidFill>
                <a:prstClr val="black"/>
              </a:solidFill>
            </a:endParaRPr>
          </a:p>
        </p:txBody>
      </p:sp>
      <p:sp>
        <p:nvSpPr>
          <p:cNvPr id="28675" name="Rectangle 2"/>
          <p:cNvSpPr>
            <a:spLocks noGrp="1" noRot="1" noChangeAspect="1" noChangeArrowheads="1" noTextEdit="1"/>
          </p:cNvSpPr>
          <p:nvPr>
            <p:ph type="sldImg"/>
          </p:nvPr>
        </p:nvSpPr>
        <p:spPr>
          <a:xfrm>
            <a:off x="1111250" y="592138"/>
            <a:ext cx="4648200" cy="3486150"/>
          </a:xfrm>
          <a:ln/>
        </p:spPr>
      </p:sp>
      <p:sp>
        <p:nvSpPr>
          <p:cNvPr id="28676" name="Rectangle 3"/>
          <p:cNvSpPr>
            <a:spLocks noGrp="1" noChangeArrowheads="1"/>
          </p:cNvSpPr>
          <p:nvPr>
            <p:ph type="body" idx="1"/>
          </p:nvPr>
        </p:nvSpPr>
        <p:spPr>
          <a:xfrm>
            <a:off x="480990" y="4178654"/>
            <a:ext cx="5845841" cy="4773738"/>
          </a:xfrm>
        </p:spPr>
        <p:txBody>
          <a:bodyPr/>
          <a:lstStyle/>
          <a:p>
            <a:pPr>
              <a:lnSpc>
                <a:spcPct val="90000"/>
              </a:lnSpc>
              <a:spcBef>
                <a:spcPts val="1167"/>
              </a:spcBef>
              <a:defRPr/>
            </a:pPr>
            <a:r>
              <a:rPr lang="en-US" sz="1000" dirty="0"/>
              <a:t>The DO section of DWW for each of the 3 practices described in this research overview provides tools (such as observation and self-reflection tools) and planning templates to help schools implement the practice. </a:t>
            </a:r>
          </a:p>
          <a:p>
            <a:pPr lvl="1" indent="-222126">
              <a:lnSpc>
                <a:spcPct val="90000"/>
              </a:lnSpc>
              <a:spcBef>
                <a:spcPts val="602"/>
              </a:spcBef>
              <a:buFontTx/>
              <a:buChar char="•"/>
              <a:defRPr/>
            </a:pPr>
            <a:r>
              <a:rPr lang="en-US" sz="1000" dirty="0"/>
              <a:t>These tools can be adapted and combined in different ways to fit the needs of individual schools for improving instruction for Kindergarten through third grade students.</a:t>
            </a:r>
          </a:p>
          <a:p>
            <a:pPr>
              <a:lnSpc>
                <a:spcPct val="90000"/>
              </a:lnSpc>
              <a:spcBef>
                <a:spcPts val="582"/>
              </a:spcBef>
              <a:defRPr/>
            </a:pPr>
            <a:r>
              <a:rPr lang="en-US" sz="1000" dirty="0"/>
              <a:t>Here are two tools related to comprehension strategies for you to use as follow-up activities to this webinar:</a:t>
            </a:r>
          </a:p>
          <a:p>
            <a:pPr>
              <a:lnSpc>
                <a:spcPct val="90000"/>
              </a:lnSpc>
              <a:spcBef>
                <a:spcPct val="60000"/>
              </a:spcBef>
              <a:defRPr/>
            </a:pPr>
            <a:r>
              <a:rPr lang="en-US" sz="1000" b="1" dirty="0"/>
              <a:t>Activity #1 </a:t>
            </a:r>
            <a:r>
              <a:rPr lang="en-US" sz="1000" dirty="0"/>
              <a:t>asks coaches and other instructional leaders to use a </a:t>
            </a:r>
            <a:r>
              <a:rPr lang="en-US" sz="1000" b="1" dirty="0"/>
              <a:t>professional development tool</a:t>
            </a:r>
            <a:r>
              <a:rPr lang="en-US" sz="1000" dirty="0"/>
              <a:t>, </a:t>
            </a:r>
            <a:r>
              <a:rPr lang="en-US" sz="1000" i="1" dirty="0"/>
              <a:t>Learning Together About Reading Comprehension Strategies. </a:t>
            </a:r>
          </a:p>
          <a:p>
            <a:pPr marL="438079" lvl="1" indent="-215955">
              <a:lnSpc>
                <a:spcPct val="90000"/>
              </a:lnSpc>
              <a:spcBef>
                <a:spcPts val="292"/>
              </a:spcBef>
              <a:buFont typeface="Arial" pitchFamily="34" charset="0"/>
              <a:buChar char="•"/>
              <a:defRPr/>
            </a:pPr>
            <a:r>
              <a:rPr lang="en-US" sz="1000" b="1" i="1" dirty="0"/>
              <a:t>Let’s preview the tool…</a:t>
            </a:r>
            <a:r>
              <a:rPr lang="en-US" sz="1000" dirty="0"/>
              <a:t>This tool introduces teachers to the key concepts in reading comprehension instruction and can help you structure an in-service for teachers to deepen their understanding of strategies for teaching K- 3 reading comprehension. Included in this tool is a brainstorming and planning worksheet designed to facilitate preparation for comprehension strategy instruction. </a:t>
            </a:r>
          </a:p>
          <a:p>
            <a:pPr marL="882329" lvl="2" indent="-215955">
              <a:lnSpc>
                <a:spcPct val="90000"/>
              </a:lnSpc>
              <a:spcBef>
                <a:spcPts val="292"/>
              </a:spcBef>
              <a:buFont typeface="Courier New" pitchFamily="49" charset="0"/>
              <a:buChar char="o"/>
              <a:defRPr/>
            </a:pPr>
            <a:r>
              <a:rPr lang="en-US" sz="1000" dirty="0"/>
              <a:t>You can watch an expert interview and multimedia presentation, then complete the next parts of the tool based on your reflections and group discussion. </a:t>
            </a:r>
          </a:p>
          <a:p>
            <a:pPr>
              <a:lnSpc>
                <a:spcPct val="90000"/>
              </a:lnSpc>
              <a:spcBef>
                <a:spcPct val="60000"/>
              </a:spcBef>
              <a:defRPr/>
            </a:pPr>
            <a:r>
              <a:rPr lang="en-US" sz="1000" b="1" dirty="0"/>
              <a:t>Activity #2 </a:t>
            </a:r>
            <a:r>
              <a:rPr lang="en-US" sz="1000" dirty="0"/>
              <a:t>asks teachers to use a </a:t>
            </a:r>
            <a:r>
              <a:rPr lang="en-US" sz="1000" b="1" dirty="0"/>
              <a:t>planning tool, </a:t>
            </a:r>
            <a:r>
              <a:rPr lang="en-US" sz="1000" i="1" dirty="0"/>
              <a:t>Instructional Planner: Selecting Text for Teaching Comprehension Strategies, </a:t>
            </a:r>
            <a:r>
              <a:rPr lang="en-US" sz="1000" dirty="0"/>
              <a:t>to guide their selection of text for teaching comprehension strategies. </a:t>
            </a:r>
          </a:p>
          <a:p>
            <a:pPr marL="441164" indent="-219041">
              <a:lnSpc>
                <a:spcPct val="90000"/>
              </a:lnSpc>
              <a:spcBef>
                <a:spcPts val="582"/>
              </a:spcBef>
              <a:buFont typeface="Arial" pitchFamily="34" charset="0"/>
              <a:buChar char="•"/>
              <a:defRPr/>
            </a:pPr>
            <a:r>
              <a:rPr lang="en-US" sz="1000" b="1" i="1" dirty="0"/>
              <a:t>Take a quick look…</a:t>
            </a:r>
            <a:r>
              <a:rPr lang="en-US" sz="1000" b="1" dirty="0">
                <a:solidFill>
                  <a:srgbClr val="FF0000"/>
                </a:solidFill>
              </a:rPr>
              <a:t> </a:t>
            </a:r>
            <a:r>
              <a:rPr lang="en-US" sz="1000" dirty="0"/>
              <a:t>The tool can help teachers select appropriate text for teaching comprehension strategies. </a:t>
            </a:r>
          </a:p>
          <a:p>
            <a:pPr marL="899721" lvl="1" indent="-219041">
              <a:lnSpc>
                <a:spcPct val="90000"/>
              </a:lnSpc>
              <a:spcBef>
                <a:spcPts val="201"/>
              </a:spcBef>
              <a:buFont typeface="Courier New" pitchFamily="49" charset="0"/>
              <a:buChar char="o"/>
              <a:defRPr/>
            </a:pPr>
            <a:r>
              <a:rPr lang="en-US" sz="1000" dirty="0"/>
              <a:t>The planning chart included in the tool can serve as a checklist to help teachers to remember important elements and dimensions of text. </a:t>
            </a:r>
          </a:p>
          <a:p>
            <a:pPr>
              <a:lnSpc>
                <a:spcPct val="90000"/>
              </a:lnSpc>
              <a:spcBef>
                <a:spcPct val="0"/>
              </a:spcBef>
              <a:defRPr/>
            </a:pPr>
            <a:r>
              <a:rPr lang="en-US" sz="1000" dirty="0"/>
              <a:t>__________________________________________________________________________________</a:t>
            </a:r>
          </a:p>
          <a:p>
            <a:pPr marL="166594" indent="-166594">
              <a:lnSpc>
                <a:spcPct val="90000"/>
              </a:lnSpc>
              <a:spcBef>
                <a:spcPts val="582"/>
              </a:spcBef>
              <a:buFont typeface="Arial" pitchFamily="34" charset="0"/>
              <a:buChar char="•"/>
              <a:defRPr/>
            </a:pPr>
            <a:r>
              <a:rPr lang="en-US" sz="1000" b="1" dirty="0"/>
              <a:t>After the webinar</a:t>
            </a:r>
            <a:r>
              <a:rPr lang="en-US" sz="1000" dirty="0"/>
              <a:t>, download the tool handouts:</a:t>
            </a:r>
          </a:p>
          <a:p>
            <a:pPr marL="666375" lvl="2" indent="-222126">
              <a:lnSpc>
                <a:spcPct val="80000"/>
              </a:lnSpc>
              <a:spcBef>
                <a:spcPct val="60000"/>
              </a:spcBef>
              <a:buFont typeface="Courier New" pitchFamily="49" charset="0"/>
              <a:buChar char="o"/>
              <a:defRPr/>
            </a:pPr>
            <a:r>
              <a:rPr lang="en-US" sz="1000" i="1" dirty="0"/>
              <a:t>Learning Together About Reading Comprehension Strategies </a:t>
            </a:r>
          </a:p>
          <a:p>
            <a:pPr marL="666375" lvl="2" indent="-222126">
              <a:lnSpc>
                <a:spcPct val="80000"/>
              </a:lnSpc>
              <a:spcBef>
                <a:spcPct val="60000"/>
              </a:spcBef>
              <a:buFont typeface="Courier New" pitchFamily="49" charset="0"/>
              <a:buChar char="o"/>
              <a:defRPr/>
            </a:pPr>
            <a:r>
              <a:rPr lang="en-US" sz="1000" i="1" dirty="0"/>
              <a:t>Instructional Planner: Selecting Text for Teaching Comprehension Strategies</a:t>
            </a:r>
          </a:p>
          <a:p>
            <a:pPr>
              <a:lnSpc>
                <a:spcPct val="90000"/>
              </a:lnSpc>
              <a:spcBef>
                <a:spcPct val="0"/>
              </a:spcBef>
              <a:defRPr/>
            </a:pPr>
            <a:endParaRPr lang="en-US" sz="1000" dirty="0"/>
          </a:p>
          <a:p>
            <a:pPr>
              <a:lnSpc>
                <a:spcPct val="90000"/>
              </a:lnSpc>
              <a:spcBef>
                <a:spcPct val="0"/>
              </a:spcBef>
              <a:defRPr/>
            </a:pPr>
            <a:r>
              <a:rPr lang="en-US" sz="1000" b="1" dirty="0"/>
              <a:t>These are just a few of the many ways DWW resources can be combined to support the implementation of research-based practices.</a:t>
            </a:r>
          </a:p>
          <a:p>
            <a:pPr eaLnBrk="1" hangingPunct="1">
              <a:lnSpc>
                <a:spcPct val="90000"/>
              </a:lnSpc>
              <a:spcBef>
                <a:spcPct val="0"/>
              </a:spcBef>
              <a:defRPr/>
            </a:pPr>
            <a:endParaRPr lang="en-US" sz="10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5155" indent="-286598" eaLnBrk="0" hangingPunct="0">
              <a:defRPr>
                <a:solidFill>
                  <a:schemeClr val="tx1"/>
                </a:solidFill>
                <a:latin typeface="Arial" charset="0"/>
              </a:defRPr>
            </a:lvl2pPr>
            <a:lvl3pPr marL="1146391" indent="-229279" eaLnBrk="0" hangingPunct="0">
              <a:defRPr>
                <a:solidFill>
                  <a:schemeClr val="tx1"/>
                </a:solidFill>
                <a:latin typeface="Arial" charset="0"/>
              </a:defRPr>
            </a:lvl3pPr>
            <a:lvl4pPr marL="1604949" indent="-229279" eaLnBrk="0" hangingPunct="0">
              <a:defRPr>
                <a:solidFill>
                  <a:schemeClr val="tx1"/>
                </a:solidFill>
                <a:latin typeface="Arial" charset="0"/>
              </a:defRPr>
            </a:lvl4pPr>
            <a:lvl5pPr marL="2063505" indent="-229279" eaLnBrk="0" hangingPunct="0">
              <a:defRPr>
                <a:solidFill>
                  <a:schemeClr val="tx1"/>
                </a:solidFill>
                <a:latin typeface="Arial" charset="0"/>
              </a:defRPr>
            </a:lvl5pPr>
            <a:lvl6pPr marL="2522061" indent="-229279" eaLnBrk="0" fontAlgn="base" hangingPunct="0">
              <a:spcBef>
                <a:spcPct val="0"/>
              </a:spcBef>
              <a:spcAft>
                <a:spcPct val="0"/>
              </a:spcAft>
              <a:defRPr>
                <a:solidFill>
                  <a:schemeClr val="tx1"/>
                </a:solidFill>
                <a:latin typeface="Arial" charset="0"/>
              </a:defRPr>
            </a:lvl6pPr>
            <a:lvl7pPr marL="2980619" indent="-229279" eaLnBrk="0" fontAlgn="base" hangingPunct="0">
              <a:spcBef>
                <a:spcPct val="0"/>
              </a:spcBef>
              <a:spcAft>
                <a:spcPct val="0"/>
              </a:spcAft>
              <a:defRPr>
                <a:solidFill>
                  <a:schemeClr val="tx1"/>
                </a:solidFill>
                <a:latin typeface="Arial" charset="0"/>
              </a:defRPr>
            </a:lvl7pPr>
            <a:lvl8pPr marL="3439175" indent="-229279" eaLnBrk="0" fontAlgn="base" hangingPunct="0">
              <a:spcBef>
                <a:spcPct val="0"/>
              </a:spcBef>
              <a:spcAft>
                <a:spcPct val="0"/>
              </a:spcAft>
              <a:defRPr>
                <a:solidFill>
                  <a:schemeClr val="tx1"/>
                </a:solidFill>
                <a:latin typeface="Arial" charset="0"/>
              </a:defRPr>
            </a:lvl8pPr>
            <a:lvl9pPr marL="3897732" indent="-229279" eaLnBrk="0" fontAlgn="base" hangingPunct="0">
              <a:spcBef>
                <a:spcPct val="0"/>
              </a:spcBef>
              <a:spcAft>
                <a:spcPct val="0"/>
              </a:spcAft>
              <a:defRPr>
                <a:solidFill>
                  <a:schemeClr val="tx1"/>
                </a:solidFill>
                <a:latin typeface="Arial" charset="0"/>
              </a:defRPr>
            </a:lvl9pPr>
          </a:lstStyle>
          <a:p>
            <a:pPr eaLnBrk="1" hangingPunct="1"/>
            <a:fld id="{7A720562-11E5-4491-8E80-F55F4DD3537C}" type="slidenum">
              <a:rPr lang="en-US" smtClean="0">
                <a:solidFill>
                  <a:srgbClr val="000000"/>
                </a:solidFill>
              </a:rPr>
              <a:pPr eaLnBrk="1" hangingPunct="1"/>
              <a:t>17</a:t>
            </a:fld>
            <a:endParaRPr lang="en-US" smtClean="0">
              <a:solidFill>
                <a:srgbClr val="000000"/>
              </a:solidFill>
            </a:endParaRPr>
          </a:p>
        </p:txBody>
      </p:sp>
      <p:sp>
        <p:nvSpPr>
          <p:cNvPr id="33795" name="Rectangle 2"/>
          <p:cNvSpPr>
            <a:spLocks noGrp="1" noRot="1" noChangeAspect="1" noChangeArrowheads="1" noTextEdit="1"/>
          </p:cNvSpPr>
          <p:nvPr>
            <p:ph type="sldImg"/>
          </p:nvPr>
        </p:nvSpPr>
        <p:spPr>
          <a:xfrm>
            <a:off x="1119188" y="698500"/>
            <a:ext cx="4646612" cy="3486150"/>
          </a:xfrm>
          <a:ln/>
        </p:spPr>
      </p:sp>
      <p:sp>
        <p:nvSpPr>
          <p:cNvPr id="29700" name="Rectangle 3"/>
          <p:cNvSpPr>
            <a:spLocks noGrp="1" noChangeArrowheads="1"/>
          </p:cNvSpPr>
          <p:nvPr>
            <p:ph type="body" idx="1"/>
          </p:nvPr>
        </p:nvSpPr>
        <p:spPr>
          <a:xfrm>
            <a:off x="688182" y="4415790"/>
            <a:ext cx="5505450" cy="4415790"/>
          </a:xfrm>
        </p:spPr>
        <p:txBody>
          <a:bodyPr/>
          <a:lstStyle/>
          <a:p>
            <a:pPr eaLnBrk="1" hangingPunct="1">
              <a:lnSpc>
                <a:spcPct val="90000"/>
              </a:lnSpc>
              <a:spcBef>
                <a:spcPct val="60000"/>
              </a:spcBef>
              <a:defRPr/>
            </a:pPr>
            <a:r>
              <a:rPr lang="en-US" b="1" dirty="0"/>
              <a:t>Visit the Center on Instruction (COI) and Doing What Works (DWW) websites to see additional reading comprehension resources that can support all schools with their improvement efforts.</a:t>
            </a:r>
          </a:p>
          <a:p>
            <a:pPr marL="229279" indent="-229279">
              <a:lnSpc>
                <a:spcPct val="90000"/>
              </a:lnSpc>
              <a:spcBef>
                <a:spcPct val="60000"/>
              </a:spcBef>
              <a:defRPr/>
            </a:pPr>
            <a:endParaRPr lang="en-US" b="1" dirty="0">
              <a:solidFill>
                <a:schemeClr val="accent2"/>
              </a:solidFill>
            </a:endParaRPr>
          </a:p>
          <a:p>
            <a:pPr marL="229279" indent="-229279">
              <a:lnSpc>
                <a:spcPct val="90000"/>
              </a:lnSpc>
              <a:spcBef>
                <a:spcPct val="60000"/>
              </a:spcBef>
              <a:defRPr/>
            </a:pPr>
            <a:r>
              <a:rPr lang="en-US" b="1" dirty="0"/>
              <a:t>COI offers materials and technical assistance to support: </a:t>
            </a:r>
          </a:p>
          <a:p>
            <a:pPr lvl="1" indent="-229279">
              <a:spcBef>
                <a:spcPts val="602"/>
              </a:spcBef>
              <a:buFontTx/>
              <a:buChar char="•"/>
              <a:defRPr/>
            </a:pPr>
            <a:r>
              <a:rPr lang="en-US" dirty="0"/>
              <a:t>Leadership</a:t>
            </a:r>
          </a:p>
          <a:p>
            <a:pPr lvl="1" indent="-229279">
              <a:spcBef>
                <a:spcPts val="602"/>
              </a:spcBef>
              <a:buFontTx/>
              <a:buChar char="•"/>
              <a:defRPr/>
            </a:pPr>
            <a:r>
              <a:rPr lang="en-US" dirty="0"/>
              <a:t>Improving Literacy Instruction </a:t>
            </a:r>
          </a:p>
          <a:p>
            <a:pPr lvl="1" indent="-229279">
              <a:spcBef>
                <a:spcPts val="602"/>
              </a:spcBef>
              <a:buFontTx/>
              <a:buChar char="•"/>
              <a:defRPr/>
            </a:pPr>
            <a:r>
              <a:rPr lang="en-US" dirty="0"/>
              <a:t>Professional Development</a:t>
            </a:r>
          </a:p>
          <a:p>
            <a:pPr marL="229279" indent="-229279">
              <a:lnSpc>
                <a:spcPct val="90000"/>
              </a:lnSpc>
              <a:spcBef>
                <a:spcPct val="60000"/>
              </a:spcBef>
              <a:defRPr/>
            </a:pPr>
            <a:r>
              <a:rPr lang="en-US" b="1" dirty="0"/>
              <a:t>DWW offers practical tools and resources for implementing:</a:t>
            </a:r>
          </a:p>
          <a:p>
            <a:pPr lvl="1" indent="-229279">
              <a:spcBef>
                <a:spcPts val="602"/>
              </a:spcBef>
              <a:buFontTx/>
              <a:buChar char="•"/>
              <a:defRPr/>
            </a:pPr>
            <a:r>
              <a:rPr lang="en-US" dirty="0"/>
              <a:t>K-3 Comprehension Strategy Instruction</a:t>
            </a:r>
          </a:p>
          <a:p>
            <a:pPr lvl="1" indent="-229279">
              <a:spcBef>
                <a:spcPts val="602"/>
              </a:spcBef>
              <a:buFontTx/>
              <a:buChar char="•"/>
              <a:defRPr/>
            </a:pPr>
            <a:r>
              <a:rPr lang="en-US" dirty="0"/>
              <a:t>K-3 Engaging Students with Text</a:t>
            </a:r>
          </a:p>
          <a:p>
            <a:pPr lvl="1" indent="-229279">
              <a:spcBef>
                <a:spcPts val="602"/>
              </a:spcBef>
              <a:buFontTx/>
              <a:buChar char="•"/>
              <a:defRPr/>
            </a:pPr>
            <a:r>
              <a:rPr lang="en-US" dirty="0"/>
              <a:t>K-3 Focus on Text Structure</a:t>
            </a:r>
          </a:p>
          <a:p>
            <a:pPr lvl="1" indent="-229279">
              <a:spcBef>
                <a:spcPts val="602"/>
              </a:spcBef>
              <a:buFontTx/>
              <a:buChar char="•"/>
              <a:defRPr/>
            </a:pPr>
            <a:r>
              <a:rPr lang="en-US" dirty="0"/>
              <a:t>Teaching Literacy in English to K-5 English Learners</a:t>
            </a:r>
          </a:p>
          <a:p>
            <a:pPr lvl="1" indent="-229279">
              <a:spcBef>
                <a:spcPts val="602"/>
              </a:spcBef>
              <a:buFontTx/>
              <a:buChar char="•"/>
              <a:defRPr/>
            </a:pPr>
            <a:r>
              <a:rPr lang="en-US" dirty="0"/>
              <a:t>Response to Intervention in Primary Grade Reading</a:t>
            </a:r>
          </a:p>
          <a:p>
            <a:pPr marL="229279" indent="-229279">
              <a:spcBef>
                <a:spcPct val="0"/>
              </a:spcBef>
              <a:defRPr/>
            </a:pPr>
            <a:endParaRPr lang="en-US" dirty="0"/>
          </a:p>
          <a:p>
            <a:pPr marL="0" lvl="1">
              <a:spcBef>
                <a:spcPct val="0"/>
              </a:spcBef>
              <a:defRPr/>
            </a:pPr>
            <a:endParaRPr lang="en-US" b="1" dirty="0"/>
          </a:p>
          <a:p>
            <a:pPr marL="0" lvl="1">
              <a:spcBef>
                <a:spcPct val="0"/>
              </a:spcBef>
              <a:defRPr/>
            </a:pPr>
            <a:r>
              <a:rPr lang="en-US" b="1" dirty="0"/>
              <a:t>Review the DWW and COI resource list handouts </a:t>
            </a:r>
            <a:r>
              <a:rPr lang="en-US" dirty="0"/>
              <a:t>to identify information that can be used to implement plans or provide additional information for planning reading comprehension instruction.</a:t>
            </a:r>
          </a:p>
          <a:p>
            <a:pPr marL="229279" indent="-229279">
              <a:lnSpc>
                <a:spcPct val="70000"/>
              </a:lnSpc>
              <a:spcBef>
                <a:spcPct val="0"/>
              </a:spcBef>
              <a:defRPr/>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1093788" y="735013"/>
            <a:ext cx="4648200" cy="3486150"/>
          </a:xfrm>
          <a:ln/>
        </p:spPr>
      </p:sp>
      <p:sp>
        <p:nvSpPr>
          <p:cNvPr id="3" name="Notes Placeholder 2"/>
          <p:cNvSpPr>
            <a:spLocks noGrp="1"/>
          </p:cNvSpPr>
          <p:nvPr>
            <p:ph type="body" idx="1"/>
          </p:nvPr>
        </p:nvSpPr>
        <p:spPr>
          <a:xfrm>
            <a:off x="688805" y="4416425"/>
            <a:ext cx="5504204" cy="4422775"/>
          </a:xfrm>
        </p:spPr>
        <p:txBody>
          <a:bodyPr/>
          <a:lstStyle/>
          <a:p>
            <a:pPr>
              <a:spcBef>
                <a:spcPts val="1204"/>
              </a:spcBef>
            </a:pPr>
            <a:r>
              <a:rPr lang="en-US" dirty="0"/>
              <a:t>Available for download from the COI website are the webinar’s:</a:t>
            </a:r>
          </a:p>
          <a:p>
            <a:pPr marL="458556" indent="-229279">
              <a:spcBef>
                <a:spcPts val="1204"/>
              </a:spcBef>
              <a:buFont typeface="Wingdings" pitchFamily="2" charset="2"/>
              <a:buChar char="§"/>
            </a:pPr>
            <a:r>
              <a:rPr lang="en-US" b="1" dirty="0"/>
              <a:t>PowerPoint slideshow, </a:t>
            </a:r>
          </a:p>
          <a:p>
            <a:pPr marL="458556" indent="-229279">
              <a:spcBef>
                <a:spcPts val="1204"/>
              </a:spcBef>
              <a:buFont typeface="Wingdings" pitchFamily="2" charset="2"/>
              <a:buChar char="§"/>
            </a:pPr>
            <a:r>
              <a:rPr lang="en-US" b="1" dirty="0"/>
              <a:t>PowerPoint file with embedded presenter notes, </a:t>
            </a:r>
          </a:p>
          <a:p>
            <a:pPr marL="458556" indent="-229279">
              <a:spcBef>
                <a:spcPts val="1204"/>
              </a:spcBef>
              <a:buFont typeface="Wingdings" pitchFamily="2" charset="2"/>
              <a:buChar char="§"/>
            </a:pPr>
            <a:r>
              <a:rPr lang="en-US" b="1" dirty="0"/>
              <a:t>Participant note-taking form, </a:t>
            </a:r>
            <a:r>
              <a:rPr lang="en-US" dirty="0"/>
              <a:t>and </a:t>
            </a:r>
          </a:p>
          <a:p>
            <a:pPr marL="458556" indent="-229279">
              <a:spcBef>
                <a:spcPts val="1204"/>
              </a:spcBef>
              <a:buFont typeface="Wingdings" pitchFamily="2" charset="2"/>
              <a:buChar char="§"/>
            </a:pPr>
            <a:r>
              <a:rPr lang="en-US" b="1" dirty="0"/>
              <a:t>Handouts. </a:t>
            </a:r>
          </a:p>
          <a:p>
            <a:pPr>
              <a:spcBef>
                <a:spcPts val="1204"/>
              </a:spcBef>
            </a:pPr>
            <a:r>
              <a:rPr lang="en-US" dirty="0"/>
              <a:t>_____________________________________________________________________</a:t>
            </a:r>
          </a:p>
          <a:p>
            <a:pPr>
              <a:spcBef>
                <a:spcPts val="1204"/>
              </a:spcBef>
            </a:pPr>
            <a:r>
              <a:rPr lang="en-US" b="1" i="1" dirty="0" smtClean="0"/>
              <a:t>Keep in mind that before </a:t>
            </a:r>
            <a:r>
              <a:rPr lang="en-US" b="1" i="1" dirty="0"/>
              <a:t>the webinar begins</a:t>
            </a:r>
            <a:r>
              <a:rPr lang="en-US" dirty="0"/>
              <a:t>, you can download the:</a:t>
            </a:r>
          </a:p>
          <a:p>
            <a:pPr lvl="1" indent="-229279">
              <a:spcBef>
                <a:spcPts val="1204"/>
              </a:spcBef>
              <a:buFont typeface="Wingdings" pitchFamily="2" charset="2"/>
              <a:buChar char="§"/>
            </a:pPr>
            <a:r>
              <a:rPr lang="en-US" u="sng" dirty="0"/>
              <a:t>Presenter notes</a:t>
            </a:r>
            <a:r>
              <a:rPr lang="en-US" dirty="0"/>
              <a:t> to guide your presentation, and</a:t>
            </a:r>
          </a:p>
          <a:p>
            <a:pPr lvl="1" indent="-229279">
              <a:spcBef>
                <a:spcPts val="1204"/>
              </a:spcBef>
              <a:buFont typeface="Wingdings" pitchFamily="2" charset="2"/>
              <a:buChar char="§"/>
            </a:pPr>
            <a:r>
              <a:rPr lang="en-US" u="sng" dirty="0"/>
              <a:t>Participant note-taking form</a:t>
            </a:r>
            <a:r>
              <a:rPr lang="en-US" dirty="0"/>
              <a:t> for participants to use during the presentation. </a:t>
            </a:r>
          </a:p>
        </p:txBody>
      </p:sp>
      <p:sp>
        <p:nvSpPr>
          <p:cNvPr id="40964"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745155" indent="-286598" eaLnBrk="0" hangingPunct="0">
              <a:defRPr>
                <a:solidFill>
                  <a:schemeClr val="tx1"/>
                </a:solidFill>
                <a:latin typeface="Arial" charset="0"/>
              </a:defRPr>
            </a:lvl2pPr>
            <a:lvl3pPr marL="1146391" indent="-229279" eaLnBrk="0" hangingPunct="0">
              <a:defRPr>
                <a:solidFill>
                  <a:schemeClr val="tx1"/>
                </a:solidFill>
                <a:latin typeface="Arial" charset="0"/>
              </a:defRPr>
            </a:lvl3pPr>
            <a:lvl4pPr marL="1604949" indent="-229279" eaLnBrk="0" hangingPunct="0">
              <a:defRPr>
                <a:solidFill>
                  <a:schemeClr val="tx1"/>
                </a:solidFill>
                <a:latin typeface="Arial" charset="0"/>
              </a:defRPr>
            </a:lvl4pPr>
            <a:lvl5pPr marL="2063505" indent="-229279" eaLnBrk="0" hangingPunct="0">
              <a:defRPr>
                <a:solidFill>
                  <a:schemeClr val="tx1"/>
                </a:solidFill>
                <a:latin typeface="Arial" charset="0"/>
              </a:defRPr>
            </a:lvl5pPr>
            <a:lvl6pPr marL="2522061" indent="-229279" eaLnBrk="0" fontAlgn="base" hangingPunct="0">
              <a:spcBef>
                <a:spcPct val="0"/>
              </a:spcBef>
              <a:spcAft>
                <a:spcPct val="0"/>
              </a:spcAft>
              <a:defRPr>
                <a:solidFill>
                  <a:schemeClr val="tx1"/>
                </a:solidFill>
                <a:latin typeface="Arial" charset="0"/>
              </a:defRPr>
            </a:lvl6pPr>
            <a:lvl7pPr marL="2980619" indent="-229279" eaLnBrk="0" fontAlgn="base" hangingPunct="0">
              <a:spcBef>
                <a:spcPct val="0"/>
              </a:spcBef>
              <a:spcAft>
                <a:spcPct val="0"/>
              </a:spcAft>
              <a:defRPr>
                <a:solidFill>
                  <a:schemeClr val="tx1"/>
                </a:solidFill>
                <a:latin typeface="Arial" charset="0"/>
              </a:defRPr>
            </a:lvl7pPr>
            <a:lvl8pPr marL="3439175" indent="-229279" eaLnBrk="0" fontAlgn="base" hangingPunct="0">
              <a:spcBef>
                <a:spcPct val="0"/>
              </a:spcBef>
              <a:spcAft>
                <a:spcPct val="0"/>
              </a:spcAft>
              <a:defRPr>
                <a:solidFill>
                  <a:schemeClr val="tx1"/>
                </a:solidFill>
                <a:latin typeface="Arial" charset="0"/>
              </a:defRPr>
            </a:lvl8pPr>
            <a:lvl9pPr marL="3897732" indent="-229279" eaLnBrk="0" fontAlgn="base" hangingPunct="0">
              <a:spcBef>
                <a:spcPct val="0"/>
              </a:spcBef>
              <a:spcAft>
                <a:spcPct val="0"/>
              </a:spcAft>
              <a:defRPr>
                <a:solidFill>
                  <a:schemeClr val="tx1"/>
                </a:solidFill>
                <a:latin typeface="Arial" charset="0"/>
              </a:defRPr>
            </a:lvl9pPr>
          </a:lstStyle>
          <a:p>
            <a:pPr eaLnBrk="1" hangingPunct="1"/>
            <a:fld id="{B4EAFFDF-3FA2-4EE0-AA55-EAF8F284467D}" type="slidenum">
              <a:rPr lang="en-US" smtClean="0">
                <a:solidFill>
                  <a:prstClr val="black"/>
                </a:solidFill>
              </a:rPr>
              <a:pPr eaLnBrk="1" hangingPunct="1"/>
              <a:t>18</a:t>
            </a:fld>
            <a:endParaRPr lang="en-US" dirty="0" smtClean="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5155" indent="-286598" eaLnBrk="0" hangingPunct="0">
              <a:defRPr>
                <a:solidFill>
                  <a:schemeClr val="tx1"/>
                </a:solidFill>
                <a:latin typeface="Arial" charset="0"/>
              </a:defRPr>
            </a:lvl2pPr>
            <a:lvl3pPr marL="1146391" indent="-229279" eaLnBrk="0" hangingPunct="0">
              <a:defRPr>
                <a:solidFill>
                  <a:schemeClr val="tx1"/>
                </a:solidFill>
                <a:latin typeface="Arial" charset="0"/>
              </a:defRPr>
            </a:lvl3pPr>
            <a:lvl4pPr marL="1604949" indent="-229279" eaLnBrk="0" hangingPunct="0">
              <a:defRPr>
                <a:solidFill>
                  <a:schemeClr val="tx1"/>
                </a:solidFill>
                <a:latin typeface="Arial" charset="0"/>
              </a:defRPr>
            </a:lvl4pPr>
            <a:lvl5pPr marL="2063505" indent="-229279" eaLnBrk="0" hangingPunct="0">
              <a:defRPr>
                <a:solidFill>
                  <a:schemeClr val="tx1"/>
                </a:solidFill>
                <a:latin typeface="Arial" charset="0"/>
              </a:defRPr>
            </a:lvl5pPr>
            <a:lvl6pPr marL="2522061" indent="-229279" eaLnBrk="0" fontAlgn="base" hangingPunct="0">
              <a:spcBef>
                <a:spcPct val="0"/>
              </a:spcBef>
              <a:spcAft>
                <a:spcPct val="0"/>
              </a:spcAft>
              <a:defRPr>
                <a:solidFill>
                  <a:schemeClr val="tx1"/>
                </a:solidFill>
                <a:latin typeface="Arial" charset="0"/>
              </a:defRPr>
            </a:lvl6pPr>
            <a:lvl7pPr marL="2980619" indent="-229279" eaLnBrk="0" fontAlgn="base" hangingPunct="0">
              <a:spcBef>
                <a:spcPct val="0"/>
              </a:spcBef>
              <a:spcAft>
                <a:spcPct val="0"/>
              </a:spcAft>
              <a:defRPr>
                <a:solidFill>
                  <a:schemeClr val="tx1"/>
                </a:solidFill>
                <a:latin typeface="Arial" charset="0"/>
              </a:defRPr>
            </a:lvl7pPr>
            <a:lvl8pPr marL="3439175" indent="-229279" eaLnBrk="0" fontAlgn="base" hangingPunct="0">
              <a:spcBef>
                <a:spcPct val="0"/>
              </a:spcBef>
              <a:spcAft>
                <a:spcPct val="0"/>
              </a:spcAft>
              <a:defRPr>
                <a:solidFill>
                  <a:schemeClr val="tx1"/>
                </a:solidFill>
                <a:latin typeface="Arial" charset="0"/>
              </a:defRPr>
            </a:lvl8pPr>
            <a:lvl9pPr marL="3897732" indent="-229279" eaLnBrk="0" fontAlgn="base" hangingPunct="0">
              <a:spcBef>
                <a:spcPct val="0"/>
              </a:spcBef>
              <a:spcAft>
                <a:spcPct val="0"/>
              </a:spcAft>
              <a:defRPr>
                <a:solidFill>
                  <a:schemeClr val="tx1"/>
                </a:solidFill>
                <a:latin typeface="Arial" charset="0"/>
              </a:defRPr>
            </a:lvl9pPr>
          </a:lstStyle>
          <a:p>
            <a:pPr eaLnBrk="1" hangingPunct="1"/>
            <a:fld id="{ABDA3661-7785-4DEB-B325-920F614F2865}" type="slidenum">
              <a:rPr lang="en-US" smtClean="0">
                <a:solidFill>
                  <a:srgbClr val="000000"/>
                </a:solidFill>
              </a:rPr>
              <a:pPr eaLnBrk="1" hangingPunct="1"/>
              <a:t>19</a:t>
            </a:fld>
            <a:endParaRPr lang="en-US" dirty="0" smtClean="0">
              <a:solidFill>
                <a:srgbClr val="000000"/>
              </a:solidFill>
            </a:endParaRPr>
          </a:p>
        </p:txBody>
      </p:sp>
      <p:sp>
        <p:nvSpPr>
          <p:cNvPr id="43011" name="Rectangle 2"/>
          <p:cNvSpPr>
            <a:spLocks noGrp="1" noRot="1" noChangeAspect="1" noChangeArrowheads="1" noTextEdit="1"/>
          </p:cNvSpPr>
          <p:nvPr>
            <p:ph type="sldImg"/>
          </p:nvPr>
        </p:nvSpPr>
        <p:spPr>
          <a:xfrm>
            <a:off x="1117600" y="696913"/>
            <a:ext cx="4649788" cy="3487737"/>
          </a:xfrm>
          <a:ln/>
        </p:spPr>
      </p:sp>
      <p:sp>
        <p:nvSpPr>
          <p:cNvPr id="43012" name="Rectangle 3"/>
          <p:cNvSpPr>
            <a:spLocks noGrp="1" noChangeArrowheads="1"/>
          </p:cNvSpPr>
          <p:nvPr>
            <p:ph type="body" idx="1"/>
          </p:nvPr>
        </p:nvSpPr>
        <p:spPr>
          <a:xfrm>
            <a:off x="688805" y="4416425"/>
            <a:ext cx="5504204" cy="4498976"/>
          </a:xfrm>
          <a:noFill/>
        </p:spPr>
        <p:txBody>
          <a:bodyPr/>
          <a:lstStyle/>
          <a:p>
            <a:pPr marL="0" lvl="1" algn="ctr">
              <a:spcBef>
                <a:spcPts val="1204"/>
              </a:spcBef>
            </a:pPr>
            <a:r>
              <a:rPr lang="en-US" b="1" dirty="0"/>
              <a:t>Webinar Handouts</a:t>
            </a:r>
          </a:p>
          <a:p>
            <a:pPr marL="0" lvl="1">
              <a:spcBef>
                <a:spcPts val="1204"/>
              </a:spcBef>
            </a:pPr>
            <a:r>
              <a:rPr lang="en-US" dirty="0"/>
              <a:t>The </a:t>
            </a:r>
            <a:r>
              <a:rPr lang="en-US" u="sng" dirty="0"/>
              <a:t>handouts</a:t>
            </a:r>
            <a:r>
              <a:rPr lang="en-US" dirty="0"/>
              <a:t> provided include the </a:t>
            </a:r>
            <a:r>
              <a:rPr lang="en-US" i="1" dirty="0"/>
              <a:t>media transcripts, sample materials, tools, and other resources </a:t>
            </a:r>
            <a:r>
              <a:rPr lang="en-US" dirty="0"/>
              <a:t>described throughout the webinar.</a:t>
            </a:r>
          </a:p>
          <a:p>
            <a:pPr lvl="1" indent="-229279">
              <a:spcBef>
                <a:spcPts val="1204"/>
              </a:spcBef>
              <a:buFont typeface="Wingdings" pitchFamily="2" charset="2"/>
              <a:buChar char="§"/>
              <a:tabLst>
                <a:tab pos="343918" algn="l"/>
              </a:tabLst>
            </a:pPr>
            <a:r>
              <a:rPr lang="en-US" dirty="0"/>
              <a:t>You can choose to download the handouts </a:t>
            </a:r>
            <a:r>
              <a:rPr lang="en-US" b="1" i="1" dirty="0"/>
              <a:t>before the presentation</a:t>
            </a:r>
            <a:r>
              <a:rPr lang="en-US" dirty="0"/>
              <a:t> to share with participants, </a:t>
            </a:r>
            <a:r>
              <a:rPr lang="en-US" i="1" dirty="0"/>
              <a:t>OR</a:t>
            </a:r>
          </a:p>
          <a:p>
            <a:pPr lvl="1" indent="-229279">
              <a:spcBef>
                <a:spcPts val="1204"/>
              </a:spcBef>
              <a:buFont typeface="Wingdings" pitchFamily="2" charset="2"/>
              <a:buChar char="§"/>
            </a:pPr>
            <a:r>
              <a:rPr lang="en-US" dirty="0"/>
              <a:t>You may decide to ask participants to refer to or use these resources </a:t>
            </a:r>
            <a:r>
              <a:rPr lang="en-US" b="1" i="1" dirty="0"/>
              <a:t>after the webinar</a:t>
            </a:r>
            <a:r>
              <a:rPr lang="en-US" dirty="0"/>
              <a:t>.</a:t>
            </a:r>
          </a:p>
          <a:p>
            <a:pPr marL="0" lvl="1">
              <a:spcBef>
                <a:spcPts val="1204"/>
              </a:spcBef>
            </a:pPr>
            <a:r>
              <a:rPr lang="en-US" dirty="0"/>
              <a:t>COI and DWW resources are ideal for use as professional development tools for working with state, district, and school staff.</a:t>
            </a:r>
          </a:p>
          <a:p>
            <a:pPr lvl="1" indent="-229279">
              <a:spcBef>
                <a:spcPts val="1204"/>
              </a:spcBef>
              <a:buFont typeface="Wingdings" pitchFamily="2" charset="2"/>
              <a:buChar cha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5155" indent="-286598" eaLnBrk="0" hangingPunct="0">
              <a:defRPr>
                <a:solidFill>
                  <a:schemeClr val="tx1"/>
                </a:solidFill>
                <a:latin typeface="Arial" charset="0"/>
              </a:defRPr>
            </a:lvl2pPr>
            <a:lvl3pPr marL="1146391" indent="-229279" eaLnBrk="0" hangingPunct="0">
              <a:defRPr>
                <a:solidFill>
                  <a:schemeClr val="tx1"/>
                </a:solidFill>
                <a:latin typeface="Arial" charset="0"/>
              </a:defRPr>
            </a:lvl3pPr>
            <a:lvl4pPr marL="1604949" indent="-229279" eaLnBrk="0" hangingPunct="0">
              <a:defRPr>
                <a:solidFill>
                  <a:schemeClr val="tx1"/>
                </a:solidFill>
                <a:latin typeface="Arial" charset="0"/>
              </a:defRPr>
            </a:lvl4pPr>
            <a:lvl5pPr marL="2063505" indent="-229279" eaLnBrk="0" hangingPunct="0">
              <a:defRPr>
                <a:solidFill>
                  <a:schemeClr val="tx1"/>
                </a:solidFill>
                <a:latin typeface="Arial" charset="0"/>
              </a:defRPr>
            </a:lvl5pPr>
            <a:lvl6pPr marL="2522061" indent="-229279" eaLnBrk="0" fontAlgn="base" hangingPunct="0">
              <a:spcBef>
                <a:spcPct val="0"/>
              </a:spcBef>
              <a:spcAft>
                <a:spcPct val="0"/>
              </a:spcAft>
              <a:defRPr>
                <a:solidFill>
                  <a:schemeClr val="tx1"/>
                </a:solidFill>
                <a:latin typeface="Arial" charset="0"/>
              </a:defRPr>
            </a:lvl6pPr>
            <a:lvl7pPr marL="2980619" indent="-229279" eaLnBrk="0" fontAlgn="base" hangingPunct="0">
              <a:spcBef>
                <a:spcPct val="0"/>
              </a:spcBef>
              <a:spcAft>
                <a:spcPct val="0"/>
              </a:spcAft>
              <a:defRPr>
                <a:solidFill>
                  <a:schemeClr val="tx1"/>
                </a:solidFill>
                <a:latin typeface="Arial" charset="0"/>
              </a:defRPr>
            </a:lvl7pPr>
            <a:lvl8pPr marL="3439175" indent="-229279" eaLnBrk="0" fontAlgn="base" hangingPunct="0">
              <a:spcBef>
                <a:spcPct val="0"/>
              </a:spcBef>
              <a:spcAft>
                <a:spcPct val="0"/>
              </a:spcAft>
              <a:defRPr>
                <a:solidFill>
                  <a:schemeClr val="tx1"/>
                </a:solidFill>
                <a:latin typeface="Arial" charset="0"/>
              </a:defRPr>
            </a:lvl8pPr>
            <a:lvl9pPr marL="3897732" indent="-229279" eaLnBrk="0" fontAlgn="base" hangingPunct="0">
              <a:spcBef>
                <a:spcPct val="0"/>
              </a:spcBef>
              <a:spcAft>
                <a:spcPct val="0"/>
              </a:spcAft>
              <a:defRPr>
                <a:solidFill>
                  <a:schemeClr val="tx1"/>
                </a:solidFill>
                <a:latin typeface="Arial" charset="0"/>
              </a:defRPr>
            </a:lvl9pPr>
          </a:lstStyle>
          <a:p>
            <a:pPr eaLnBrk="1" hangingPunct="1"/>
            <a:fld id="{C8A4B402-28AE-42F6-AF35-7239979760BE}" type="slidenum">
              <a:rPr lang="en-US" smtClean="0"/>
              <a:pPr eaLnBrk="1" hangingPunct="1"/>
              <a:t>2</a:t>
            </a:fld>
            <a:endParaRPr lang="en-US" smtClean="0"/>
          </a:p>
        </p:txBody>
      </p:sp>
      <p:sp>
        <p:nvSpPr>
          <p:cNvPr id="20483" name="Rectangle 2"/>
          <p:cNvSpPr>
            <a:spLocks noGrp="1" noRot="1" noChangeAspect="1" noChangeArrowheads="1" noTextEdit="1"/>
          </p:cNvSpPr>
          <p:nvPr>
            <p:ph type="sldImg"/>
          </p:nvPr>
        </p:nvSpPr>
        <p:spPr>
          <a:ln/>
        </p:spPr>
      </p:sp>
      <p:sp>
        <p:nvSpPr>
          <p:cNvPr id="333827" name="Rectangle 3"/>
          <p:cNvSpPr>
            <a:spLocks noGrp="1" noChangeArrowheads="1"/>
          </p:cNvSpPr>
          <p:nvPr>
            <p:ph type="body" idx="1"/>
          </p:nvPr>
        </p:nvSpPr>
        <p:spPr>
          <a:xfrm>
            <a:off x="688181" y="4415790"/>
            <a:ext cx="5658380" cy="4415790"/>
          </a:xfrm>
          <a:ln/>
        </p:spPr>
        <p:txBody>
          <a:bodyPr/>
          <a:lstStyle/>
          <a:p>
            <a:pPr>
              <a:spcBef>
                <a:spcPct val="0"/>
              </a:spcBef>
              <a:defRPr/>
            </a:pPr>
            <a:r>
              <a:rPr lang="en-US" sz="1000" dirty="0"/>
              <a:t>COI and DWW are funded by the </a:t>
            </a:r>
            <a:r>
              <a:rPr lang="en-US" sz="1000" b="1" dirty="0"/>
              <a:t>U. S. Department of Education </a:t>
            </a:r>
            <a:r>
              <a:rPr lang="en-US" sz="1000" dirty="0"/>
              <a:t>for the purpose of providing easy access to research-based educational resources. </a:t>
            </a:r>
            <a:endParaRPr lang="en-US" sz="1000" b="1" dirty="0"/>
          </a:p>
          <a:p>
            <a:pPr marL="177479" indent="-177479">
              <a:spcBef>
                <a:spcPts val="903"/>
              </a:spcBef>
              <a:buFont typeface="Wingdings" pitchFamily="2" charset="2"/>
              <a:buChar char="q"/>
              <a:defRPr/>
            </a:pPr>
            <a:r>
              <a:rPr lang="en-US" sz="1000" b="1" dirty="0"/>
              <a:t>The Center on Instruction </a:t>
            </a:r>
            <a:r>
              <a:rPr lang="en-US" sz="1000" dirty="0"/>
              <a:t>is a national content center that develops and identifies materials and technical assistance for instruction in literacy, mathematics, science, special education, and with English language learners.</a:t>
            </a:r>
            <a:endParaRPr lang="en-US" sz="1000" b="1" dirty="0"/>
          </a:p>
          <a:p>
            <a:pPr marL="177479" indent="-177479">
              <a:spcBef>
                <a:spcPts val="903"/>
              </a:spcBef>
              <a:buFont typeface="Wingdings" pitchFamily="2" charset="2"/>
              <a:buChar char="q"/>
              <a:defRPr/>
            </a:pPr>
            <a:r>
              <a:rPr lang="en-US" sz="1000" b="1" dirty="0"/>
              <a:t>Doing What Works </a:t>
            </a:r>
            <a:r>
              <a:rPr lang="en-US" sz="1000" dirty="0"/>
              <a:t>is a website created to disseminate information about practices that work in a variety of topic areas. </a:t>
            </a:r>
          </a:p>
          <a:p>
            <a:pPr marL="650755" lvl="1" indent="-177479">
              <a:spcBef>
                <a:spcPts val="402"/>
              </a:spcBef>
              <a:buFont typeface="Wingdings" pitchFamily="2" charset="2"/>
              <a:buChar char="§"/>
              <a:defRPr/>
            </a:pPr>
            <a:r>
              <a:rPr lang="en-US" sz="1000" b="1" dirty="0"/>
              <a:t>Development of the DWW practices, content, and resources </a:t>
            </a:r>
            <a:r>
              <a:rPr lang="en-US" sz="1000" dirty="0"/>
              <a:t>is guided by expert research reviews conducted by the Institute of Education Sciences (IES):</a:t>
            </a:r>
          </a:p>
          <a:p>
            <a:pPr lvl="2" indent="-236638">
              <a:spcBef>
                <a:spcPts val="402"/>
              </a:spcBef>
              <a:buFont typeface="Courier New" pitchFamily="49" charset="0"/>
              <a:buChar char="o"/>
              <a:defRPr/>
            </a:pPr>
            <a:r>
              <a:rPr lang="en-US" sz="1000" dirty="0"/>
              <a:t>IES is the Department of Education’s research arm, charged with identifying what works, what doesn't, and why. </a:t>
            </a:r>
          </a:p>
          <a:p>
            <a:pPr lvl="2" indent="-236638">
              <a:spcBef>
                <a:spcPts val="402"/>
              </a:spcBef>
              <a:buFont typeface="Courier New" pitchFamily="49" charset="0"/>
              <a:buChar char="o"/>
              <a:defRPr/>
            </a:pPr>
            <a:r>
              <a:rPr lang="en-US" sz="1000" dirty="0"/>
              <a:t>It issues Practice Guides developed by expert panels on a range of topics, such as adolescent literacy, elementary reading, K-12 math, using data to support instruction, turnaround schools, and Response to Intervention in Reading and Math.</a:t>
            </a:r>
          </a:p>
          <a:p>
            <a:pPr marL="650755" lvl="1" indent="-177479">
              <a:spcBef>
                <a:spcPts val="402"/>
              </a:spcBef>
              <a:buFont typeface="Wingdings" pitchFamily="2" charset="2"/>
              <a:buChar char="§"/>
              <a:defRPr/>
            </a:pPr>
            <a:r>
              <a:rPr lang="en-US" sz="1000" b="1" dirty="0"/>
              <a:t>DWW builds a bridge from research </a:t>
            </a:r>
            <a:r>
              <a:rPr lang="en-US" sz="1000" b="1" dirty="0">
                <a:sym typeface="Wingdings" pitchFamily="2" charset="2"/>
              </a:rPr>
              <a:t>to</a:t>
            </a:r>
            <a:r>
              <a:rPr lang="en-US" sz="1000" b="1" dirty="0"/>
              <a:t> action </a:t>
            </a:r>
            <a:r>
              <a:rPr lang="en-US" sz="1000" dirty="0"/>
              <a:t>by using a </a:t>
            </a:r>
            <a:r>
              <a:rPr lang="en-US" sz="1000" u="sng" dirty="0"/>
              <a:t>Learn-See-Do</a:t>
            </a:r>
            <a:r>
              <a:rPr lang="en-US" sz="1000" dirty="0"/>
              <a:t> model to translate research into </a:t>
            </a:r>
            <a:r>
              <a:rPr lang="en-US" sz="1000" i="1" dirty="0"/>
              <a:t>practical</a:t>
            </a:r>
            <a:r>
              <a:rPr lang="en-US" sz="1000" dirty="0"/>
              <a:t> tools and resources for building knowledge and implementing practices.</a:t>
            </a:r>
          </a:p>
          <a:p>
            <a:pPr lvl="1" indent="-236638">
              <a:spcBef>
                <a:spcPct val="0"/>
              </a:spcBef>
              <a:defRPr/>
            </a:pPr>
            <a:endParaRPr lang="en-US" sz="1000" u="sng" dirty="0"/>
          </a:p>
          <a:p>
            <a:pPr>
              <a:spcBef>
                <a:spcPct val="0"/>
              </a:spcBef>
              <a:defRPr/>
            </a:pPr>
            <a:r>
              <a:rPr lang="en-US" sz="1000" b="1" dirty="0"/>
              <a:t>COI and DWW literacy resources are </a:t>
            </a:r>
            <a:r>
              <a:rPr lang="en-US" sz="1000" dirty="0"/>
              <a:t>evidence-based and support school improvement in </a:t>
            </a:r>
            <a:r>
              <a:rPr lang="en-US" sz="1000" u="sng" dirty="0"/>
              <a:t>PRACTICAL</a:t>
            </a:r>
            <a:r>
              <a:rPr lang="en-US" sz="1000" b="1" dirty="0"/>
              <a:t> </a:t>
            </a:r>
            <a:r>
              <a:rPr lang="en-US" sz="1000" dirty="0"/>
              <a:t>ways. </a:t>
            </a:r>
          </a:p>
          <a:p>
            <a:pPr>
              <a:spcBef>
                <a:spcPts val="903"/>
              </a:spcBef>
              <a:defRPr/>
            </a:pPr>
            <a:r>
              <a:rPr lang="en-US" sz="1000" b="1" dirty="0"/>
              <a:t>This webinar shows how DWW and COI resources and tools</a:t>
            </a:r>
            <a:r>
              <a:rPr lang="en-US" sz="1000" dirty="0"/>
              <a:t> can support schools with planning and implementing effective instruction for struggling readers in low-performing elementary schools. </a:t>
            </a:r>
            <a:endParaRPr lang="en-US" sz="1000" dirty="0">
              <a:solidFill>
                <a:srgbClr val="008000"/>
              </a:solidFill>
            </a:endParaRPr>
          </a:p>
          <a:p>
            <a:pPr>
              <a:spcBef>
                <a:spcPct val="0"/>
              </a:spcBef>
              <a:defRPr/>
            </a:pPr>
            <a:endParaRPr lang="en-US" sz="1000" dirty="0">
              <a:solidFill>
                <a:schemeClr val="accent2"/>
              </a:solidFill>
            </a:endParaRPr>
          </a:p>
          <a:p>
            <a:pPr eaLnBrk="1" hangingPunct="1">
              <a:spcBef>
                <a:spcPct val="0"/>
              </a:spcBef>
              <a:defRPr/>
            </a:pPr>
            <a:endParaRPr lang="en-US" sz="1000" dirty="0">
              <a:solidFill>
                <a:schemeClr val="accent2"/>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5155" indent="-286598" eaLnBrk="0" hangingPunct="0">
              <a:defRPr>
                <a:solidFill>
                  <a:schemeClr val="tx1"/>
                </a:solidFill>
                <a:latin typeface="Arial" charset="0"/>
              </a:defRPr>
            </a:lvl2pPr>
            <a:lvl3pPr marL="1146391" indent="-229279" eaLnBrk="0" hangingPunct="0">
              <a:defRPr>
                <a:solidFill>
                  <a:schemeClr val="tx1"/>
                </a:solidFill>
                <a:latin typeface="Arial" charset="0"/>
              </a:defRPr>
            </a:lvl3pPr>
            <a:lvl4pPr marL="1604949" indent="-229279" eaLnBrk="0" hangingPunct="0">
              <a:defRPr>
                <a:solidFill>
                  <a:schemeClr val="tx1"/>
                </a:solidFill>
                <a:latin typeface="Arial" charset="0"/>
              </a:defRPr>
            </a:lvl4pPr>
            <a:lvl5pPr marL="2063505" indent="-229279" eaLnBrk="0" hangingPunct="0">
              <a:defRPr>
                <a:solidFill>
                  <a:schemeClr val="tx1"/>
                </a:solidFill>
                <a:latin typeface="Arial" charset="0"/>
              </a:defRPr>
            </a:lvl5pPr>
            <a:lvl6pPr marL="2522061" indent="-229279" eaLnBrk="0" fontAlgn="base" hangingPunct="0">
              <a:spcBef>
                <a:spcPct val="0"/>
              </a:spcBef>
              <a:spcAft>
                <a:spcPct val="0"/>
              </a:spcAft>
              <a:defRPr>
                <a:solidFill>
                  <a:schemeClr val="tx1"/>
                </a:solidFill>
                <a:latin typeface="Arial" charset="0"/>
              </a:defRPr>
            </a:lvl6pPr>
            <a:lvl7pPr marL="2980619" indent="-229279" eaLnBrk="0" fontAlgn="base" hangingPunct="0">
              <a:spcBef>
                <a:spcPct val="0"/>
              </a:spcBef>
              <a:spcAft>
                <a:spcPct val="0"/>
              </a:spcAft>
              <a:defRPr>
                <a:solidFill>
                  <a:schemeClr val="tx1"/>
                </a:solidFill>
                <a:latin typeface="Arial" charset="0"/>
              </a:defRPr>
            </a:lvl7pPr>
            <a:lvl8pPr marL="3439175" indent="-229279" eaLnBrk="0" fontAlgn="base" hangingPunct="0">
              <a:spcBef>
                <a:spcPct val="0"/>
              </a:spcBef>
              <a:spcAft>
                <a:spcPct val="0"/>
              </a:spcAft>
              <a:defRPr>
                <a:solidFill>
                  <a:schemeClr val="tx1"/>
                </a:solidFill>
                <a:latin typeface="Arial" charset="0"/>
              </a:defRPr>
            </a:lvl8pPr>
            <a:lvl9pPr marL="3897732" indent="-229279" eaLnBrk="0" fontAlgn="base" hangingPunct="0">
              <a:spcBef>
                <a:spcPct val="0"/>
              </a:spcBef>
              <a:spcAft>
                <a:spcPct val="0"/>
              </a:spcAft>
              <a:defRPr>
                <a:solidFill>
                  <a:schemeClr val="tx1"/>
                </a:solidFill>
                <a:latin typeface="Arial" charset="0"/>
              </a:defRPr>
            </a:lvl9pPr>
          </a:lstStyle>
          <a:p>
            <a:pPr eaLnBrk="1" hangingPunct="1"/>
            <a:fld id="{ABDA3661-7785-4DEB-B325-920F614F2865}" type="slidenum">
              <a:rPr lang="en-US" smtClean="0">
                <a:solidFill>
                  <a:srgbClr val="000000"/>
                </a:solidFill>
              </a:rPr>
              <a:pPr eaLnBrk="1" hangingPunct="1"/>
              <a:t>20</a:t>
            </a:fld>
            <a:endParaRPr lang="en-US" dirty="0" smtClean="0">
              <a:solidFill>
                <a:srgbClr val="000000"/>
              </a:solidFill>
            </a:endParaRPr>
          </a:p>
        </p:txBody>
      </p:sp>
      <p:sp>
        <p:nvSpPr>
          <p:cNvPr id="43011" name="Rectangle 2"/>
          <p:cNvSpPr>
            <a:spLocks noGrp="1" noRot="1" noChangeAspect="1" noChangeArrowheads="1" noTextEdit="1"/>
          </p:cNvSpPr>
          <p:nvPr>
            <p:ph type="sldImg"/>
          </p:nvPr>
        </p:nvSpPr>
        <p:spPr>
          <a:xfrm>
            <a:off x="1119188" y="696913"/>
            <a:ext cx="4646612" cy="3486150"/>
          </a:xfrm>
          <a:ln/>
        </p:spPr>
      </p:sp>
      <p:sp>
        <p:nvSpPr>
          <p:cNvPr id="43012" name="Rectangle 3"/>
          <p:cNvSpPr>
            <a:spLocks noGrp="1" noChangeArrowheads="1"/>
          </p:cNvSpPr>
          <p:nvPr>
            <p:ph type="body" idx="1"/>
          </p:nvPr>
        </p:nvSpPr>
        <p:spPr>
          <a:xfrm>
            <a:off x="688805" y="4416426"/>
            <a:ext cx="5504204" cy="4575175"/>
          </a:xfrm>
          <a:noFill/>
        </p:spPr>
        <p:txBody>
          <a:bodyPr/>
          <a:lstStyle/>
          <a:p>
            <a:pPr marL="171959" indent="-171959">
              <a:spcBef>
                <a:spcPts val="2407"/>
              </a:spcBef>
              <a:buFont typeface="Wingdings" pitchFamily="2" charset="2"/>
              <a:buChar char="ü"/>
            </a:pPr>
            <a:r>
              <a:rPr lang="en-US" dirty="0"/>
              <a:t>And that concludes today’s webinar.</a:t>
            </a:r>
          </a:p>
          <a:p>
            <a:pPr marL="171959" indent="-171959">
              <a:spcBef>
                <a:spcPts val="2407"/>
              </a:spcBef>
              <a:buFont typeface="Wingdings" pitchFamily="2" charset="2"/>
              <a:buChar char="ü"/>
            </a:pPr>
            <a:r>
              <a:rPr lang="en-US" dirty="0" smtClean="0"/>
              <a:t>It </a:t>
            </a:r>
            <a:r>
              <a:rPr lang="en-US" dirty="0"/>
              <a:t>has been a pleasure sharing the COI and DWW reading comprehension resources with you.</a:t>
            </a:r>
          </a:p>
          <a:p>
            <a:pPr marL="171959" indent="-171959">
              <a:spcBef>
                <a:spcPts val="2407"/>
              </a:spcBef>
              <a:buFont typeface="Wingdings" pitchFamily="2" charset="2"/>
              <a:buChar char="ü"/>
            </a:pPr>
            <a:r>
              <a:rPr lang="en-US" dirty="0"/>
              <a:t>Please be sure to listen to the other three webinars in this K-3 Reading Comprehension series that are also available on the COI website. Look for…</a:t>
            </a:r>
          </a:p>
          <a:p>
            <a:pPr marL="630515" lvl="1" indent="-171959">
              <a:spcBef>
                <a:spcPts val="1204"/>
              </a:spcBef>
              <a:buFont typeface="Courier New" pitchFamily="49" charset="0"/>
              <a:buChar char="o"/>
            </a:pPr>
            <a:r>
              <a:rPr lang="en-US" i="1" dirty="0"/>
              <a:t>Teaching Comprehension Strategies, </a:t>
            </a:r>
          </a:p>
          <a:p>
            <a:pPr marL="630515" lvl="1" indent="-171959">
              <a:spcBef>
                <a:spcPts val="1204"/>
              </a:spcBef>
              <a:buFont typeface="Courier New" pitchFamily="49" charset="0"/>
              <a:buChar char="o"/>
            </a:pPr>
            <a:r>
              <a:rPr lang="en-US" i="1" dirty="0"/>
              <a:t>Focus on Text Structure, and</a:t>
            </a:r>
          </a:p>
          <a:p>
            <a:pPr marL="630515" lvl="1" indent="-171959">
              <a:spcBef>
                <a:spcPts val="1204"/>
              </a:spcBef>
              <a:buFont typeface="Courier New" pitchFamily="49" charset="0"/>
              <a:buChar char="o"/>
            </a:pPr>
            <a:r>
              <a:rPr lang="en-US" i="1" dirty="0"/>
              <a:t>Engaging Students with Text</a:t>
            </a:r>
            <a:r>
              <a:rPr lang="en-US" i="1" dirty="0" smtClean="0"/>
              <a:t>.</a:t>
            </a:r>
            <a:endParaRPr lang="en-US" i="1" dirty="0"/>
          </a:p>
          <a:p>
            <a:pPr marL="171959" indent="-171959">
              <a:spcBef>
                <a:spcPts val="2407"/>
              </a:spcBef>
              <a:buFont typeface="Wingdings" pitchFamily="2" charset="2"/>
              <a:buChar char="ü"/>
            </a:pPr>
            <a:r>
              <a:rPr lang="en-US" dirty="0">
                <a:latin typeface="Arial" pitchFamily="34" charset="0"/>
              </a:rPr>
              <a:t>Also, don’t forget to visit the </a:t>
            </a:r>
            <a:r>
              <a:rPr lang="en-US" b="1" dirty="0">
                <a:latin typeface="Arial" pitchFamily="34" charset="0"/>
              </a:rPr>
              <a:t>COI</a:t>
            </a:r>
            <a:r>
              <a:rPr lang="en-US" dirty="0">
                <a:latin typeface="Arial" pitchFamily="34" charset="0"/>
              </a:rPr>
              <a:t> (</a:t>
            </a:r>
            <a:r>
              <a:rPr lang="en-US" dirty="0">
                <a:solidFill>
                  <a:srgbClr val="000000"/>
                </a:solidFill>
              </a:rPr>
              <a:t>www.centeroninstruction.org</a:t>
            </a:r>
            <a:r>
              <a:rPr lang="en-US" dirty="0">
                <a:latin typeface="Arial" pitchFamily="34" charset="0"/>
              </a:rPr>
              <a:t>) and </a:t>
            </a:r>
            <a:r>
              <a:rPr lang="en-US" b="1" dirty="0">
                <a:latin typeface="Arial" pitchFamily="34" charset="0"/>
              </a:rPr>
              <a:t>DWW websites </a:t>
            </a:r>
            <a:r>
              <a:rPr lang="en-US" dirty="0">
                <a:latin typeface="Arial" pitchFamily="34" charset="0"/>
              </a:rPr>
              <a:t>(dww.ed.gov) for more information.</a:t>
            </a:r>
            <a:endParaRPr lang="en-US" dirty="0"/>
          </a:p>
          <a:p>
            <a:endParaRPr lang="en-US" dirty="0"/>
          </a:p>
          <a:p>
            <a:r>
              <a:rPr lang="en-US" sz="1000" dirty="0"/>
              <a:t>_____________________________________________________________________________</a:t>
            </a:r>
          </a:p>
          <a:p>
            <a:pPr>
              <a:spcBef>
                <a:spcPts val="602"/>
              </a:spcBef>
            </a:pPr>
            <a:r>
              <a:rPr lang="en-US" sz="1000" b="1" i="1" dirty="0">
                <a:solidFill>
                  <a:srgbClr val="FF0000"/>
                </a:solidFill>
              </a:rPr>
              <a:t>Disclaimer</a:t>
            </a:r>
            <a:r>
              <a:rPr lang="en-US" sz="1000" i="1" dirty="0">
                <a:solidFill>
                  <a:srgbClr val="FF0000"/>
                </a:solidFill>
              </a:rPr>
              <a:t>:  The Center on Instruction is funded by the U. S. Department of Education for the purpose of providing research-based resources and technical assistance. However, its work is not explicitly endorsed by the federal government.</a:t>
            </a:r>
          </a:p>
          <a:p>
            <a:pPr>
              <a:spcBef>
                <a:spcPts val="602"/>
              </a:spcBef>
            </a:pP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a:xfrm>
            <a:off x="535253" y="4267307"/>
            <a:ext cx="5964238" cy="472429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defRPr/>
            </a:pPr>
            <a:r>
              <a:rPr lang="en-US" b="1" dirty="0" smtClean="0">
                <a:latin typeface="+mn-lt"/>
              </a:rPr>
              <a:t>TOPIC:  Visual Diagram</a:t>
            </a:r>
          </a:p>
          <a:p>
            <a:pPr algn="ctr">
              <a:defRPr/>
            </a:pPr>
            <a:endParaRPr lang="en-US" b="1" dirty="0">
              <a:latin typeface="+mn-lt"/>
            </a:endParaRPr>
          </a:p>
          <a:p>
            <a:pPr marL="229279" indent="-229279">
              <a:spcBef>
                <a:spcPct val="0"/>
              </a:spcBef>
              <a:buFont typeface="Wingdings" pitchFamily="2" charset="2"/>
              <a:buChar char="§"/>
              <a:defRPr/>
            </a:pPr>
            <a:r>
              <a:rPr lang="en-US" dirty="0">
                <a:latin typeface="+mn-lt"/>
              </a:rPr>
              <a:t>Here is a </a:t>
            </a:r>
            <a:r>
              <a:rPr lang="en-US" b="1" dirty="0">
                <a:latin typeface="+mn-lt"/>
              </a:rPr>
              <a:t>Visual Diagram </a:t>
            </a:r>
            <a:r>
              <a:rPr lang="en-US" dirty="0">
                <a:latin typeface="+mn-lt"/>
              </a:rPr>
              <a:t>to orient you to DWW’s Reading Comprehension topic. </a:t>
            </a:r>
          </a:p>
          <a:p>
            <a:pPr marL="229279" indent="-229279">
              <a:spcBef>
                <a:spcPts val="903"/>
              </a:spcBef>
              <a:buFont typeface="Wingdings" pitchFamily="2" charset="2"/>
              <a:buChar char="§"/>
              <a:defRPr/>
            </a:pPr>
            <a:r>
              <a:rPr lang="en-US" dirty="0">
                <a:latin typeface="+mn-lt"/>
                <a:ea typeface="ＭＳ Ｐゴシック"/>
                <a:cs typeface="ＭＳ Ｐゴシック"/>
              </a:rPr>
              <a:t>It provides a snapshot of the </a:t>
            </a:r>
            <a:r>
              <a:rPr lang="en-US" u="sng" dirty="0">
                <a:latin typeface="+mn-lt"/>
                <a:ea typeface="ＭＳ Ｐゴシック"/>
                <a:cs typeface="ＭＳ Ｐゴシック"/>
              </a:rPr>
              <a:t>3 recommended research-based practices</a:t>
            </a:r>
            <a:r>
              <a:rPr lang="en-US" dirty="0">
                <a:latin typeface="+mn-lt"/>
                <a:ea typeface="ＭＳ Ｐゴシック"/>
                <a:cs typeface="ＭＳ Ｐゴシック"/>
              </a:rPr>
              <a:t> for improving comprehension, which are:</a:t>
            </a:r>
          </a:p>
          <a:p>
            <a:pPr marL="687835" lvl="1" indent="-238832">
              <a:buFont typeface="Courier New" pitchFamily="49" charset="0"/>
              <a:buChar char="o"/>
              <a:defRPr/>
            </a:pPr>
            <a:r>
              <a:rPr lang="en-US" b="1" dirty="0">
                <a:latin typeface="+mn-lt"/>
                <a:ea typeface="ＭＳ Ｐゴシック"/>
              </a:rPr>
              <a:t>Teach Comprehension Strategies</a:t>
            </a:r>
            <a:r>
              <a:rPr lang="en-US" dirty="0">
                <a:latin typeface="+mn-lt"/>
                <a:ea typeface="ＭＳ Ｐゴシック"/>
              </a:rPr>
              <a:t> </a:t>
            </a:r>
          </a:p>
          <a:p>
            <a:pPr marL="687835" lvl="1" indent="-238832">
              <a:buFont typeface="Courier New" pitchFamily="49" charset="0"/>
              <a:buChar char="o"/>
              <a:defRPr/>
            </a:pPr>
            <a:r>
              <a:rPr lang="en-US" b="1" dirty="0">
                <a:latin typeface="+mn-lt"/>
                <a:ea typeface="ＭＳ Ｐゴシック"/>
              </a:rPr>
              <a:t>Focus on Text Structure</a:t>
            </a:r>
          </a:p>
          <a:p>
            <a:pPr marL="687835" lvl="1" indent="-238832">
              <a:buFont typeface="Courier New" pitchFamily="49" charset="0"/>
              <a:buChar char="o"/>
              <a:defRPr/>
            </a:pPr>
            <a:r>
              <a:rPr lang="en-US" b="1" dirty="0">
                <a:latin typeface="+mn-lt"/>
                <a:ea typeface="ＭＳ Ｐゴシック"/>
              </a:rPr>
              <a:t>Engage Students with Text</a:t>
            </a:r>
          </a:p>
          <a:p>
            <a:pPr marL="224502" lvl="1" indent="-224502">
              <a:spcBef>
                <a:spcPts val="903"/>
              </a:spcBef>
              <a:buFont typeface="Wingdings" pitchFamily="2" charset="2"/>
              <a:buChar char="§"/>
              <a:defRPr/>
            </a:pPr>
            <a:r>
              <a:rPr lang="en-US" dirty="0">
                <a:latin typeface="+mn-lt"/>
              </a:rPr>
              <a:t>Along the bottom are </a:t>
            </a:r>
            <a:r>
              <a:rPr lang="en-US" u="sng" dirty="0">
                <a:latin typeface="+mn-lt"/>
              </a:rPr>
              <a:t>three recommended teaching strategies</a:t>
            </a:r>
          </a:p>
          <a:p>
            <a:pPr marL="687835" lvl="2" indent="-229279">
              <a:buFont typeface="Courier New" pitchFamily="49" charset="0"/>
              <a:buChar char="o"/>
              <a:defRPr/>
            </a:pPr>
            <a:r>
              <a:rPr lang="en-US" dirty="0">
                <a:latin typeface="+mn-lt"/>
                <a:ea typeface="ＭＳ Ｐゴシック"/>
              </a:rPr>
              <a:t>Select appropriate texts and model comprehension strategies</a:t>
            </a:r>
          </a:p>
          <a:p>
            <a:pPr marL="687835" lvl="2" indent="-229279">
              <a:buFont typeface="Courier New" pitchFamily="49" charset="0"/>
              <a:buChar char="o"/>
              <a:defRPr/>
            </a:pPr>
            <a:r>
              <a:rPr lang="en-US" dirty="0">
                <a:latin typeface="+mn-lt"/>
                <a:ea typeface="ＭＳ Ｐゴシック"/>
              </a:rPr>
              <a:t>Provide students with guided practice</a:t>
            </a:r>
          </a:p>
          <a:p>
            <a:pPr marL="687835" lvl="2" indent="-229279">
              <a:buFont typeface="Courier New" pitchFamily="49" charset="0"/>
              <a:buChar char="o"/>
              <a:defRPr/>
            </a:pPr>
            <a:r>
              <a:rPr lang="en-US" dirty="0">
                <a:latin typeface="+mn-lt"/>
                <a:ea typeface="ＭＳ Ｐゴシック"/>
              </a:rPr>
              <a:t>Offer students opportunities for independent practice</a:t>
            </a:r>
          </a:p>
          <a:p>
            <a:pPr marL="286598" indent="-286598">
              <a:spcBef>
                <a:spcPts val="903"/>
              </a:spcBef>
              <a:buFont typeface="Wingdings" pitchFamily="2" charset="2"/>
              <a:buChar char="§"/>
              <a:defRPr/>
            </a:pPr>
            <a:r>
              <a:rPr lang="en-US" dirty="0">
                <a:latin typeface="+mn-lt"/>
              </a:rPr>
              <a:t>You will also notice a </a:t>
            </a:r>
            <a:r>
              <a:rPr lang="en-US" i="1" dirty="0">
                <a:latin typeface="+mn-lt"/>
              </a:rPr>
              <a:t>white ribbon </a:t>
            </a:r>
            <a:r>
              <a:rPr lang="en-US" dirty="0">
                <a:latin typeface="+mn-lt"/>
              </a:rPr>
              <a:t>wrapping around the practices. This shows the key </a:t>
            </a:r>
            <a:r>
              <a:rPr lang="en-US" u="sng" dirty="0">
                <a:latin typeface="+mn-lt"/>
              </a:rPr>
              <a:t>comprehension strategies</a:t>
            </a:r>
            <a:r>
              <a:rPr lang="en-US" dirty="0">
                <a:latin typeface="+mn-lt"/>
              </a:rPr>
              <a:t> students should learn to use independently: </a:t>
            </a:r>
            <a:r>
              <a:rPr lang="en-US" i="1" dirty="0">
                <a:latin typeface="+mn-lt"/>
              </a:rPr>
              <a:t>e.g.,</a:t>
            </a:r>
            <a:r>
              <a:rPr lang="en-US" dirty="0">
                <a:latin typeface="+mn-lt"/>
              </a:rPr>
              <a:t> </a:t>
            </a:r>
            <a:r>
              <a:rPr lang="en-US" dirty="0">
                <a:latin typeface="+mn-lt"/>
                <a:ea typeface="ＭＳ Ｐゴシック"/>
              </a:rPr>
              <a:t>predicting, questioning, visualizing, retelling, inferring, monitoring.</a:t>
            </a:r>
          </a:p>
          <a:p>
            <a:pPr>
              <a:spcBef>
                <a:spcPct val="0"/>
              </a:spcBef>
              <a:defRPr/>
            </a:pPr>
            <a:endParaRPr lang="en-US" dirty="0">
              <a:latin typeface="+mn-lt"/>
            </a:endParaRPr>
          </a:p>
          <a:p>
            <a:pPr>
              <a:spcBef>
                <a:spcPct val="0"/>
              </a:spcBef>
              <a:defRPr/>
            </a:pPr>
            <a:r>
              <a:rPr lang="en-US" dirty="0">
                <a:latin typeface="+mn-lt"/>
              </a:rPr>
              <a:t>The practices are based on recommendations from the IES </a:t>
            </a:r>
            <a:r>
              <a:rPr lang="en-US" dirty="0">
                <a:latin typeface="+mn-lt"/>
                <a:cs typeface="Arial" pitchFamily="34" charset="0"/>
              </a:rPr>
              <a:t>Practice Guide, </a:t>
            </a:r>
            <a:r>
              <a:rPr lang="en-US" b="1" i="1" dirty="0">
                <a:latin typeface="+mn-lt"/>
                <a:cs typeface="Arial" pitchFamily="34" charset="0"/>
              </a:rPr>
              <a:t>Improving Reading Comprehension in Kindergarten Through 3rd Grade</a:t>
            </a:r>
            <a:r>
              <a:rPr lang="en-US" dirty="0">
                <a:latin typeface="+mn-lt"/>
                <a:cs typeface="Arial" pitchFamily="34" charset="0"/>
              </a:rPr>
              <a:t>,</a:t>
            </a:r>
            <a:r>
              <a:rPr lang="en-US" i="1" dirty="0">
                <a:latin typeface="+mn-lt"/>
                <a:cs typeface="Arial" pitchFamily="34" charset="0"/>
              </a:rPr>
              <a:t> </a:t>
            </a:r>
            <a:r>
              <a:rPr lang="en-US" dirty="0">
                <a:latin typeface="+mn-lt"/>
                <a:cs typeface="Arial" pitchFamily="34" charset="0"/>
              </a:rPr>
              <a:t>which is available </a:t>
            </a:r>
            <a:r>
              <a:rPr lang="en-US" dirty="0">
                <a:latin typeface="+mn-lt"/>
              </a:rPr>
              <a:t>for download from the DWW and COI websites.</a:t>
            </a:r>
          </a:p>
          <a:p>
            <a:pPr>
              <a:spcBef>
                <a:spcPct val="0"/>
              </a:spcBef>
              <a:defRPr/>
            </a:pPr>
            <a:endParaRPr lang="en-US" dirty="0">
              <a:latin typeface="+mn-lt"/>
            </a:endParaRPr>
          </a:p>
          <a:p>
            <a:pPr>
              <a:spcBef>
                <a:spcPct val="0"/>
              </a:spcBef>
              <a:defRPr/>
            </a:pPr>
            <a:r>
              <a:rPr lang="en-US" u="sng" dirty="0">
                <a:latin typeface="+mn-lt"/>
              </a:rPr>
              <a:t>In this webinar</a:t>
            </a:r>
            <a:r>
              <a:rPr lang="en-US" b="1" dirty="0">
                <a:latin typeface="+mn-lt"/>
              </a:rPr>
              <a:t>:  </a:t>
            </a:r>
            <a:r>
              <a:rPr lang="en-US" dirty="0">
                <a:latin typeface="+mn-lt"/>
              </a:rPr>
              <a:t>We’re going to take a look at the research behind these recommended practices and preview a sampling of DWW LEARN-SEE-DO resources to help implement these practices.</a:t>
            </a:r>
            <a:endParaRPr lang="en-US" b="1" dirty="0" smtClean="0">
              <a:latin typeface="+mn-lt"/>
            </a:endParaRPr>
          </a:p>
          <a:p>
            <a:pPr marL="683059" lvl="1" indent="-224502">
              <a:spcBef>
                <a:spcPts val="402"/>
              </a:spcBef>
              <a:buFont typeface="Courier New" pitchFamily="49" charset="0"/>
              <a:buChar char="o"/>
              <a:defRPr/>
            </a:pPr>
            <a:endParaRPr lang="en-US" b="1" dirty="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defRPr>
            </a:lvl1pPr>
            <a:lvl2pPr marL="745155" indent="-286598" eaLnBrk="0" hangingPunct="0">
              <a:defRPr>
                <a:solidFill>
                  <a:schemeClr val="tx1"/>
                </a:solidFill>
                <a:latin typeface="Calibri" pitchFamily="34" charset="0"/>
              </a:defRPr>
            </a:lvl2pPr>
            <a:lvl3pPr marL="1146391" indent="-229279" eaLnBrk="0" hangingPunct="0">
              <a:defRPr>
                <a:solidFill>
                  <a:schemeClr val="tx1"/>
                </a:solidFill>
                <a:latin typeface="Calibri" pitchFamily="34" charset="0"/>
              </a:defRPr>
            </a:lvl3pPr>
            <a:lvl4pPr marL="1604949" indent="-229279" eaLnBrk="0" hangingPunct="0">
              <a:defRPr>
                <a:solidFill>
                  <a:schemeClr val="tx1"/>
                </a:solidFill>
                <a:latin typeface="Calibri" pitchFamily="34" charset="0"/>
              </a:defRPr>
            </a:lvl4pPr>
            <a:lvl5pPr marL="2063505" indent="-229279" eaLnBrk="0" hangingPunct="0">
              <a:defRPr>
                <a:solidFill>
                  <a:schemeClr val="tx1"/>
                </a:solidFill>
                <a:latin typeface="Calibri" pitchFamily="34" charset="0"/>
              </a:defRPr>
            </a:lvl5pPr>
            <a:lvl6pPr marL="2522061" indent="-229279" eaLnBrk="0" fontAlgn="base" hangingPunct="0">
              <a:spcBef>
                <a:spcPct val="0"/>
              </a:spcBef>
              <a:spcAft>
                <a:spcPct val="0"/>
              </a:spcAft>
              <a:defRPr>
                <a:solidFill>
                  <a:schemeClr val="tx1"/>
                </a:solidFill>
                <a:latin typeface="Calibri" pitchFamily="34" charset="0"/>
              </a:defRPr>
            </a:lvl6pPr>
            <a:lvl7pPr marL="2980619" indent="-229279" eaLnBrk="0" fontAlgn="base" hangingPunct="0">
              <a:spcBef>
                <a:spcPct val="0"/>
              </a:spcBef>
              <a:spcAft>
                <a:spcPct val="0"/>
              </a:spcAft>
              <a:defRPr>
                <a:solidFill>
                  <a:schemeClr val="tx1"/>
                </a:solidFill>
                <a:latin typeface="Calibri" pitchFamily="34" charset="0"/>
              </a:defRPr>
            </a:lvl7pPr>
            <a:lvl8pPr marL="3439175" indent="-229279" eaLnBrk="0" fontAlgn="base" hangingPunct="0">
              <a:spcBef>
                <a:spcPct val="0"/>
              </a:spcBef>
              <a:spcAft>
                <a:spcPct val="0"/>
              </a:spcAft>
              <a:defRPr>
                <a:solidFill>
                  <a:schemeClr val="tx1"/>
                </a:solidFill>
                <a:latin typeface="Calibri" pitchFamily="34" charset="0"/>
              </a:defRPr>
            </a:lvl8pPr>
            <a:lvl9pPr marL="3897732" indent="-229279" eaLnBrk="0" fontAlgn="base" hangingPunct="0">
              <a:spcBef>
                <a:spcPct val="0"/>
              </a:spcBef>
              <a:spcAft>
                <a:spcPct val="0"/>
              </a:spcAft>
              <a:defRPr>
                <a:solidFill>
                  <a:schemeClr val="tx1"/>
                </a:solidFill>
                <a:latin typeface="Calibri" pitchFamily="34" charset="0"/>
              </a:defRPr>
            </a:lvl9pPr>
          </a:lstStyle>
          <a:p>
            <a:pPr eaLnBrk="1" fontAlgn="base" hangingPunct="1">
              <a:spcBef>
                <a:spcPct val="0"/>
              </a:spcBef>
              <a:spcAft>
                <a:spcPct val="0"/>
              </a:spcAft>
            </a:pPr>
            <a:fld id="{493504C1-A5DB-4C12-AA82-C2762D7B37B7}" type="slidenum">
              <a:rPr lang="en-US" smtClean="0">
                <a:solidFill>
                  <a:srgbClr val="000000"/>
                </a:solidFill>
                <a:latin typeface="Arial" pitchFamily="34" charset="0"/>
                <a:ea typeface="ＭＳ Ｐゴシック" pitchFamily="34" charset="-128"/>
              </a:rPr>
              <a:pPr eaLnBrk="1" fontAlgn="base" hangingPunct="1">
                <a:spcBef>
                  <a:spcPct val="0"/>
                </a:spcBef>
                <a:spcAft>
                  <a:spcPct val="0"/>
                </a:spcAft>
              </a:pPr>
              <a:t>3</a:t>
            </a:fld>
            <a:endParaRPr lang="en-US" smtClean="0">
              <a:solidFill>
                <a:srgbClr val="000000"/>
              </a:solidFill>
              <a:latin typeface="Arial" pitchFamily="34"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6265" eaLnBrk="0" hangingPunct="0">
              <a:defRPr sz="1000">
                <a:solidFill>
                  <a:schemeClr val="tx1"/>
                </a:solidFill>
                <a:latin typeface="Arial" charset="0"/>
              </a:defRPr>
            </a:lvl1pPr>
            <a:lvl2pPr marL="721906" indent="-277657" defTabSz="916265" eaLnBrk="0" hangingPunct="0">
              <a:defRPr sz="1000">
                <a:solidFill>
                  <a:schemeClr val="tx1"/>
                </a:solidFill>
                <a:latin typeface="Arial" charset="0"/>
              </a:defRPr>
            </a:lvl2pPr>
            <a:lvl3pPr marL="1110624" indent="-222126" defTabSz="916265" eaLnBrk="0" hangingPunct="0">
              <a:defRPr sz="1000">
                <a:solidFill>
                  <a:schemeClr val="tx1"/>
                </a:solidFill>
                <a:latin typeface="Arial" charset="0"/>
              </a:defRPr>
            </a:lvl3pPr>
            <a:lvl4pPr marL="1554874" indent="-222126" defTabSz="916265" eaLnBrk="0" hangingPunct="0">
              <a:defRPr sz="1000">
                <a:solidFill>
                  <a:schemeClr val="tx1"/>
                </a:solidFill>
                <a:latin typeface="Arial" charset="0"/>
              </a:defRPr>
            </a:lvl4pPr>
            <a:lvl5pPr marL="1999124" indent="-222126" defTabSz="916265" eaLnBrk="0" hangingPunct="0">
              <a:defRPr sz="1000">
                <a:solidFill>
                  <a:schemeClr val="tx1"/>
                </a:solidFill>
                <a:latin typeface="Arial" charset="0"/>
              </a:defRPr>
            </a:lvl5pPr>
            <a:lvl6pPr marL="2443373" indent="-222126" defTabSz="916265" eaLnBrk="0" fontAlgn="base" hangingPunct="0">
              <a:spcBef>
                <a:spcPct val="0"/>
              </a:spcBef>
              <a:spcAft>
                <a:spcPct val="0"/>
              </a:spcAft>
              <a:defRPr sz="1000">
                <a:solidFill>
                  <a:schemeClr val="tx1"/>
                </a:solidFill>
                <a:latin typeface="Arial" charset="0"/>
              </a:defRPr>
            </a:lvl6pPr>
            <a:lvl7pPr marL="2887623" indent="-222126" defTabSz="916265" eaLnBrk="0" fontAlgn="base" hangingPunct="0">
              <a:spcBef>
                <a:spcPct val="0"/>
              </a:spcBef>
              <a:spcAft>
                <a:spcPct val="0"/>
              </a:spcAft>
              <a:defRPr sz="1000">
                <a:solidFill>
                  <a:schemeClr val="tx1"/>
                </a:solidFill>
                <a:latin typeface="Arial" charset="0"/>
              </a:defRPr>
            </a:lvl7pPr>
            <a:lvl8pPr marL="3331873" indent="-222126" defTabSz="916265" eaLnBrk="0" fontAlgn="base" hangingPunct="0">
              <a:spcBef>
                <a:spcPct val="0"/>
              </a:spcBef>
              <a:spcAft>
                <a:spcPct val="0"/>
              </a:spcAft>
              <a:defRPr sz="1000">
                <a:solidFill>
                  <a:schemeClr val="tx1"/>
                </a:solidFill>
                <a:latin typeface="Arial" charset="0"/>
              </a:defRPr>
            </a:lvl8pPr>
            <a:lvl9pPr marL="3776124" indent="-222126" defTabSz="916265"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4</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02982" y="4422834"/>
            <a:ext cx="5862124" cy="4578442"/>
          </a:xfrm>
          <a:noFill/>
        </p:spPr>
        <p:txBody>
          <a:bodyPr/>
          <a:lstStyle/>
          <a:p>
            <a:pPr defTabSz="609302">
              <a:spcBef>
                <a:spcPct val="0"/>
              </a:spcBef>
            </a:pPr>
            <a:r>
              <a:rPr lang="en-US" dirty="0"/>
              <a:t>Let’s review the </a:t>
            </a:r>
            <a:r>
              <a:rPr lang="en-US" u="sng" dirty="0"/>
              <a:t>three recommended research-based practices </a:t>
            </a:r>
            <a:r>
              <a:rPr lang="en-US" dirty="0"/>
              <a:t>in K-3 reading comprehension research:</a:t>
            </a:r>
          </a:p>
          <a:p>
            <a:pPr defTabSz="609302">
              <a:lnSpc>
                <a:spcPct val="90000"/>
              </a:lnSpc>
              <a:spcBef>
                <a:spcPts val="602"/>
              </a:spcBef>
            </a:pPr>
            <a:r>
              <a:rPr lang="en-US" b="1" dirty="0"/>
              <a:t>First, teach students reading comprehension strategies using carefully selected texts.</a:t>
            </a:r>
          </a:p>
          <a:p>
            <a:pPr marL="227686" lvl="1" indent="1592" defTabSz="609302">
              <a:lnSpc>
                <a:spcPct val="90000"/>
              </a:lnSpc>
              <a:spcBef>
                <a:spcPts val="301"/>
              </a:spcBef>
            </a:pPr>
            <a:r>
              <a:rPr lang="en-US" dirty="0"/>
              <a:t>“Good readers use many forms of thinking and analyzing text as they read. It is therefore important to teach beginning readers strategies for constructing meaning from text. A strategy is the intentional application of a cognitive routine by a reader before, during, or after reading a text.”</a:t>
            </a:r>
          </a:p>
          <a:p>
            <a:pPr defTabSz="609302">
              <a:lnSpc>
                <a:spcPct val="90000"/>
              </a:lnSpc>
              <a:spcBef>
                <a:spcPts val="602"/>
              </a:spcBef>
            </a:pPr>
            <a:r>
              <a:rPr lang="en-US" dirty="0"/>
              <a:t>Teachers should also select texts purposefully to support comprehension development.  Texts should :</a:t>
            </a:r>
          </a:p>
          <a:p>
            <a:pPr marL="458556" indent="-229279" defTabSz="609302">
              <a:lnSpc>
                <a:spcPct val="90000"/>
              </a:lnSpc>
              <a:spcBef>
                <a:spcPts val="201"/>
              </a:spcBef>
              <a:buFont typeface="Arial" pitchFamily="34" charset="0"/>
              <a:buChar char="•"/>
            </a:pPr>
            <a:r>
              <a:rPr lang="en-US" dirty="0"/>
              <a:t>provide</a:t>
            </a:r>
            <a:r>
              <a:rPr lang="en-US" dirty="0">
                <a:solidFill>
                  <a:srgbClr val="008000"/>
                </a:solidFill>
              </a:rPr>
              <a:t> </a:t>
            </a:r>
            <a:r>
              <a:rPr lang="en-US" dirty="0"/>
              <a:t>rich in-depth of ideas and information </a:t>
            </a:r>
          </a:p>
          <a:p>
            <a:pPr marL="458556" indent="-229279" defTabSz="609302">
              <a:lnSpc>
                <a:spcPct val="90000"/>
              </a:lnSpc>
              <a:spcBef>
                <a:spcPts val="201"/>
              </a:spcBef>
              <a:buFont typeface="Arial" pitchFamily="34" charset="0"/>
              <a:buChar char="•"/>
            </a:pPr>
            <a:r>
              <a:rPr lang="en-US" dirty="0"/>
              <a:t>have a level of difficulty corresponding to the students’ word-reading and comprehension skills, and </a:t>
            </a:r>
          </a:p>
          <a:p>
            <a:pPr marL="458556" indent="-229279" defTabSz="609302">
              <a:lnSpc>
                <a:spcPct val="90000"/>
              </a:lnSpc>
              <a:spcBef>
                <a:spcPts val="201"/>
              </a:spcBef>
              <a:buFont typeface="Arial" pitchFamily="34" charset="0"/>
              <a:buChar char="•"/>
            </a:pPr>
            <a:r>
              <a:rPr lang="en-US" dirty="0"/>
              <a:t>support the purpose of the lesson. </a:t>
            </a:r>
          </a:p>
          <a:p>
            <a:pPr defTabSz="609302">
              <a:lnSpc>
                <a:spcPct val="90000"/>
              </a:lnSpc>
              <a:spcBef>
                <a:spcPts val="903"/>
              </a:spcBef>
            </a:pPr>
            <a:r>
              <a:rPr lang="en-US" b="1" dirty="0"/>
              <a:t>Another important research-based practice is to help students identify and use a text’s organizational structure to support comprehension.</a:t>
            </a:r>
          </a:p>
          <a:p>
            <a:pPr marL="401237" indent="-171959" defTabSz="609302">
              <a:lnSpc>
                <a:spcPct val="90000"/>
              </a:lnSpc>
              <a:spcBef>
                <a:spcPts val="301"/>
              </a:spcBef>
              <a:buFont typeface="Wingdings" pitchFamily="2" charset="2"/>
              <a:buChar char="§"/>
            </a:pPr>
            <a:r>
              <a:rPr lang="en-US" dirty="0"/>
              <a:t>Teaching text structures can help students comprehend, learn, and remember the content because it can help them to extract and construct meaning while reading. </a:t>
            </a:r>
          </a:p>
          <a:p>
            <a:pPr defTabSz="609302">
              <a:lnSpc>
                <a:spcPct val="90000"/>
              </a:lnSpc>
              <a:spcBef>
                <a:spcPts val="903"/>
              </a:spcBef>
            </a:pPr>
            <a:r>
              <a:rPr lang="en-US" b="1" dirty="0"/>
              <a:t>Finally, establish a motivating environment to engage students in reading and text discussion.</a:t>
            </a:r>
          </a:p>
          <a:p>
            <a:pPr marL="401237" indent="-171959" defTabSz="609302">
              <a:lnSpc>
                <a:spcPct val="90000"/>
              </a:lnSpc>
              <a:spcBef>
                <a:spcPts val="301"/>
              </a:spcBef>
              <a:buFont typeface="Wingdings" pitchFamily="2" charset="2"/>
              <a:buChar char="§"/>
            </a:pPr>
            <a:r>
              <a:rPr lang="en-US" dirty="0"/>
              <a:t>Active engagement with text helps students better understand what they are reading. Teachers can encourage student engagement with text by clearly conveying a lesson's purpose, explaining how reading will help them learn, and by offering opportunities for choice and collaboration.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17600" y="698500"/>
            <a:ext cx="4648200" cy="3486150"/>
          </a:xfrm>
          <a:ln/>
        </p:spPr>
      </p:sp>
      <p:sp>
        <p:nvSpPr>
          <p:cNvPr id="26626" name="Rectangle 3"/>
          <p:cNvSpPr>
            <a:spLocks noGrp="1" noChangeArrowheads="1"/>
          </p:cNvSpPr>
          <p:nvPr>
            <p:ph type="body" idx="1"/>
          </p:nvPr>
        </p:nvSpPr>
        <p:spPr>
          <a:xfrm>
            <a:off x="688182" y="4415791"/>
            <a:ext cx="5505450" cy="4301827"/>
          </a:xfrm>
          <a:noFill/>
          <a:ln/>
        </p:spPr>
        <p:txBody>
          <a:bodyPr/>
          <a:lstStyle/>
          <a:p>
            <a:r>
              <a:rPr lang="en-US" dirty="0"/>
              <a:t>There is strong evidence that teaching students how to use comprehension strategies independently has positive effects on reading comprehension.  </a:t>
            </a:r>
          </a:p>
          <a:p>
            <a:pPr marL="229279">
              <a:spcBef>
                <a:spcPts val="201"/>
              </a:spcBef>
            </a:pPr>
            <a:r>
              <a:rPr lang="en-US" dirty="0"/>
              <a:t>“Comprehension strategies help readers enhance their understanding, overcome difficulties in comprehending text, and compensate for weak or imperfect knowledge related to the text.”</a:t>
            </a:r>
          </a:p>
          <a:p>
            <a:pPr>
              <a:spcBef>
                <a:spcPts val="602"/>
              </a:spcBef>
            </a:pPr>
            <a:r>
              <a:rPr lang="en-US" b="1" dirty="0"/>
              <a:t>It is important to teach students how to use </a:t>
            </a:r>
            <a:r>
              <a:rPr lang="en-US" b="1" i="1" dirty="0"/>
              <a:t>several of the </a:t>
            </a:r>
            <a:r>
              <a:rPr lang="en-US" b="1" dirty="0"/>
              <a:t>research-based reading comprehension strategies</a:t>
            </a:r>
            <a:r>
              <a:rPr lang="en-US" dirty="0"/>
              <a:t>.  Ten studies identified and examined six specific strategies that demonstrated the positive effects of comprehension strategies on early grade students’ comprehension.  These strategies included:</a:t>
            </a:r>
          </a:p>
          <a:p>
            <a:pPr marL="685130" lvl="1" indent="-226573">
              <a:lnSpc>
                <a:spcPct val="80000"/>
              </a:lnSpc>
              <a:buFont typeface="Arial" pitchFamily="34" charset="0"/>
              <a:buChar char="•"/>
            </a:pPr>
            <a:r>
              <a:rPr lang="en-US" dirty="0"/>
              <a:t>Activating prior knowledge or predicting</a:t>
            </a:r>
          </a:p>
          <a:p>
            <a:pPr marL="685130" lvl="1" indent="-226573">
              <a:lnSpc>
                <a:spcPct val="80000"/>
              </a:lnSpc>
              <a:buFont typeface="Arial" pitchFamily="34" charset="0"/>
              <a:buChar char="•"/>
            </a:pPr>
            <a:r>
              <a:rPr lang="en-US" dirty="0"/>
              <a:t>Questioning </a:t>
            </a:r>
          </a:p>
          <a:p>
            <a:pPr marL="685130" lvl="1" indent="-226573">
              <a:lnSpc>
                <a:spcPct val="80000"/>
              </a:lnSpc>
              <a:buFont typeface="Arial" pitchFamily="34" charset="0"/>
              <a:buChar char="•"/>
            </a:pPr>
            <a:r>
              <a:rPr lang="en-US" dirty="0"/>
              <a:t>Visualizing</a:t>
            </a:r>
          </a:p>
          <a:p>
            <a:pPr marL="685130" lvl="1" indent="-226573">
              <a:lnSpc>
                <a:spcPct val="80000"/>
              </a:lnSpc>
              <a:buFont typeface="Arial" pitchFamily="34" charset="0"/>
              <a:buChar char="•"/>
            </a:pPr>
            <a:r>
              <a:rPr lang="en-US" dirty="0"/>
              <a:t>Summarizing or Retelling </a:t>
            </a:r>
          </a:p>
          <a:p>
            <a:pPr marL="685130" lvl="1" indent="-226573">
              <a:lnSpc>
                <a:spcPct val="80000"/>
              </a:lnSpc>
              <a:buFont typeface="Arial" pitchFamily="34" charset="0"/>
              <a:buChar char="•"/>
            </a:pPr>
            <a:r>
              <a:rPr lang="en-US" dirty="0"/>
              <a:t>Making Inferences, and</a:t>
            </a:r>
          </a:p>
          <a:p>
            <a:pPr marL="685130" lvl="1" indent="-226573">
              <a:lnSpc>
                <a:spcPct val="80000"/>
              </a:lnSpc>
              <a:buFont typeface="Arial" pitchFamily="34" charset="0"/>
              <a:buChar char="•"/>
            </a:pPr>
            <a:r>
              <a:rPr lang="en-US" dirty="0"/>
              <a:t>Using monitoring, clarifying or fix-up strategies</a:t>
            </a:r>
          </a:p>
          <a:p>
            <a:pPr>
              <a:spcBef>
                <a:spcPts val="602"/>
              </a:spcBef>
            </a:pPr>
            <a:r>
              <a:rPr lang="en-US" b="1" dirty="0"/>
              <a:t>Secondly, strategies can also be taught individually and then later used in combination, such as with reciprocal teaching.</a:t>
            </a:r>
          </a:p>
          <a:p>
            <a:pPr>
              <a:spcBef>
                <a:spcPts val="602"/>
              </a:spcBef>
            </a:pPr>
            <a:r>
              <a:rPr lang="en-US" b="1" dirty="0"/>
              <a:t>Strategies should be taught by using a gradual release of responsibility from the teacher to the student.  </a:t>
            </a:r>
            <a:r>
              <a:rPr lang="en-US" dirty="0"/>
              <a:t>Scaffolding is one of the most important features of the gradual release of responsibility model. The teacher monitors understanding while students are learning how to use a strategy and then increases or decreases the amount of support based </a:t>
            </a:r>
            <a:r>
              <a:rPr lang="en-US"/>
              <a:t>on </a:t>
            </a:r>
            <a:r>
              <a:rPr lang="en-US" smtClean="0"/>
              <a:t>what </a:t>
            </a:r>
            <a:r>
              <a:rPr lang="en-US" dirty="0"/>
              <a:t>the child can do.</a:t>
            </a:r>
          </a:p>
          <a:p>
            <a:pPr marL="226573" indent="-226573"/>
            <a:endParaRPr lang="en-US" dirty="0" smtClean="0"/>
          </a:p>
        </p:txBody>
      </p:sp>
      <p:sp>
        <p:nvSpPr>
          <p:cNvPr id="2" name="Slide Number Placeholder 1"/>
          <p:cNvSpPr>
            <a:spLocks noGrp="1"/>
          </p:cNvSpPr>
          <p:nvPr>
            <p:ph type="sldNum" sz="quarter" idx="10"/>
          </p:nvPr>
        </p:nvSpPr>
        <p:spPr/>
        <p:txBody>
          <a:bodyPr/>
          <a:lstStyle/>
          <a:p>
            <a:fld id="{35552D39-C123-452D-8D3E-8B68AEFC00F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ChangeArrowheads="1" noTextEdit="1"/>
          </p:cNvSpPr>
          <p:nvPr>
            <p:ph type="sldImg"/>
          </p:nvPr>
        </p:nvSpPr>
        <p:spPr>
          <a:xfrm>
            <a:off x="1117600" y="698500"/>
            <a:ext cx="4648200" cy="3486150"/>
          </a:xfrm>
          <a:ln/>
        </p:spPr>
      </p:sp>
      <p:sp>
        <p:nvSpPr>
          <p:cNvPr id="49154" name="Rectangle 3"/>
          <p:cNvSpPr>
            <a:spLocks noGrp="1" noChangeArrowheads="1"/>
          </p:cNvSpPr>
          <p:nvPr>
            <p:ph type="body" idx="1"/>
          </p:nvPr>
        </p:nvSpPr>
        <p:spPr>
          <a:noFill/>
          <a:ln/>
        </p:spPr>
        <p:txBody>
          <a:bodyPr/>
          <a:lstStyle/>
          <a:p>
            <a:r>
              <a:rPr lang="en-US" dirty="0"/>
              <a:t>When selecting texts for students, it is important to introduce students to a variety of high quality texts that have a rich depth of ideas and information.  </a:t>
            </a:r>
          </a:p>
          <a:p>
            <a:endParaRPr lang="en-US" dirty="0"/>
          </a:p>
          <a:p>
            <a:r>
              <a:rPr lang="en-US" dirty="0"/>
              <a:t>Teachers should also choose texts that have a level of difficulty corresponding with the students’ word-reading and comprehension skills.</a:t>
            </a:r>
          </a:p>
          <a:p>
            <a:pPr marL="226573" indent="-226573"/>
            <a:endParaRPr lang="en-US" dirty="0"/>
          </a:p>
          <a:p>
            <a:pPr marL="226573" indent="-226573"/>
            <a:r>
              <a:rPr lang="en-US" dirty="0"/>
              <a:t>And finally, teachers should choose texts that support the specific purpose of the lesson. </a:t>
            </a:r>
          </a:p>
          <a:p>
            <a:pPr marL="398053" indent="-171959">
              <a:spcBef>
                <a:spcPts val="602"/>
              </a:spcBef>
              <a:buFont typeface="Wingdings" pitchFamily="2" charset="2"/>
              <a:buChar char="§"/>
            </a:pPr>
            <a:r>
              <a:rPr lang="en-US" dirty="0"/>
              <a:t>Reading comprehension instruction serves many purposes, and the text used should fit the purpose of instruction.  For example, if the objective (or goal) of the lesson is to provide instruction on making predictions, the teacher would need to select texts unfamiliar to the students in order for them to practice making predictions. </a:t>
            </a:r>
            <a:endParaRPr lang="en-US" strike="sngStrike" dirty="0"/>
          </a:p>
        </p:txBody>
      </p:sp>
      <p:sp>
        <p:nvSpPr>
          <p:cNvPr id="2" name="Slide Number Placeholder 1"/>
          <p:cNvSpPr>
            <a:spLocks noGrp="1"/>
          </p:cNvSpPr>
          <p:nvPr>
            <p:ph type="sldNum" sz="quarter" idx="10"/>
          </p:nvPr>
        </p:nvSpPr>
        <p:spPr/>
        <p:txBody>
          <a:bodyPr/>
          <a:lstStyle/>
          <a:p>
            <a:fld id="{35552D39-C123-452D-8D3E-8B68AEFC00F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6265" eaLnBrk="0" hangingPunct="0">
              <a:defRPr sz="1000">
                <a:solidFill>
                  <a:schemeClr val="tx1"/>
                </a:solidFill>
                <a:latin typeface="Arial" charset="0"/>
              </a:defRPr>
            </a:lvl1pPr>
            <a:lvl2pPr marL="721906" indent="-277657" defTabSz="916265" eaLnBrk="0" hangingPunct="0">
              <a:defRPr sz="1000">
                <a:solidFill>
                  <a:schemeClr val="tx1"/>
                </a:solidFill>
                <a:latin typeface="Arial" charset="0"/>
              </a:defRPr>
            </a:lvl2pPr>
            <a:lvl3pPr marL="1110624" indent="-222126" defTabSz="916265" eaLnBrk="0" hangingPunct="0">
              <a:defRPr sz="1000">
                <a:solidFill>
                  <a:schemeClr val="tx1"/>
                </a:solidFill>
                <a:latin typeface="Arial" charset="0"/>
              </a:defRPr>
            </a:lvl3pPr>
            <a:lvl4pPr marL="1554874" indent="-222126" defTabSz="916265" eaLnBrk="0" hangingPunct="0">
              <a:defRPr sz="1000">
                <a:solidFill>
                  <a:schemeClr val="tx1"/>
                </a:solidFill>
                <a:latin typeface="Arial" charset="0"/>
              </a:defRPr>
            </a:lvl4pPr>
            <a:lvl5pPr marL="1999124" indent="-222126" defTabSz="916265" eaLnBrk="0" hangingPunct="0">
              <a:defRPr sz="1000">
                <a:solidFill>
                  <a:schemeClr val="tx1"/>
                </a:solidFill>
                <a:latin typeface="Arial" charset="0"/>
              </a:defRPr>
            </a:lvl5pPr>
            <a:lvl6pPr marL="2443373" indent="-222126" defTabSz="916265" eaLnBrk="0" fontAlgn="base" hangingPunct="0">
              <a:spcBef>
                <a:spcPct val="0"/>
              </a:spcBef>
              <a:spcAft>
                <a:spcPct val="0"/>
              </a:spcAft>
              <a:defRPr sz="1000">
                <a:solidFill>
                  <a:schemeClr val="tx1"/>
                </a:solidFill>
                <a:latin typeface="Arial" charset="0"/>
              </a:defRPr>
            </a:lvl6pPr>
            <a:lvl7pPr marL="2887623" indent="-222126" defTabSz="916265" eaLnBrk="0" fontAlgn="base" hangingPunct="0">
              <a:spcBef>
                <a:spcPct val="0"/>
              </a:spcBef>
              <a:spcAft>
                <a:spcPct val="0"/>
              </a:spcAft>
              <a:defRPr sz="1000">
                <a:solidFill>
                  <a:schemeClr val="tx1"/>
                </a:solidFill>
                <a:latin typeface="Arial" charset="0"/>
              </a:defRPr>
            </a:lvl7pPr>
            <a:lvl8pPr marL="3331873" indent="-222126" defTabSz="916265" eaLnBrk="0" fontAlgn="base" hangingPunct="0">
              <a:spcBef>
                <a:spcPct val="0"/>
              </a:spcBef>
              <a:spcAft>
                <a:spcPct val="0"/>
              </a:spcAft>
              <a:defRPr sz="1000">
                <a:solidFill>
                  <a:schemeClr val="tx1"/>
                </a:solidFill>
                <a:latin typeface="Arial" charset="0"/>
              </a:defRPr>
            </a:lvl8pPr>
            <a:lvl9pPr marL="3776124" indent="-222126" defTabSz="916265" eaLnBrk="0" fontAlgn="base" hangingPunct="0">
              <a:spcBef>
                <a:spcPct val="0"/>
              </a:spcBef>
              <a:spcAft>
                <a:spcPct val="0"/>
              </a:spcAft>
              <a:defRPr sz="1000">
                <a:solidFill>
                  <a:schemeClr val="tx1"/>
                </a:solidFill>
                <a:latin typeface="Arial" charset="0"/>
              </a:defRPr>
            </a:lvl9pPr>
          </a:lstStyle>
          <a:p>
            <a:pPr eaLnBrk="1" hangingPunct="1"/>
            <a:fld id="{C839304D-0E1D-44A7-97EE-CDCE57AFEC0D}" type="slidenum">
              <a:rPr lang="en-US" sz="1200">
                <a:solidFill>
                  <a:prstClr val="black"/>
                </a:solidFill>
              </a:rPr>
              <a:pPr eaLnBrk="1" hangingPunct="1"/>
              <a:t>7</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702982" y="4422834"/>
            <a:ext cx="5491267" cy="4507346"/>
          </a:xfrm>
          <a:noFill/>
        </p:spPr>
        <p:txBody>
          <a:bodyPr/>
          <a:lstStyle/>
          <a:p>
            <a:pPr marL="114148" indent="-114148" defTabSz="609302">
              <a:spcBef>
                <a:spcPct val="0"/>
              </a:spcBef>
            </a:pPr>
            <a:r>
              <a:rPr lang="en-US" dirty="0"/>
              <a:t>There is moderate evidence that students taught to understand text structure (in combination with other instructional practices) experience larger gains in reading comprehension than do those who are not taught to understand text structure.</a:t>
            </a:r>
          </a:p>
          <a:p>
            <a:pPr marL="114148" indent="-114148" defTabSz="609302">
              <a:spcBef>
                <a:spcPct val="0"/>
              </a:spcBef>
            </a:pPr>
            <a:endParaRPr lang="en-US" dirty="0"/>
          </a:p>
          <a:p>
            <a:pPr marL="114148" indent="-114148" defTabSz="609302">
              <a:spcBef>
                <a:spcPct val="0"/>
              </a:spcBef>
            </a:pPr>
            <a:r>
              <a:rPr lang="en-US" dirty="0"/>
              <a:t>As mentioned earlier, teaching text structures can help students identify the type of material they are reading.  This will help them comprehend, learn, and remember the content because it can help them to extract and construct meaning while reading. </a:t>
            </a:r>
          </a:p>
          <a:p>
            <a:pPr marL="114148" indent="-114148" defTabSz="609302">
              <a:spcBef>
                <a:spcPct val="0"/>
              </a:spcBef>
            </a:pPr>
            <a:endParaRPr lang="en-US" dirty="0" smtClean="0">
              <a:solidFill>
                <a:srgbClr val="FF0000"/>
              </a:solidFill>
            </a:endParaRPr>
          </a:p>
          <a:p>
            <a:pPr marL="114148" indent="-114148" defTabSz="609302">
              <a:spcBef>
                <a:spcPct val="0"/>
              </a:spcBef>
            </a:pPr>
            <a:endParaRPr lang="en-US" dirty="0" smtClean="0"/>
          </a:p>
          <a:p>
            <a:pPr marL="114148" indent="-114148" defTabSz="609302">
              <a:spcBef>
                <a:spcPct val="0"/>
              </a:spcBef>
            </a:pPr>
            <a:r>
              <a:rPr lang="en-US" dirty="0" smtClean="0"/>
              <a:t> </a:t>
            </a:r>
          </a:p>
          <a:p>
            <a:pPr marL="114148" indent="-114148" defTabSz="609302">
              <a:spcBef>
                <a:spcPct val="0"/>
              </a:spcBef>
            </a:pPr>
            <a:endParaRPr lang="en-US" sz="1000" dirty="0"/>
          </a:p>
          <a:p>
            <a:pPr marL="114148" indent="-114148" defTabSz="609302">
              <a:spcBef>
                <a:spcPct val="0"/>
              </a:spcBef>
            </a:pPr>
            <a:endParaRPr lang="en-US" sz="10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xfrm>
            <a:off x="1117600" y="698500"/>
            <a:ext cx="4648200" cy="3486150"/>
          </a:xfrm>
          <a:ln/>
        </p:spPr>
      </p:sp>
      <p:sp>
        <p:nvSpPr>
          <p:cNvPr id="36866" name="Rectangle 3"/>
          <p:cNvSpPr>
            <a:spLocks noGrp="1" noChangeArrowheads="1"/>
          </p:cNvSpPr>
          <p:nvPr>
            <p:ph type="body" idx="1"/>
          </p:nvPr>
        </p:nvSpPr>
        <p:spPr>
          <a:xfrm>
            <a:off x="688182" y="4415791"/>
            <a:ext cx="5642531" cy="4183380"/>
          </a:xfrm>
          <a:noFill/>
          <a:ln/>
        </p:spPr>
        <p:txBody>
          <a:bodyPr/>
          <a:lstStyle/>
          <a:p>
            <a:r>
              <a:rPr lang="en-US" b="1" dirty="0"/>
              <a:t>It is important to explain how to identify and connect the parts of the narrative text.</a:t>
            </a:r>
          </a:p>
          <a:p>
            <a:r>
              <a:rPr lang="en-US" dirty="0"/>
              <a:t>For instance, understanding how stories are organized helps students to distinguish between major and minor events and predict how a story might unfold. Students can begin to develop a sense of structure as early as kindergarten.</a:t>
            </a:r>
          </a:p>
          <a:p>
            <a:r>
              <a:rPr lang="en-US" dirty="0"/>
              <a:t> </a:t>
            </a:r>
          </a:p>
          <a:p>
            <a:r>
              <a:rPr lang="en-US" u="sng" dirty="0"/>
              <a:t>Explain how to identify and connect the parts of narrative texts such as</a:t>
            </a:r>
            <a:r>
              <a:rPr lang="en-US" dirty="0"/>
              <a:t>: </a:t>
            </a:r>
          </a:p>
          <a:p>
            <a:r>
              <a:rPr lang="en-US" dirty="0"/>
              <a:t>Characters, Setting, Goals, Plot or Action, Resolution, and Themes</a:t>
            </a:r>
          </a:p>
          <a:p>
            <a:endParaRPr lang="en-US" dirty="0"/>
          </a:p>
          <a:p>
            <a:r>
              <a:rPr lang="en-US" b="1" dirty="0"/>
              <a:t>Although in the past instruction in Kindergarten through third grade has typically been based on narrative text, students in the early grades should also be exposed to informational text because its structure can build their understanding and recall of key points .</a:t>
            </a:r>
            <a:r>
              <a:rPr lang="en-US" dirty="0"/>
              <a:t> </a:t>
            </a:r>
          </a:p>
          <a:p>
            <a:r>
              <a:rPr lang="en-US" dirty="0"/>
              <a:t>Knowledge of text structure a very important skill to start teaching to lay  a strong foundation for the later grades.  It builds vocabulary and background knowledge that prepares  children to  comprehend disciplinary content  later.  Knowledge of text structure, concepts, and vocabulary all help with this. Studies show that understanding text structure has a significant impact on future reading and learning in content areas.  </a:t>
            </a:r>
          </a:p>
          <a:p>
            <a:endParaRPr lang="en-US" u="sng" dirty="0"/>
          </a:p>
          <a:p>
            <a:r>
              <a:rPr lang="en-US" u="sng" dirty="0"/>
              <a:t>Provide instruction on common structures of informational texts such as: </a:t>
            </a:r>
          </a:p>
          <a:p>
            <a:r>
              <a:rPr lang="en-US" dirty="0"/>
              <a:t>Description, Sequence, Problem and Solution, Cause and Effect, and Compare and Contrast</a:t>
            </a:r>
          </a:p>
        </p:txBody>
      </p:sp>
      <p:sp>
        <p:nvSpPr>
          <p:cNvPr id="2" name="Slide Number Placeholder 1"/>
          <p:cNvSpPr>
            <a:spLocks noGrp="1"/>
          </p:cNvSpPr>
          <p:nvPr>
            <p:ph type="sldNum" sz="quarter" idx="10"/>
          </p:nvPr>
        </p:nvSpPr>
        <p:spPr/>
        <p:txBody>
          <a:bodyPr/>
          <a:lstStyle/>
          <a:p>
            <a:fld id="{35552D39-C123-452D-8D3E-8B68AEFC00F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ChangeArrowheads="1" noTextEdit="1"/>
          </p:cNvSpPr>
          <p:nvPr>
            <p:ph type="sldImg"/>
          </p:nvPr>
        </p:nvSpPr>
        <p:spPr>
          <a:xfrm>
            <a:off x="1117600" y="698500"/>
            <a:ext cx="4648200" cy="3486150"/>
          </a:xfrm>
          <a:ln/>
        </p:spPr>
      </p:sp>
      <p:sp>
        <p:nvSpPr>
          <p:cNvPr id="49154" name="Rectangle 3"/>
          <p:cNvSpPr>
            <a:spLocks noGrp="1" noChangeArrowheads="1"/>
          </p:cNvSpPr>
          <p:nvPr>
            <p:ph type="body" idx="1"/>
          </p:nvPr>
        </p:nvSpPr>
        <p:spPr>
          <a:noFill/>
          <a:ln/>
        </p:spPr>
        <p:txBody>
          <a:bodyPr/>
          <a:lstStyle/>
          <a:p>
            <a:pPr marL="114148" indent="-114148" defTabSz="609302">
              <a:spcBef>
                <a:spcPct val="0"/>
              </a:spcBef>
            </a:pPr>
            <a:r>
              <a:rPr lang="en-US" dirty="0"/>
              <a:t>“Active engagement with text helps students better understand what they are reading. Teachers can encourage student engagement with text by:</a:t>
            </a:r>
          </a:p>
          <a:p>
            <a:pPr marL="171959" indent="-171959" defTabSz="609302">
              <a:spcBef>
                <a:spcPct val="0"/>
              </a:spcBef>
              <a:buFont typeface="Arial" pitchFamily="34" charset="0"/>
              <a:buChar char="•"/>
            </a:pPr>
            <a:r>
              <a:rPr lang="en-US" dirty="0"/>
              <a:t>clearly conveying a lesson's purpose </a:t>
            </a:r>
          </a:p>
          <a:p>
            <a:pPr marL="171959" indent="-171959" defTabSz="609302">
              <a:spcBef>
                <a:spcPct val="0"/>
              </a:spcBef>
              <a:buFont typeface="Arial" pitchFamily="34" charset="0"/>
              <a:buChar char="•"/>
            </a:pPr>
            <a:r>
              <a:rPr lang="en-US" dirty="0"/>
              <a:t>explaining how reading will help them learn, and </a:t>
            </a:r>
          </a:p>
          <a:p>
            <a:pPr marL="171959" indent="-171959" defTabSz="609302">
              <a:spcBef>
                <a:spcPct val="0"/>
              </a:spcBef>
              <a:buFont typeface="Arial" pitchFamily="34" charset="0"/>
              <a:buChar char="•"/>
            </a:pPr>
            <a:r>
              <a:rPr lang="en-US" dirty="0"/>
              <a:t>offering opportunities for choice and collaboration. </a:t>
            </a:r>
          </a:p>
          <a:p>
            <a:pPr marL="114148" indent="-114148" defTabSz="609302">
              <a:spcBef>
                <a:spcPct val="0"/>
              </a:spcBef>
            </a:pPr>
            <a:endParaRPr lang="en-US" dirty="0"/>
          </a:p>
          <a:p>
            <a:pPr marL="114148" indent="-114148" defTabSz="609302">
              <a:spcBef>
                <a:spcPct val="0"/>
              </a:spcBef>
            </a:pPr>
            <a:r>
              <a:rPr lang="en-US" dirty="0"/>
              <a:t>Teachers should also facilitate whole-group, small-group, or partner text discussions. High-quality discussion with in-depth exploration of text can foster student engagement and understanding. Discussion teaches students how to think deeply about a text and promotes critical thinking skills.”</a:t>
            </a:r>
          </a:p>
        </p:txBody>
      </p:sp>
      <p:sp>
        <p:nvSpPr>
          <p:cNvPr id="2" name="Slide Number Placeholder 1"/>
          <p:cNvSpPr>
            <a:spLocks noGrp="1"/>
          </p:cNvSpPr>
          <p:nvPr>
            <p:ph type="sldNum" sz="quarter" idx="10"/>
          </p:nvPr>
        </p:nvSpPr>
        <p:spPr/>
        <p:txBody>
          <a:bodyPr/>
          <a:lstStyle/>
          <a:p>
            <a:fld id="{35552D39-C123-452D-8D3E-8B68AEFC00F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98939256"/>
      </p:ext>
    </p:extLst>
  </p:cSld>
  <p:clrMapOvr>
    <a:masterClrMapping/>
  </p:clrMapOvr>
  <p:transition spd="med" advTm="11515">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00511150"/>
      </p:ext>
    </p:extLst>
  </p:cSld>
  <p:clrMapOvr>
    <a:masterClrMapping/>
  </p:clrMapOvr>
  <p:transition spd="med" advTm="11515">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62059266"/>
      </p:ext>
    </p:extLst>
  </p:cSld>
  <p:clrMapOvr>
    <a:masterClrMapping/>
  </p:clrMapOvr>
  <p:transition spd="med" advTm="11515">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69506170"/>
      </p:ext>
    </p:extLst>
  </p:cSld>
  <p:clrMapOvr>
    <a:masterClrMapping/>
  </p:clrMapOvr>
  <p:transition spd="med" advTm="11515">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62084188"/>
      </p:ext>
    </p:extLst>
  </p:cSld>
  <p:clrMapOvr>
    <a:masterClrMapping/>
  </p:clrMapOvr>
  <p:transition spd="med" advTm="11515">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15780545"/>
      </p:ext>
    </p:extLst>
  </p:cSld>
  <p:clrMapOvr>
    <a:masterClrMapping/>
  </p:clrMapOvr>
  <p:transition spd="med" advTm="11515">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70592813"/>
      </p:ext>
    </p:extLst>
  </p:cSld>
  <p:clrMapOvr>
    <a:masterClrMapping/>
  </p:clrMapOvr>
  <p:transition spd="med" advTm="11515">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35690870"/>
      </p:ext>
    </p:extLst>
  </p:cSld>
  <p:clrMapOvr>
    <a:masterClrMapping/>
  </p:clrMapOvr>
  <p:transition spd="med" advTm="11515">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71804002"/>
      </p:ext>
    </p:extLst>
  </p:cSld>
  <p:clrMapOvr>
    <a:masterClrMapping/>
  </p:clrMapOvr>
  <p:transition spd="med" advTm="11515">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44231591"/>
      </p:ext>
    </p:extLst>
  </p:cSld>
  <p:clrMapOvr>
    <a:masterClrMapping/>
  </p:clrMapOvr>
  <p:transition spd="med" advTm="11515">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12247568"/>
      </p:ext>
    </p:extLst>
  </p:cSld>
  <p:clrMapOvr>
    <a:masterClrMapping/>
  </p:clrMapOvr>
  <p:transition spd="med" advTm="11515">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5247909"/>
      </p:ext>
    </p:extLst>
  </p:cSld>
  <p:clrMapOvr>
    <a:masterClrMapping/>
  </p:clrMapOvr>
  <p:transition spd="med" advTm="11515">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27360521"/>
      </p:ext>
    </p:extLst>
  </p:cSld>
  <p:clrMapOvr>
    <a:masterClrMapping/>
  </p:clrMapOvr>
  <p:transition spd="med" advTm="11515">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1755117"/>
      </p:ext>
    </p:extLst>
  </p:cSld>
  <p:clrMapOvr>
    <a:masterClrMapping/>
  </p:clrMapOvr>
  <p:transition spd="med" advTm="11515">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62356160"/>
      </p:ext>
    </p:extLst>
  </p:cSld>
  <p:clrMapOvr>
    <a:masterClrMapping/>
  </p:clrMapOvr>
  <p:transition spd="med" advTm="11515">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85048347"/>
      </p:ext>
    </p:extLst>
  </p:cSld>
  <p:clrMapOvr>
    <a:masterClrMapping/>
  </p:clrMapOvr>
  <p:transition spd="med" advTm="11515">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4210180"/>
      </p:ext>
    </p:extLst>
  </p:cSld>
  <p:clrMapOvr>
    <a:masterClrMapping/>
  </p:clrMapOvr>
  <p:transition spd="med" advTm="11515">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58121398"/>
      </p:ext>
    </p:extLst>
  </p:cSld>
  <p:clrMapOvr>
    <a:masterClrMapping/>
  </p:clrMapOvr>
  <p:transition spd="med" advTm="11515">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49634133"/>
      </p:ext>
    </p:extLst>
  </p:cSld>
  <p:clrMapOvr>
    <a:masterClrMapping/>
  </p:clrMapOvr>
  <p:transition spd="med" advTm="11515">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75969937"/>
      </p:ext>
    </p:extLst>
  </p:cSld>
  <p:clrMapOvr>
    <a:masterClrMapping/>
  </p:clrMapOvr>
  <p:transition spd="med" advTm="11515">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41926957"/>
      </p:ext>
    </p:extLst>
  </p:cSld>
  <p:clrMapOvr>
    <a:masterClrMapping/>
  </p:clrMapOvr>
  <p:transition spd="med" advTm="11515">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84748383"/>
      </p:ext>
    </p:extLst>
  </p:cSld>
  <p:clrMapOvr>
    <a:masterClrMapping/>
  </p:clrMapOvr>
  <p:transition spd="med" advTm="11515">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15635550"/>
      </p:ext>
    </p:extLst>
  </p:cSld>
  <p:clrMapOvr>
    <a:masterClrMapping/>
  </p:clrMapOvr>
  <p:transition spd="med" advTm="11515">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94965840"/>
      </p:ext>
    </p:extLst>
  </p:cSld>
  <p:clrMapOvr>
    <a:masterClrMapping/>
  </p:clrMapOvr>
  <p:transition spd="med" advTm="11515">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78921296"/>
      </p:ext>
    </p:extLst>
  </p:cSld>
  <p:clrMapOvr>
    <a:masterClrMapping/>
  </p:clrMapOvr>
  <p:transition spd="med" advTm="11515">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17544355"/>
      </p:ext>
    </p:extLst>
  </p:cSld>
  <p:clrMapOvr>
    <a:masterClrMapping/>
  </p:clrMapOvr>
  <p:transition spd="med" advTm="11515">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65792918"/>
      </p:ext>
    </p:extLst>
  </p:cSld>
  <p:clrMapOvr>
    <a:masterClrMapping/>
  </p:clrMapOvr>
  <p:transition spd="med" advTm="11515">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49714163"/>
      </p:ext>
    </p:extLst>
  </p:cSld>
  <p:clrMapOvr>
    <a:masterClrMapping/>
  </p:clrMapOvr>
  <p:transition spd="med" advTm="11515">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9786005"/>
      </p:ext>
    </p:extLst>
  </p:cSld>
  <p:clrMapOvr>
    <a:masterClrMapping/>
  </p:clrMapOvr>
  <p:transition spd="med" advTm="11515">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18432561"/>
      </p:ext>
    </p:extLst>
  </p:cSld>
  <p:clrMapOvr>
    <a:masterClrMapping/>
  </p:clrMapOvr>
  <p:transition spd="med" advTm="11515">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9233282"/>
      </p:ext>
    </p:extLst>
  </p:cSld>
  <p:clrMapOvr>
    <a:masterClrMapping/>
  </p:clrMapOvr>
  <p:transition spd="med" advTm="11515">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76255868"/>
      </p:ext>
    </p:extLst>
  </p:cSld>
  <p:clrMapOvr>
    <a:masterClrMapping/>
  </p:clrMapOvr>
  <p:transition spd="med" advTm="11515">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25604278"/>
      </p:ext>
    </p:extLst>
  </p:cSld>
  <p:clrMapOvr>
    <a:masterClrMapping/>
  </p:clrMapOvr>
  <p:transition spd="med" advTm="11515">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53185389"/>
      </p:ext>
    </p:extLst>
  </p:cSld>
  <p:clrMapOvr>
    <a:masterClrMapping/>
  </p:clrMapOvr>
  <p:transition spd="med" advTm="11515">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21401872"/>
      </p:ext>
    </p:extLst>
  </p:cSld>
  <p:clrMapOvr>
    <a:masterClrMapping/>
  </p:clrMapOvr>
  <p:transition spd="med" advTm="11515">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01202373"/>
      </p:ext>
    </p:extLst>
  </p:cSld>
  <p:clrMapOvr>
    <a:masterClrMapping/>
  </p:clrMapOvr>
  <p:transition spd="med" advTm="11515">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6375904"/>
      </p:ext>
    </p:extLst>
  </p:cSld>
  <p:clrMapOvr>
    <a:masterClrMapping/>
  </p:clrMapOvr>
  <p:transition spd="med" advTm="11515">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31078021"/>
      </p:ext>
    </p:extLst>
  </p:cSld>
  <p:clrMapOvr>
    <a:masterClrMapping/>
  </p:clrMapOvr>
  <p:transition spd="med" advTm="11515">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07395140"/>
      </p:ext>
    </p:extLst>
  </p:cSld>
  <p:clrMapOvr>
    <a:masterClrMapping/>
  </p:clrMapOvr>
  <p:transition spd="med" advTm="11515">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15925560"/>
      </p:ext>
    </p:extLst>
  </p:cSld>
  <p:clrMapOvr>
    <a:masterClrMapping/>
  </p:clrMapOvr>
  <p:transition spd="med" advTm="11515">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50574375"/>
      </p:ext>
    </p:extLst>
  </p:cSld>
  <p:clrMapOvr>
    <a:masterClrMapping/>
  </p:clrMapOvr>
  <p:transition spd="med" advTm="11515">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22067694"/>
      </p:ext>
    </p:extLst>
  </p:cSld>
  <p:clrMapOvr>
    <a:masterClrMapping/>
  </p:clrMapOvr>
  <p:transition spd="med" advTm="11515">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05068155"/>
      </p:ext>
    </p:extLst>
  </p:cSld>
  <p:clrMapOvr>
    <a:masterClrMapping/>
  </p:clrMapOvr>
  <p:transition spd="med" advTm="11515">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9BD3788-3E7D-4695-B546-235EA0FE63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01775966"/>
      </p:ext>
    </p:extLst>
  </p:cSld>
  <p:clrMapOvr>
    <a:masterClrMapping/>
  </p:clrMapOvr>
  <p:transition spd="med" advTm="11515">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4316103"/>
      </p:ext>
    </p:extLst>
  </p:cSld>
  <p:clrMapOvr>
    <a:masterClrMapping/>
  </p:clrMapOvr>
  <p:transition spd="med" advTm="11515">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F349CB-0336-4E93-B333-678A7783F69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81219852"/>
      </p:ext>
    </p:extLst>
  </p:cSld>
  <p:clrMapOvr>
    <a:masterClrMapping/>
  </p:clrMapOvr>
  <p:transition spd="med" advTm="11515">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17BA8-BF62-4356-BD43-B6D5008854C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08521714"/>
      </p:ext>
    </p:extLst>
  </p:cSld>
  <p:clrMapOvr>
    <a:masterClrMapping/>
  </p:clrMapOvr>
  <p:transition spd="med" advTm="11515">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DA4EA0-FD63-4BCA-9AA3-75E1EF0F49B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35290414"/>
      </p:ext>
    </p:extLst>
  </p:cSld>
  <p:clrMapOvr>
    <a:masterClrMapping/>
  </p:clrMapOvr>
  <p:transition spd="med" advTm="11515">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D7DA990-DF81-43B8-A396-761BDDC29C4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67712624"/>
      </p:ext>
    </p:extLst>
  </p:cSld>
  <p:clrMapOvr>
    <a:masterClrMapping/>
  </p:clrMapOvr>
  <p:transition spd="med" advTm="11515">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39406031"/>
      </p:ext>
    </p:extLst>
  </p:cSld>
  <p:clrMapOvr>
    <a:masterClrMapping/>
  </p:clrMapOvr>
  <p:transition spd="med" advTm="11515">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75888511"/>
      </p:ext>
    </p:extLst>
  </p:cSld>
  <p:clrMapOvr>
    <a:masterClrMapping/>
  </p:clrMapOvr>
  <p:transition spd="med" advTm="11515">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55604388"/>
      </p:ext>
    </p:extLst>
  </p:cSld>
  <p:clrMapOvr>
    <a:masterClrMapping/>
  </p:clrMapOvr>
  <p:transition spd="med" advTm="11515">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65612887"/>
      </p:ext>
    </p:extLst>
  </p:cSld>
  <p:clrMapOvr>
    <a:masterClrMapping/>
  </p:clrMapOvr>
  <p:transition spd="med" advTm="11515">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E2E4B59-2B39-492C-B42D-66F021FACEC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99255196"/>
      </p:ext>
    </p:extLst>
  </p:cSld>
  <p:clrMapOvr>
    <a:masterClrMapping/>
  </p:clrMapOvr>
  <p:transition spd="med" advTm="11515">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86AADB7-CF28-420F-838C-8E9948B141A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84029791"/>
      </p:ext>
    </p:extLst>
  </p:cSld>
  <p:clrMapOvr>
    <a:masterClrMapping/>
  </p:clrMapOvr>
  <p:transition spd="med" advTm="11515">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3D3E2F-7654-46F3-B0E0-918C183E5C0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32749663"/>
      </p:ext>
    </p:extLst>
  </p:cSld>
  <p:clrMapOvr>
    <a:masterClrMapping/>
  </p:clrMapOvr>
  <p:transition spd="med" advTm="11515">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C635AC4-FB8A-4F3A-8BB3-FFCA19206FB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30495029"/>
      </p:ext>
    </p:extLst>
  </p:cSld>
  <p:clrMapOvr>
    <a:masterClrMapping/>
  </p:clrMapOvr>
  <p:transition spd="med" advTm="11515">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25BF88-8AD9-4BDC-8FA8-2582B3BC5D4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39822849"/>
      </p:ext>
    </p:extLst>
  </p:cSld>
  <p:clrMapOvr>
    <a:masterClrMapping/>
  </p:clrMapOvr>
  <p:transitio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385B4A-31A3-4BF8-8D2B-57F15B3E0CF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89230141"/>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0762E4-9702-4292-B279-59D9D4E560B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99365360"/>
      </p:ext>
    </p:extLst>
  </p:cSld>
  <p:clrMapOvr>
    <a:masterClrMapping/>
  </p:clrMapOvr>
  <p:transition spd="med">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C17D888-C80A-4F25-94A4-661EB39B7F6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65896854"/>
      </p:ext>
    </p:extLst>
  </p:cSld>
  <p:clrMapOvr>
    <a:masterClrMapping/>
  </p:clrMapOvr>
  <p:transition spd="med">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3AC4BBC-78B4-48A5-83F6-F3BE2140F1E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34252495"/>
      </p:ext>
    </p:extLst>
  </p:cSld>
  <p:clrMapOvr>
    <a:masterClrMapping/>
  </p:clrMapOvr>
  <p:transition spd="med">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BCB5ACC-5EB6-49C2-B779-24897C94124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1614879"/>
      </p:ext>
    </p:extLst>
  </p:cSld>
  <p:clrMapOvr>
    <a:masterClrMapping/>
  </p:clrMapOvr>
  <p:transition spd="med">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CB1A112-99B1-433F-9EC0-A9EF297AD6D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44788281"/>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3EA9C28-F2FD-4B98-A2B2-56AB90BAED3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53980849"/>
      </p:ext>
    </p:extLst>
  </p:cSld>
  <p:clrMapOvr>
    <a:masterClrMapping/>
  </p:clrMapOvr>
  <p:transition spd="med">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DD8DC7B-443B-4364-B369-9D6D5EE70E3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3885458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75D24DE-0DCB-4A66-AE7D-99983AD7A42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8339293"/>
      </p:ext>
    </p:extLst>
  </p:cSld>
  <p:clrMapOvr>
    <a:masterClrMapping/>
  </p:clrMapOvr>
  <p:transition spd="med" advTm="11515">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EA6A55D-5DBB-4B4B-8E4D-CA657D0F98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04167706"/>
      </p:ext>
    </p:extLst>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29DE35-9693-4586-8BD3-20A3E37B343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68203724"/>
      </p:ext>
    </p:extLst>
  </p:cSld>
  <p:clrMapOvr>
    <a:masterClrMapping/>
  </p:clrMapOvr>
  <p:transition spd="med">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E57C011-C7C8-49D7-8E51-74E1C5140A8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70993413"/>
      </p:ext>
    </p:extLst>
  </p:cSld>
  <p:clrMapOvr>
    <a:masterClrMapping/>
  </p:clrMapOvr>
  <p:transition spd="med">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25BF88-8AD9-4BDC-8FA8-2582B3BC5D4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56951574"/>
      </p:ext>
    </p:extLst>
  </p:cSld>
  <p:clrMapOvr>
    <a:masterClrMapping/>
  </p:clrMapOvr>
  <p:transition spd="med">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C385B4A-31A3-4BF8-8D2B-57F15B3E0CF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1473465"/>
      </p:ext>
    </p:extLst>
  </p:cSld>
  <p:clrMapOvr>
    <a:masterClrMapping/>
  </p:clrMapOvr>
  <p:transition spd="med">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50762E4-9702-4292-B279-59D9D4E560B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24866613"/>
      </p:ext>
    </p:extLst>
  </p:cSld>
  <p:clrMapOvr>
    <a:masterClrMapping/>
  </p:clrMapOvr>
  <p:transition spd="med">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C17D888-C80A-4F25-94A4-661EB39B7F6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74454153"/>
      </p:ext>
    </p:extLst>
  </p:cSld>
  <p:clrMapOvr>
    <a:masterClrMapping/>
  </p:clrMapOvr>
  <p:transition spd="med">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3AC4BBC-78B4-48A5-83F6-F3BE2140F1E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96073435"/>
      </p:ext>
    </p:extLst>
  </p:cSld>
  <p:clrMapOvr>
    <a:masterClrMapping/>
  </p:clrMapOvr>
  <p:transition spd="med">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BCB5ACC-5EB6-49C2-B779-24897C94124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47200966"/>
      </p:ext>
    </p:extLst>
  </p:cSld>
  <p:clrMapOvr>
    <a:masterClrMapping/>
  </p:clrMapOvr>
  <p:transition spd="med">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DCB1A112-99B1-433F-9EC0-A9EF297AD6D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5542676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64721D5-360D-4A80-A988-899A43A8D92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21900024"/>
      </p:ext>
    </p:extLst>
  </p:cSld>
  <p:clrMapOvr>
    <a:masterClrMapping/>
  </p:clrMapOvr>
  <p:transition spd="med" advTm="11515">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3EA9C28-F2FD-4B98-A2B2-56AB90BAED3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04640354"/>
      </p:ext>
    </p:extLst>
  </p:cSld>
  <p:clrMapOvr>
    <a:masterClrMapping/>
  </p:clrMapOvr>
  <p:transition spd="med">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DD8DC7B-443B-4364-B369-9D6D5EE70E3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50974507"/>
      </p:ext>
    </p:extLst>
  </p:cSld>
  <p:clrMapOvr>
    <a:masterClrMapping/>
  </p:clrMapOvr>
  <p:transition spd="med">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EA6A55D-5DBB-4B4B-8E4D-CA657D0F981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95777053"/>
      </p:ext>
    </p:extLst>
  </p:cSld>
  <p:clrMapOvr>
    <a:masterClrMapping/>
  </p:clrMapOvr>
  <p:transition spd="med">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29DE35-9693-4586-8BD3-20A3E37B343D}"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42044047"/>
      </p:ext>
    </p:extLst>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E57C011-C7C8-49D7-8E51-74E1C5140A8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741850950"/>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1CEFE76-4F22-4C73-A9F9-4183FA7B0AA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7575325"/>
      </p:ext>
    </p:extLst>
  </p:cSld>
  <p:clrMapOvr>
    <a:masterClrMapping/>
  </p:clrMapOvr>
  <p:transition spd="med" advTm="11515">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599673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3622836264"/>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673092071"/>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391691949"/>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D151D42F-0143-43B0-BCD6-E245F3528AE9}"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814340700"/>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FF40C2A4-218F-46AE-A42C-E1617744C3E6}"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64121283"/>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FF40C2A4-218F-46AE-A42C-E1617744C3E6}" type="slidenum">
              <a:rPr lang="en-US">
                <a:solidFill>
                  <a:srgbClr val="000000"/>
                </a:solidFill>
              </a:rPr>
              <a:pPr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05800916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ransition spd="med">
    <p:fade/>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1.wav"/><Relationship Id="rId7"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notesSlide" Target="../notesSlides/notesSlide1.xml"/><Relationship Id="rId5" Type="http://schemas.openxmlformats.org/officeDocument/2006/relationships/slideLayout" Target="../slideLayouts/slideLayout2.xml"/><Relationship Id="rId10" Type="http://schemas.openxmlformats.org/officeDocument/2006/relationships/image" Target="../media/image3.png"/><Relationship Id="rId4" Type="http://schemas.openxmlformats.org/officeDocument/2006/relationships/audio" Target="../media/media1.wav"/><Relationship Id="rId9"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0.wav"/><Relationship Id="rId7" Type="http://schemas.openxmlformats.org/officeDocument/2006/relationships/image" Target="../media/image19.png"/><Relationship Id="rId2" Type="http://schemas.microsoft.com/office/2007/relationships/media" Target="../media/media10.wav"/><Relationship Id="rId1" Type="http://schemas.openxmlformats.org/officeDocument/2006/relationships/tags" Target="../tags/tag9.xml"/><Relationship Id="rId6" Type="http://schemas.openxmlformats.org/officeDocument/2006/relationships/image" Target="../media/image18.png"/><Relationship Id="rId5" Type="http://schemas.openxmlformats.org/officeDocument/2006/relationships/notesSlide" Target="../notesSlides/notesSlide10.xml"/><Relationship Id="rId4"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audio" Target="../media/media11.wav"/><Relationship Id="rId2" Type="http://schemas.microsoft.com/office/2007/relationships/media" Target="../media/media11.wav"/><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notesSlide" Target="../notesSlides/notesSlide11.xml"/><Relationship Id="rId4"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audio" Target="../media/media12.wav"/><Relationship Id="rId1" Type="http://schemas.microsoft.com/office/2007/relationships/media" Target="../media/media12.wav"/><Relationship Id="rId6" Type="http://schemas.openxmlformats.org/officeDocument/2006/relationships/image" Target="../media/image3.png"/><Relationship Id="rId5" Type="http://schemas.openxmlformats.org/officeDocument/2006/relationships/image" Target="../media/image20.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3.png"/><Relationship Id="rId2" Type="http://schemas.openxmlformats.org/officeDocument/2006/relationships/audio" Target="../media/media13.wav"/><Relationship Id="rId1" Type="http://schemas.microsoft.com/office/2007/relationships/media" Target="../media/media13.wav"/><Relationship Id="rId6" Type="http://schemas.openxmlformats.org/officeDocument/2006/relationships/image" Target="../media/image21.png"/><Relationship Id="rId5" Type="http://schemas.openxmlformats.org/officeDocument/2006/relationships/hyperlink" Target="Module%201%20--%20RC%20Res%20Overview%20Media%2009.29.11/rc_targeting_reading_strategies.mov" TargetMode="Externa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8.xml"/><Relationship Id="rId7" Type="http://schemas.openxmlformats.org/officeDocument/2006/relationships/image" Target="../media/image22.png"/><Relationship Id="rId2" Type="http://schemas.openxmlformats.org/officeDocument/2006/relationships/video" Target="../media/media14.mov"/><Relationship Id="rId1" Type="http://schemas.microsoft.com/office/2007/relationships/media" Target="../media/media14.mov"/><Relationship Id="rId6" Type="http://schemas.openxmlformats.org/officeDocument/2006/relationships/image" Target="../media/image21.png"/><Relationship Id="rId5" Type="http://schemas.openxmlformats.org/officeDocument/2006/relationships/hyperlink" Target="Module%201%20--%20RC%20Res%20Overview%20Media%2009.29.11/rc_targeting_reading_strategies.mov" TargetMode="Externa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8.xml"/><Relationship Id="rId7" Type="http://schemas.openxmlformats.org/officeDocument/2006/relationships/image" Target="../media/image3.png"/><Relationship Id="rId2" Type="http://schemas.openxmlformats.org/officeDocument/2006/relationships/audio" Target="../media/media15.wav"/><Relationship Id="rId1" Type="http://schemas.microsoft.com/office/2007/relationships/media" Target="../media/media15.wav"/><Relationship Id="rId6" Type="http://schemas.openxmlformats.org/officeDocument/2006/relationships/image" Target="../media/image21.png"/><Relationship Id="rId5" Type="http://schemas.openxmlformats.org/officeDocument/2006/relationships/hyperlink" Target="Module%201%20--%20RC%20Res%20Overview%20Media%2009.29.11/rc_targeting_reading_strategies.mov" TargetMode="Externa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audio" Target="../media/media16.wav"/><Relationship Id="rId7" Type="http://schemas.openxmlformats.org/officeDocument/2006/relationships/hyperlink" Target="Module%201%20--%20RC%20Res%20Overview%20Media/5%202309_tc_tool_03_selecttext.doc" TargetMode="External"/><Relationship Id="rId2" Type="http://schemas.microsoft.com/office/2007/relationships/media" Target="../media/media16.wav"/><Relationship Id="rId1" Type="http://schemas.openxmlformats.org/officeDocument/2006/relationships/tags" Target="../tags/tag11.xml"/><Relationship Id="rId6" Type="http://schemas.openxmlformats.org/officeDocument/2006/relationships/hyperlink" Target="Module%201%20--%20RC%20Res%20Overview%20Media/4%202307_tc_tool_01_learncomp.doc" TargetMode="External"/><Relationship Id="rId5" Type="http://schemas.openxmlformats.org/officeDocument/2006/relationships/notesSlide" Target="../notesSlides/notesSlide16.xml"/><Relationship Id="rId10" Type="http://schemas.openxmlformats.org/officeDocument/2006/relationships/image" Target="../media/image3.png"/><Relationship Id="rId4" Type="http://schemas.openxmlformats.org/officeDocument/2006/relationships/slideLayout" Target="../slideLayouts/slideLayout54.xml"/><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7.wav"/><Relationship Id="rId7" Type="http://schemas.openxmlformats.org/officeDocument/2006/relationships/image" Target="../media/image26.png"/><Relationship Id="rId2" Type="http://schemas.microsoft.com/office/2007/relationships/media" Target="../media/media17.wav"/><Relationship Id="rId1" Type="http://schemas.openxmlformats.org/officeDocument/2006/relationships/tags" Target="../tags/tag12.xml"/><Relationship Id="rId6" Type="http://schemas.openxmlformats.org/officeDocument/2006/relationships/image" Target="../media/image25.png"/><Relationship Id="rId5" Type="http://schemas.openxmlformats.org/officeDocument/2006/relationships/notesSlide" Target="../notesSlides/notesSlide17.xml"/><Relationship Id="rId4" Type="http://schemas.openxmlformats.org/officeDocument/2006/relationships/slideLayout" Target="../slideLayouts/slideLayout60.xml"/></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media18.WAV"/><Relationship Id="rId7" Type="http://schemas.openxmlformats.org/officeDocument/2006/relationships/notesSlide" Target="../notesSlides/notesSlide18.xml"/><Relationship Id="rId2" Type="http://schemas.microsoft.com/office/2007/relationships/media" Target="../media/media18.WAV"/><Relationship Id="rId1" Type="http://schemas.openxmlformats.org/officeDocument/2006/relationships/tags" Target="../tags/tag13.xml"/><Relationship Id="rId6" Type="http://schemas.openxmlformats.org/officeDocument/2006/relationships/slideLayout" Target="../slideLayouts/slideLayout78.xml"/><Relationship Id="rId11" Type="http://schemas.openxmlformats.org/officeDocument/2006/relationships/image" Target="../media/image28.png"/><Relationship Id="rId5" Type="http://schemas.openxmlformats.org/officeDocument/2006/relationships/audio" Target="../media/media19.wav"/><Relationship Id="rId10" Type="http://schemas.openxmlformats.org/officeDocument/2006/relationships/image" Target="../media/image27.png"/><Relationship Id="rId4" Type="http://schemas.microsoft.com/office/2007/relationships/media" Target="../media/media19.wav"/><Relationship Id="rId9"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microsoft.com/office/2007/relationships/media" Target="../media/media21.wav"/><Relationship Id="rId7" Type="http://schemas.openxmlformats.org/officeDocument/2006/relationships/image" Target="../media/image3.png"/><Relationship Id="rId2" Type="http://schemas.openxmlformats.org/officeDocument/2006/relationships/audio" Target="../media/media20.WAV"/><Relationship Id="rId1" Type="http://schemas.microsoft.com/office/2007/relationships/media" Target="../media/media20.WAV"/><Relationship Id="rId6" Type="http://schemas.openxmlformats.org/officeDocument/2006/relationships/notesSlide" Target="../notesSlides/notesSlide19.xml"/><Relationship Id="rId5" Type="http://schemas.openxmlformats.org/officeDocument/2006/relationships/slideLayout" Target="../slideLayouts/slideLayout79.xml"/><Relationship Id="rId4" Type="http://schemas.openxmlformats.org/officeDocument/2006/relationships/audio" Target="../media/media21.wav"/></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2.wav"/><Relationship Id="rId7" Type="http://schemas.openxmlformats.org/officeDocument/2006/relationships/oleObject" Target="../embeddings/oleObject2.bin"/><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notesSlide" Target="../notesSlides/notesSlide2.xml"/><Relationship Id="rId5" Type="http://schemas.openxmlformats.org/officeDocument/2006/relationships/slideLayout" Target="../slideLayouts/slideLayout2.xml"/><Relationship Id="rId10" Type="http://schemas.openxmlformats.org/officeDocument/2006/relationships/image" Target="../media/image3.png"/><Relationship Id="rId4" Type="http://schemas.openxmlformats.org/officeDocument/2006/relationships/audio" Target="../media/media2.wav"/><Relationship Id="rId9"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22.wav"/><Relationship Id="rId7" Type="http://schemas.openxmlformats.org/officeDocument/2006/relationships/image" Target="../media/image29.png"/><Relationship Id="rId2" Type="http://schemas.openxmlformats.org/officeDocument/2006/relationships/audio" Target="../media/media20.WAV"/><Relationship Id="rId1" Type="http://schemas.microsoft.com/office/2007/relationships/media" Target="../media/media20.WAV"/><Relationship Id="rId6" Type="http://schemas.openxmlformats.org/officeDocument/2006/relationships/notesSlide" Target="../notesSlides/notesSlide20.xml"/><Relationship Id="rId5" Type="http://schemas.openxmlformats.org/officeDocument/2006/relationships/slideLayout" Target="../slideLayouts/slideLayout79.xml"/><Relationship Id="rId4" Type="http://schemas.openxmlformats.org/officeDocument/2006/relationships/audio" Target="../media/media22.wav"/></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audio" Target="../media/media3.wav"/><Relationship Id="rId7" Type="http://schemas.openxmlformats.org/officeDocument/2006/relationships/image" Target="../media/image5.png"/><Relationship Id="rId2" Type="http://schemas.microsoft.com/office/2007/relationships/media" Target="../media/media3.wav"/><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notesSlide" Target="../notesSlides/notesSlide3.xml"/><Relationship Id="rId4" Type="http://schemas.openxmlformats.org/officeDocument/2006/relationships/slideLayout" Target="../slideLayouts/slideLayout67.xml"/><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4.wav"/><Relationship Id="rId7" Type="http://schemas.openxmlformats.org/officeDocument/2006/relationships/image" Target="../media/image7.png"/><Relationship Id="rId2" Type="http://schemas.microsoft.com/office/2007/relationships/media" Target="../media/media4.wav"/><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notesSlide" Target="../notesSlides/notesSlide4.xml"/><Relationship Id="rId4" Type="http://schemas.openxmlformats.org/officeDocument/2006/relationships/slideLayout" Target="../slideLayouts/slideLayout4.xml"/><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audio" Target="../media/media5.wav"/><Relationship Id="rId2" Type="http://schemas.microsoft.com/office/2007/relationships/media" Target="../media/media5.wav"/><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media6.wav"/><Relationship Id="rId2" Type="http://schemas.microsoft.com/office/2007/relationships/media" Target="../media/media6.wav"/><Relationship Id="rId1" Type="http://schemas.openxmlformats.org/officeDocument/2006/relationships/tags" Target="../tags/tag6.xml"/><Relationship Id="rId6" Type="http://schemas.openxmlformats.org/officeDocument/2006/relationships/image" Target="../media/image3.png"/><Relationship Id="rId5" Type="http://schemas.openxmlformats.org/officeDocument/2006/relationships/notesSlide" Target="../notesSlides/notesSlide6.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png"/><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audio" Target="../media/media8.wav"/><Relationship Id="rId7" Type="http://schemas.openxmlformats.org/officeDocument/2006/relationships/image" Target="../media/image12.png"/><Relationship Id="rId2" Type="http://schemas.microsoft.com/office/2007/relationships/media" Target="../media/media8.wav"/><Relationship Id="rId1" Type="http://schemas.openxmlformats.org/officeDocument/2006/relationships/tags" Target="../tags/tag7.xml"/><Relationship Id="rId6" Type="http://schemas.openxmlformats.org/officeDocument/2006/relationships/image" Target="../media/image11.png"/><Relationship Id="rId11" Type="http://schemas.openxmlformats.org/officeDocument/2006/relationships/image" Target="../media/image3.png"/><Relationship Id="rId5" Type="http://schemas.openxmlformats.org/officeDocument/2006/relationships/notesSlide" Target="../notesSlides/notesSlide8.xml"/><Relationship Id="rId10" Type="http://schemas.openxmlformats.org/officeDocument/2006/relationships/image" Target="../media/image15.png"/><Relationship Id="rId4" Type="http://schemas.openxmlformats.org/officeDocument/2006/relationships/slideLayout" Target="../slideLayouts/slideLayout1.xml"/><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9.wav"/><Relationship Id="rId7" Type="http://schemas.openxmlformats.org/officeDocument/2006/relationships/image" Target="../media/image17.png"/><Relationship Id="rId2" Type="http://schemas.microsoft.com/office/2007/relationships/media" Target="../media/media9.wav"/><Relationship Id="rId1" Type="http://schemas.openxmlformats.org/officeDocument/2006/relationships/tags" Target="../tags/tag8.xml"/><Relationship Id="rId6" Type="http://schemas.openxmlformats.org/officeDocument/2006/relationships/image" Target="../media/image16.png"/><Relationship Id="rId5" Type="http://schemas.openxmlformats.org/officeDocument/2006/relationships/notesSlide" Target="../notesSlides/notesSlide9.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19088" y="2971800"/>
            <a:ext cx="8534400" cy="1143000"/>
          </a:xfrm>
        </p:spPr>
        <p:txBody>
          <a:bodyPr/>
          <a:lstStyle/>
          <a:p>
            <a:pPr eaLnBrk="1" hangingPunct="1"/>
            <a:r>
              <a:rPr lang="en-US" sz="2800" b="1" i="1" dirty="0" smtClean="0">
                <a:solidFill>
                  <a:schemeClr val="bg1"/>
                </a:solidFill>
              </a:rPr>
              <a:t>Using DWW Resources to</a:t>
            </a:r>
            <a:br>
              <a:rPr lang="en-US" sz="2800" b="1" i="1" dirty="0" smtClean="0">
                <a:solidFill>
                  <a:schemeClr val="bg1"/>
                </a:solidFill>
              </a:rPr>
            </a:br>
            <a:r>
              <a:rPr lang="en-US" sz="2800" b="1" i="1" dirty="0" smtClean="0">
                <a:solidFill>
                  <a:schemeClr val="bg1"/>
                </a:solidFill>
              </a:rPr>
              <a:t>Support Instruction for School Improvement</a:t>
            </a:r>
          </a:p>
        </p:txBody>
      </p:sp>
      <p:sp>
        <p:nvSpPr>
          <p:cNvPr id="2051" name="Text Box 3"/>
          <p:cNvSpPr txBox="1">
            <a:spLocks noChangeArrowheads="1"/>
          </p:cNvSpPr>
          <p:nvPr/>
        </p:nvSpPr>
        <p:spPr bwMode="auto">
          <a:xfrm>
            <a:off x="700088" y="762000"/>
            <a:ext cx="7772400" cy="1538883"/>
          </a:xfrm>
          <a:prstGeom prst="rect">
            <a:avLst/>
          </a:prstGeom>
          <a:solidFill>
            <a:schemeClr val="bg1"/>
          </a:solidFill>
          <a:ln w="76200" cmpd="dbl">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fontAlgn="base" hangingPunct="1">
              <a:spcBef>
                <a:spcPct val="0"/>
              </a:spcBef>
              <a:spcAft>
                <a:spcPct val="0"/>
              </a:spcAft>
            </a:pPr>
            <a:endParaRPr lang="en-US" sz="1400" i="1" dirty="0">
              <a:solidFill>
                <a:srgbClr val="000000"/>
              </a:solidFill>
            </a:endParaRPr>
          </a:p>
          <a:p>
            <a:pPr algn="ctr" eaLnBrk="1" fontAlgn="base" hangingPunct="1">
              <a:spcBef>
                <a:spcPct val="0"/>
              </a:spcBef>
              <a:spcAft>
                <a:spcPct val="0"/>
              </a:spcAft>
            </a:pPr>
            <a:r>
              <a:rPr lang="en-US" sz="3200" b="1" dirty="0" smtClean="0">
                <a:solidFill>
                  <a:srgbClr val="000000"/>
                </a:solidFill>
              </a:rPr>
              <a:t>Overview </a:t>
            </a:r>
            <a:r>
              <a:rPr lang="en-US" sz="3200" b="1" dirty="0">
                <a:solidFill>
                  <a:srgbClr val="000000"/>
                </a:solidFill>
              </a:rPr>
              <a:t>of </a:t>
            </a:r>
          </a:p>
          <a:p>
            <a:pPr algn="ctr" eaLnBrk="1" fontAlgn="base" hangingPunct="1">
              <a:spcBef>
                <a:spcPct val="0"/>
              </a:spcBef>
              <a:spcAft>
                <a:spcPct val="0"/>
              </a:spcAft>
            </a:pPr>
            <a:r>
              <a:rPr lang="en-US" sz="3200" b="1" dirty="0" smtClean="0">
                <a:solidFill>
                  <a:srgbClr val="000000"/>
                </a:solidFill>
              </a:rPr>
              <a:t>K-3 </a:t>
            </a:r>
            <a:r>
              <a:rPr lang="en-US" sz="3200" b="1" dirty="0" smtClean="0"/>
              <a:t>Reading</a:t>
            </a:r>
            <a:r>
              <a:rPr lang="en-US" sz="3200" b="1" dirty="0" smtClean="0">
                <a:solidFill>
                  <a:srgbClr val="000000"/>
                </a:solidFill>
              </a:rPr>
              <a:t> Comprehension Research</a:t>
            </a:r>
            <a:endParaRPr lang="en-US" sz="3200" b="1" dirty="0">
              <a:solidFill>
                <a:srgbClr val="000000"/>
              </a:solidFill>
            </a:endParaRPr>
          </a:p>
          <a:p>
            <a:pPr eaLnBrk="1" fontAlgn="base" hangingPunct="1">
              <a:spcBef>
                <a:spcPct val="0"/>
              </a:spcBef>
              <a:spcAft>
                <a:spcPct val="0"/>
              </a:spcAft>
            </a:pPr>
            <a:endParaRPr lang="en-US" sz="1600" dirty="0">
              <a:solidFill>
                <a:srgbClr val="333399"/>
              </a:solidFill>
            </a:endParaRPr>
          </a:p>
        </p:txBody>
      </p:sp>
      <p:graphicFrame>
        <p:nvGraphicFramePr>
          <p:cNvPr id="343044" name="Object 4"/>
          <p:cNvGraphicFramePr>
            <a:graphicFrameLocks noChangeAspect="1"/>
          </p:cNvGraphicFramePr>
          <p:nvPr>
            <p:extLst>
              <p:ext uri="{D42A27DB-BD31-4B8C-83A1-F6EECF244321}">
                <p14:modId xmlns:p14="http://schemas.microsoft.com/office/powerpoint/2010/main" val="4236874525"/>
              </p:ext>
            </p:extLst>
          </p:nvPr>
        </p:nvGraphicFramePr>
        <p:xfrm>
          <a:off x="4700996" y="4724400"/>
          <a:ext cx="1752600" cy="950913"/>
        </p:xfrm>
        <a:graphic>
          <a:graphicData uri="http://schemas.openxmlformats.org/presentationml/2006/ole">
            <mc:AlternateContent xmlns:mc="http://schemas.openxmlformats.org/markup-compatibility/2006">
              <mc:Choice xmlns:v="urn:schemas-microsoft-com:vml" Requires="v">
                <p:oleObj spid="_x0000_s1180" name="Photo Editor Photo" r:id="rId7" imgW="4847619" imgH="2629267" progId="">
                  <p:embed/>
                </p:oleObj>
              </mc:Choice>
              <mc:Fallback>
                <p:oleObj name="Photo Editor Photo" r:id="rId7" imgW="4847619" imgH="2629267" progId="">
                  <p:embed/>
                  <p:pic>
                    <p:nvPicPr>
                      <p:cNvPr id="0" name="Picture 5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00996" y="4724400"/>
                        <a:ext cx="1752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oleObj>
              </mc:Fallback>
            </mc:AlternateContent>
          </a:graphicData>
        </a:graphic>
      </p:graphicFrame>
      <p:pic>
        <p:nvPicPr>
          <p:cNvPr id="343045" name="Picture 5" descr="COI-LOGO18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19796" y="4648200"/>
            <a:ext cx="1524000"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 name="Audio 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8382000" y="6096000"/>
            <a:ext cx="609600" cy="609600"/>
          </a:xfrm>
          <a:prstGeom prst="rect">
            <a:avLst/>
          </a:prstGeom>
        </p:spPr>
      </p:pic>
    </p:spTree>
    <p:custDataLst>
      <p:tags r:id="rId2"/>
    </p:custDataLst>
    <p:extLst>
      <p:ext uri="{BB962C8B-B14F-4D97-AF65-F5344CB8AC3E}">
        <p14:creationId xmlns:p14="http://schemas.microsoft.com/office/powerpoint/2010/main" val="729295243"/>
      </p:ext>
    </p:extLst>
  </p:cSld>
  <p:clrMapOvr>
    <a:masterClrMapping/>
  </p:clrMapOvr>
  <p:transition spd="med" advTm="8348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55" presetClass="entr" presetSubtype="0" fill="hold" nodeType="clickEffect">
                                  <p:stCondLst>
                                    <p:cond delay="0"/>
                                  </p:stCondLst>
                                  <p:childTnLst>
                                    <p:set>
                                      <p:cBhvr>
                                        <p:cTn id="10" dur="1" fill="hold">
                                          <p:stCondLst>
                                            <p:cond delay="0"/>
                                          </p:stCondLst>
                                        </p:cTn>
                                        <p:tgtEl>
                                          <p:spTgt spid="343045"/>
                                        </p:tgtEl>
                                        <p:attrNameLst>
                                          <p:attrName>style.visibility</p:attrName>
                                        </p:attrNameLst>
                                      </p:cBhvr>
                                      <p:to>
                                        <p:strVal val="visible"/>
                                      </p:to>
                                    </p:set>
                                    <p:anim calcmode="lin" valueType="num">
                                      <p:cBhvr>
                                        <p:cTn id="11" dur="1000" fill="hold"/>
                                        <p:tgtEl>
                                          <p:spTgt spid="343045"/>
                                        </p:tgtEl>
                                        <p:attrNameLst>
                                          <p:attrName>ppt_w</p:attrName>
                                        </p:attrNameLst>
                                      </p:cBhvr>
                                      <p:tavLst>
                                        <p:tav tm="0">
                                          <p:val>
                                            <p:strVal val="#ppt_w*0.70"/>
                                          </p:val>
                                        </p:tav>
                                        <p:tav tm="100000">
                                          <p:val>
                                            <p:strVal val="#ppt_w"/>
                                          </p:val>
                                        </p:tav>
                                      </p:tavLst>
                                    </p:anim>
                                    <p:anim calcmode="lin" valueType="num">
                                      <p:cBhvr>
                                        <p:cTn id="12" dur="1000" fill="hold"/>
                                        <p:tgtEl>
                                          <p:spTgt spid="343045"/>
                                        </p:tgtEl>
                                        <p:attrNameLst>
                                          <p:attrName>ppt_h</p:attrName>
                                        </p:attrNameLst>
                                      </p:cBhvr>
                                      <p:tavLst>
                                        <p:tav tm="0">
                                          <p:val>
                                            <p:strVal val="#ppt_h"/>
                                          </p:val>
                                        </p:tav>
                                        <p:tav tm="100000">
                                          <p:val>
                                            <p:strVal val="#ppt_h"/>
                                          </p:val>
                                        </p:tav>
                                      </p:tavLst>
                                    </p:anim>
                                    <p:animEffect transition="in" filter="fade">
                                      <p:cBhvr>
                                        <p:cTn id="13" dur="1000"/>
                                        <p:tgtEl>
                                          <p:spTgt spid="343045"/>
                                        </p:tgtEl>
                                      </p:cBhvr>
                                    </p:animEffect>
                                  </p:childTnLst>
                                </p:cTn>
                              </p:par>
                              <p:par>
                                <p:cTn id="14" presetID="55" presetClass="entr" presetSubtype="0" fill="hold" nodeType="withEffect">
                                  <p:stCondLst>
                                    <p:cond delay="0"/>
                                  </p:stCondLst>
                                  <p:childTnLst>
                                    <p:set>
                                      <p:cBhvr>
                                        <p:cTn id="15" dur="1" fill="hold">
                                          <p:stCondLst>
                                            <p:cond delay="0"/>
                                          </p:stCondLst>
                                        </p:cTn>
                                        <p:tgtEl>
                                          <p:spTgt spid="343044"/>
                                        </p:tgtEl>
                                        <p:attrNameLst>
                                          <p:attrName>style.visibility</p:attrName>
                                        </p:attrNameLst>
                                      </p:cBhvr>
                                      <p:to>
                                        <p:strVal val="visible"/>
                                      </p:to>
                                    </p:set>
                                    <p:anim calcmode="lin" valueType="num">
                                      <p:cBhvr>
                                        <p:cTn id="16" dur="1000" fill="hold"/>
                                        <p:tgtEl>
                                          <p:spTgt spid="343044"/>
                                        </p:tgtEl>
                                        <p:attrNameLst>
                                          <p:attrName>ppt_w</p:attrName>
                                        </p:attrNameLst>
                                      </p:cBhvr>
                                      <p:tavLst>
                                        <p:tav tm="0">
                                          <p:val>
                                            <p:strVal val="#ppt_w*0.70"/>
                                          </p:val>
                                        </p:tav>
                                        <p:tav tm="100000">
                                          <p:val>
                                            <p:strVal val="#ppt_w"/>
                                          </p:val>
                                        </p:tav>
                                      </p:tavLst>
                                    </p:anim>
                                    <p:anim calcmode="lin" valueType="num">
                                      <p:cBhvr>
                                        <p:cTn id="17" dur="1000" fill="hold"/>
                                        <p:tgtEl>
                                          <p:spTgt spid="343044"/>
                                        </p:tgtEl>
                                        <p:attrNameLst>
                                          <p:attrName>ppt_h</p:attrName>
                                        </p:attrNameLst>
                                      </p:cBhvr>
                                      <p:tavLst>
                                        <p:tav tm="0">
                                          <p:val>
                                            <p:strVal val="#ppt_h"/>
                                          </p:val>
                                        </p:tav>
                                        <p:tav tm="100000">
                                          <p:val>
                                            <p:strVal val="#ppt_h"/>
                                          </p:val>
                                        </p:tav>
                                      </p:tavLst>
                                    </p:anim>
                                    <p:animEffect transition="in" filter="fade">
                                      <p:cBhvr>
                                        <p:cTn id="18" dur="1000"/>
                                        <p:tgtEl>
                                          <p:spTgt spid="34304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9937" name="Rectangle 2"/>
          <p:cNvSpPr>
            <a:spLocks noGrp="1"/>
          </p:cNvSpPr>
          <p:nvPr>
            <p:ph type="title" idx="4294967295"/>
          </p:nvPr>
        </p:nvSpPr>
        <p:spPr>
          <a:xfrm>
            <a:off x="381000" y="457200"/>
            <a:ext cx="8382000" cy="641350"/>
          </a:xfrm>
        </p:spPr>
        <p:txBody>
          <a:bodyPr/>
          <a:lstStyle/>
          <a:p>
            <a:pPr algn="ctr"/>
            <a:r>
              <a:rPr lang="en-US" sz="3600" b="1" dirty="0" smtClean="0">
                <a:solidFill>
                  <a:schemeClr val="bg1"/>
                </a:solidFill>
                <a:latin typeface="Arial" charset="0"/>
                <a:cs typeface="Arial" charset="0"/>
              </a:rPr>
              <a:t>Student Discussion of Text</a:t>
            </a:r>
          </a:p>
        </p:txBody>
      </p:sp>
      <p:sp>
        <p:nvSpPr>
          <p:cNvPr id="28674" name="Rectangle 3"/>
          <p:cNvSpPr>
            <a:spLocks noGrp="1"/>
          </p:cNvSpPr>
          <p:nvPr>
            <p:ph type="body" idx="4294967295"/>
          </p:nvPr>
        </p:nvSpPr>
        <p:spPr>
          <a:xfrm>
            <a:off x="304800" y="1295400"/>
            <a:ext cx="5257800" cy="5334000"/>
          </a:xfrm>
        </p:spPr>
        <p:txBody>
          <a:bodyPr/>
          <a:lstStyle/>
          <a:p>
            <a:pPr marL="457200" lvl="1" indent="-228600">
              <a:spcBef>
                <a:spcPts val="2400"/>
              </a:spcBef>
              <a:buFontTx/>
              <a:buChar char="•"/>
            </a:pPr>
            <a:r>
              <a:rPr lang="en-US" sz="2400" b="1" i="1" dirty="0" smtClean="0">
                <a:solidFill>
                  <a:schemeClr val="bg1"/>
                </a:solidFill>
                <a:latin typeface="Arial" charset="0"/>
              </a:rPr>
              <a:t>Structure</a:t>
            </a:r>
            <a:r>
              <a:rPr lang="en-US" sz="2400" dirty="0" smtClean="0">
                <a:solidFill>
                  <a:schemeClr val="bg1"/>
                </a:solidFill>
                <a:latin typeface="Arial" charset="0"/>
              </a:rPr>
              <a:t> the discussion to complement the text, the instructional purpose, and the readers’ ability and grade level.</a:t>
            </a:r>
          </a:p>
          <a:p>
            <a:pPr marL="457200" lvl="1" indent="-228600">
              <a:spcBef>
                <a:spcPts val="1200"/>
              </a:spcBef>
              <a:buFontTx/>
              <a:buChar char="•"/>
            </a:pPr>
            <a:r>
              <a:rPr lang="en-US" sz="2400" dirty="0">
                <a:solidFill>
                  <a:schemeClr val="bg1"/>
                </a:solidFill>
                <a:latin typeface="Arial" charset="0"/>
              </a:rPr>
              <a:t>Have </a:t>
            </a:r>
            <a:r>
              <a:rPr lang="en-US" sz="2400" b="1" i="1" dirty="0">
                <a:solidFill>
                  <a:schemeClr val="bg1"/>
                </a:solidFill>
                <a:latin typeface="Arial" charset="0"/>
              </a:rPr>
              <a:t>students lead</a:t>
            </a:r>
            <a:r>
              <a:rPr lang="en-US" sz="2400" dirty="0">
                <a:solidFill>
                  <a:schemeClr val="bg1"/>
                </a:solidFill>
                <a:latin typeface="Arial" charset="0"/>
              </a:rPr>
              <a:t> structured small-group discussions.</a:t>
            </a:r>
          </a:p>
          <a:p>
            <a:pPr marL="457200" lvl="1" indent="-228600">
              <a:spcBef>
                <a:spcPts val="1200"/>
              </a:spcBef>
              <a:buFontTx/>
              <a:buChar char="•"/>
            </a:pPr>
            <a:r>
              <a:rPr lang="en-US" sz="2400" b="1" i="1" dirty="0" smtClean="0">
                <a:solidFill>
                  <a:schemeClr val="bg1"/>
                </a:solidFill>
                <a:latin typeface="Arial" charset="0"/>
              </a:rPr>
              <a:t>Develop discussion questions</a:t>
            </a:r>
            <a:r>
              <a:rPr lang="en-US" sz="2400" dirty="0" smtClean="0">
                <a:solidFill>
                  <a:schemeClr val="bg1"/>
                </a:solidFill>
                <a:latin typeface="Arial" charset="0"/>
              </a:rPr>
              <a:t> that require students to think deeply about text.</a:t>
            </a:r>
          </a:p>
          <a:p>
            <a:pPr marL="457200" lvl="1" indent="-228600">
              <a:spcBef>
                <a:spcPts val="1200"/>
              </a:spcBef>
              <a:buFontTx/>
              <a:buChar char="•"/>
            </a:pPr>
            <a:r>
              <a:rPr lang="en-US" sz="2400" b="1" i="1" dirty="0" smtClean="0">
                <a:solidFill>
                  <a:schemeClr val="bg1"/>
                </a:solidFill>
                <a:latin typeface="Arial" charset="0"/>
              </a:rPr>
              <a:t>Ask follow-up questions</a:t>
            </a:r>
            <a:r>
              <a:rPr lang="en-US" sz="2400" dirty="0" smtClean="0">
                <a:solidFill>
                  <a:schemeClr val="bg1"/>
                </a:solidFill>
                <a:latin typeface="Arial" charset="0"/>
              </a:rPr>
              <a:t> to encourage and facilitate discussion.</a:t>
            </a:r>
          </a:p>
        </p:txBody>
      </p:sp>
      <p:pic>
        <p:nvPicPr>
          <p:cNvPr id="1126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r="39894" b="4860"/>
          <a:stretch/>
        </p:blipFill>
        <p:spPr bwMode="auto">
          <a:xfrm>
            <a:off x="5846344" y="1371599"/>
            <a:ext cx="2459455" cy="25927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61020" y="4114800"/>
            <a:ext cx="3528840" cy="2343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Audio 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770231108"/>
      </p:ext>
    </p:extLst>
  </p:cSld>
  <p:clrMapOvr>
    <a:masterClrMapping/>
  </p:clrMapOvr>
  <p:transition spd="med" advTm="6449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9" presetClass="emph" presetSubtype="0" fill="hold" nodeType="clickEffect">
                                  <p:stCondLst>
                                    <p:cond delay="0"/>
                                  </p:stCondLst>
                                  <p:childTnLst>
                                    <p:animClr clrSpc="rgb" dir="cw">
                                      <p:cBhvr override="childStyle">
                                        <p:cTn id="10" dur="500" fill="hold"/>
                                        <p:tgtEl>
                                          <p:spTgt spid="28674">
                                            <p:txEl>
                                              <p:pRg st="0" end="0"/>
                                            </p:txEl>
                                          </p:spTgt>
                                        </p:tgtEl>
                                        <p:attrNameLst>
                                          <p:attrName>style.color</p:attrName>
                                        </p:attrNameLst>
                                      </p:cBhvr>
                                      <p:to>
                                        <a:srgbClr val="FFFF00"/>
                                      </p:to>
                                    </p:animClr>
                                    <p:animClr clrSpc="rgb" dir="cw">
                                      <p:cBhvr>
                                        <p:cTn id="11" dur="500" fill="hold"/>
                                        <p:tgtEl>
                                          <p:spTgt spid="28674">
                                            <p:txEl>
                                              <p:pRg st="0" end="0"/>
                                            </p:txEl>
                                          </p:spTgt>
                                        </p:tgtEl>
                                        <p:attrNameLst>
                                          <p:attrName>fillcolor</p:attrName>
                                        </p:attrNameLst>
                                      </p:cBhvr>
                                      <p:to>
                                        <a:srgbClr val="FFFF00"/>
                                      </p:to>
                                    </p:animClr>
                                    <p:set>
                                      <p:cBhvr>
                                        <p:cTn id="12" dur="500" fill="hold"/>
                                        <p:tgtEl>
                                          <p:spTgt spid="28674">
                                            <p:txEl>
                                              <p:pRg st="0" end="0"/>
                                            </p:txEl>
                                          </p:spTgt>
                                        </p:tgtEl>
                                        <p:attrNameLst>
                                          <p:attrName>fill.type</p:attrName>
                                        </p:attrNameLst>
                                      </p:cBhvr>
                                      <p:to>
                                        <p:strVal val="solid"/>
                                      </p:to>
                                    </p:set>
                                    <p:set>
                                      <p:cBhvr>
                                        <p:cTn id="13" dur="500" fill="hold"/>
                                        <p:tgtEl>
                                          <p:spTgt spid="28674">
                                            <p:txEl>
                                              <p:pRg st="0" end="0"/>
                                            </p:txEl>
                                          </p:spTgt>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11266"/>
                                        </p:tgtEl>
                                        <p:attrNameLst>
                                          <p:attrName>style.visibility</p:attrName>
                                        </p:attrNameLst>
                                      </p:cBhvr>
                                      <p:to>
                                        <p:strVal val="visible"/>
                                      </p:to>
                                    </p:set>
                                    <p:animEffect transition="in" filter="fade">
                                      <p:cBhvr>
                                        <p:cTn id="16" dur="500"/>
                                        <p:tgtEl>
                                          <p:spTgt spid="11266"/>
                                        </p:tgtEl>
                                      </p:cBhvr>
                                    </p:animEffect>
                                  </p:childTnLst>
                                </p:cTn>
                              </p:par>
                            </p:childTnLst>
                          </p:cTn>
                        </p:par>
                      </p:childTnLst>
                    </p:cTn>
                  </p:par>
                  <p:par>
                    <p:cTn id="17" fill="hold">
                      <p:stCondLst>
                        <p:cond delay="indefinite"/>
                      </p:stCondLst>
                      <p:childTnLst>
                        <p:par>
                          <p:cTn id="18" fill="hold">
                            <p:stCondLst>
                              <p:cond delay="0"/>
                            </p:stCondLst>
                            <p:childTnLst>
                              <p:par>
                                <p:cTn id="19" presetID="19" presetClass="emph" presetSubtype="0" fill="hold" nodeType="clickEffect">
                                  <p:stCondLst>
                                    <p:cond delay="0"/>
                                  </p:stCondLst>
                                  <p:childTnLst>
                                    <p:animClr clrSpc="rgb" dir="cw">
                                      <p:cBhvr override="childStyle">
                                        <p:cTn id="20" dur="500" fill="hold"/>
                                        <p:tgtEl>
                                          <p:spTgt spid="28674">
                                            <p:txEl>
                                              <p:pRg st="1" end="1"/>
                                            </p:txEl>
                                          </p:spTgt>
                                        </p:tgtEl>
                                        <p:attrNameLst>
                                          <p:attrName>style.color</p:attrName>
                                        </p:attrNameLst>
                                      </p:cBhvr>
                                      <p:to>
                                        <a:srgbClr val="FFFF00"/>
                                      </p:to>
                                    </p:animClr>
                                    <p:animClr clrSpc="rgb" dir="cw">
                                      <p:cBhvr>
                                        <p:cTn id="21" dur="500" fill="hold"/>
                                        <p:tgtEl>
                                          <p:spTgt spid="28674">
                                            <p:txEl>
                                              <p:pRg st="1" end="1"/>
                                            </p:txEl>
                                          </p:spTgt>
                                        </p:tgtEl>
                                        <p:attrNameLst>
                                          <p:attrName>fillcolor</p:attrName>
                                        </p:attrNameLst>
                                      </p:cBhvr>
                                      <p:to>
                                        <a:srgbClr val="FFFF00"/>
                                      </p:to>
                                    </p:animClr>
                                    <p:set>
                                      <p:cBhvr>
                                        <p:cTn id="22" dur="500" fill="hold"/>
                                        <p:tgtEl>
                                          <p:spTgt spid="28674">
                                            <p:txEl>
                                              <p:pRg st="1" end="1"/>
                                            </p:txEl>
                                          </p:spTgt>
                                        </p:tgtEl>
                                        <p:attrNameLst>
                                          <p:attrName>fill.type</p:attrName>
                                        </p:attrNameLst>
                                      </p:cBhvr>
                                      <p:to>
                                        <p:strVal val="solid"/>
                                      </p:to>
                                    </p:set>
                                    <p:set>
                                      <p:cBhvr>
                                        <p:cTn id="23" dur="500" fill="hold"/>
                                        <p:tgtEl>
                                          <p:spTgt spid="28674">
                                            <p:txEl>
                                              <p:pRg st="1" end="1"/>
                                            </p:txEl>
                                          </p:spTgt>
                                        </p:tgtEl>
                                        <p:attrNameLst>
                                          <p:attrName>fill.on</p:attrName>
                                        </p:attrNameLst>
                                      </p:cBhvr>
                                      <p:to>
                                        <p:strVal val="true"/>
                                      </p:to>
                                    </p:set>
                                  </p:childTnLst>
                                </p:cTn>
                              </p:par>
                            </p:childTnLst>
                          </p:cTn>
                        </p:par>
                      </p:childTnLst>
                    </p:cTn>
                  </p:par>
                  <p:par>
                    <p:cTn id="24" fill="hold">
                      <p:stCondLst>
                        <p:cond delay="indefinite"/>
                      </p:stCondLst>
                      <p:childTnLst>
                        <p:par>
                          <p:cTn id="25" fill="hold">
                            <p:stCondLst>
                              <p:cond delay="0"/>
                            </p:stCondLst>
                            <p:childTnLst>
                              <p:par>
                                <p:cTn id="26" presetID="19" presetClass="emph" presetSubtype="0" fill="hold" nodeType="clickEffect">
                                  <p:stCondLst>
                                    <p:cond delay="0"/>
                                  </p:stCondLst>
                                  <p:childTnLst>
                                    <p:animClr clrSpc="rgb" dir="cw">
                                      <p:cBhvr override="childStyle">
                                        <p:cTn id="27" dur="500" fill="hold"/>
                                        <p:tgtEl>
                                          <p:spTgt spid="28674">
                                            <p:txEl>
                                              <p:pRg st="2" end="2"/>
                                            </p:txEl>
                                          </p:spTgt>
                                        </p:tgtEl>
                                        <p:attrNameLst>
                                          <p:attrName>style.color</p:attrName>
                                        </p:attrNameLst>
                                      </p:cBhvr>
                                      <p:to>
                                        <a:srgbClr val="FFFF00"/>
                                      </p:to>
                                    </p:animClr>
                                    <p:animClr clrSpc="rgb" dir="cw">
                                      <p:cBhvr>
                                        <p:cTn id="28" dur="500" fill="hold"/>
                                        <p:tgtEl>
                                          <p:spTgt spid="28674">
                                            <p:txEl>
                                              <p:pRg st="2" end="2"/>
                                            </p:txEl>
                                          </p:spTgt>
                                        </p:tgtEl>
                                        <p:attrNameLst>
                                          <p:attrName>fillcolor</p:attrName>
                                        </p:attrNameLst>
                                      </p:cBhvr>
                                      <p:to>
                                        <a:srgbClr val="FFFF00"/>
                                      </p:to>
                                    </p:animClr>
                                    <p:set>
                                      <p:cBhvr>
                                        <p:cTn id="29" dur="500" fill="hold"/>
                                        <p:tgtEl>
                                          <p:spTgt spid="28674">
                                            <p:txEl>
                                              <p:pRg st="2" end="2"/>
                                            </p:txEl>
                                          </p:spTgt>
                                        </p:tgtEl>
                                        <p:attrNameLst>
                                          <p:attrName>fill.type</p:attrName>
                                        </p:attrNameLst>
                                      </p:cBhvr>
                                      <p:to>
                                        <p:strVal val="solid"/>
                                      </p:to>
                                    </p:set>
                                    <p:set>
                                      <p:cBhvr>
                                        <p:cTn id="30" dur="500" fill="hold"/>
                                        <p:tgtEl>
                                          <p:spTgt spid="28674">
                                            <p:txEl>
                                              <p:pRg st="2" end="2"/>
                                            </p:txEl>
                                          </p:spTgt>
                                        </p:tgtEl>
                                        <p:attrNameLst>
                                          <p:attrName>fill.on</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19" presetClass="emph" presetSubtype="0" fill="hold" nodeType="clickEffect">
                                  <p:stCondLst>
                                    <p:cond delay="0"/>
                                  </p:stCondLst>
                                  <p:childTnLst>
                                    <p:animClr clrSpc="rgb" dir="cw">
                                      <p:cBhvr override="childStyle">
                                        <p:cTn id="34" dur="500" fill="hold"/>
                                        <p:tgtEl>
                                          <p:spTgt spid="28674">
                                            <p:txEl>
                                              <p:pRg st="3" end="3"/>
                                            </p:txEl>
                                          </p:spTgt>
                                        </p:tgtEl>
                                        <p:attrNameLst>
                                          <p:attrName>style.color</p:attrName>
                                        </p:attrNameLst>
                                      </p:cBhvr>
                                      <p:to>
                                        <a:srgbClr val="FFFF00"/>
                                      </p:to>
                                    </p:animClr>
                                    <p:animClr clrSpc="rgb" dir="cw">
                                      <p:cBhvr>
                                        <p:cTn id="35" dur="500" fill="hold"/>
                                        <p:tgtEl>
                                          <p:spTgt spid="28674">
                                            <p:txEl>
                                              <p:pRg st="3" end="3"/>
                                            </p:txEl>
                                          </p:spTgt>
                                        </p:tgtEl>
                                        <p:attrNameLst>
                                          <p:attrName>fillcolor</p:attrName>
                                        </p:attrNameLst>
                                      </p:cBhvr>
                                      <p:to>
                                        <a:srgbClr val="FFFF00"/>
                                      </p:to>
                                    </p:animClr>
                                    <p:set>
                                      <p:cBhvr>
                                        <p:cTn id="36" dur="500" fill="hold"/>
                                        <p:tgtEl>
                                          <p:spTgt spid="28674">
                                            <p:txEl>
                                              <p:pRg st="3" end="3"/>
                                            </p:txEl>
                                          </p:spTgt>
                                        </p:tgtEl>
                                        <p:attrNameLst>
                                          <p:attrName>fill.type</p:attrName>
                                        </p:attrNameLst>
                                      </p:cBhvr>
                                      <p:to>
                                        <p:strVal val="solid"/>
                                      </p:to>
                                    </p:set>
                                    <p:set>
                                      <p:cBhvr>
                                        <p:cTn id="37" dur="500" fill="hold"/>
                                        <p:tgtEl>
                                          <p:spTgt spid="28674">
                                            <p:txEl>
                                              <p:pRg st="3" end="3"/>
                                            </p:txEl>
                                          </p:spTgt>
                                        </p:tgtEl>
                                        <p:attrNameLst>
                                          <p:attrName>fill.on</p:attrName>
                                        </p:attrNameLst>
                                      </p:cBhvr>
                                      <p:to>
                                        <p:strVal val="true"/>
                                      </p:to>
                                    </p:set>
                                  </p:childTnLst>
                                </p:cTn>
                              </p:par>
                              <p:par>
                                <p:cTn id="38" presetID="10" presetClass="entr" presetSubtype="0" fill="hold" nodeType="withEffect">
                                  <p:stCondLst>
                                    <p:cond delay="0"/>
                                  </p:stCondLst>
                                  <p:childTnLst>
                                    <p:set>
                                      <p:cBhvr>
                                        <p:cTn id="39" dur="1" fill="hold">
                                          <p:stCondLst>
                                            <p:cond delay="0"/>
                                          </p:stCondLst>
                                        </p:cTn>
                                        <p:tgtEl>
                                          <p:spTgt spid="11267"/>
                                        </p:tgtEl>
                                        <p:attrNameLst>
                                          <p:attrName>style.visibility</p:attrName>
                                        </p:attrNameLst>
                                      </p:cBhvr>
                                      <p:to>
                                        <p:strVal val="visible"/>
                                      </p:to>
                                    </p:set>
                                    <p:animEffect transition="in" filter="fade">
                                      <p:cBhvr>
                                        <p:cTn id="40"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1"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5" name="Rectangle 2"/>
          <p:cNvSpPr>
            <a:spLocks noGrp="1"/>
          </p:cNvSpPr>
          <p:nvPr>
            <p:ph type="title" idx="4294967295"/>
          </p:nvPr>
        </p:nvSpPr>
        <p:spPr>
          <a:xfrm>
            <a:off x="381000" y="533400"/>
            <a:ext cx="8382000" cy="641350"/>
          </a:xfrm>
          <a:solidFill>
            <a:schemeClr val="accent2"/>
          </a:solidFill>
        </p:spPr>
        <p:txBody>
          <a:bodyPr/>
          <a:lstStyle/>
          <a:p>
            <a:pPr algn="ctr"/>
            <a:r>
              <a:rPr lang="en-US" sz="3600" b="1" dirty="0" smtClean="0">
                <a:solidFill>
                  <a:schemeClr val="bg1"/>
                </a:solidFill>
                <a:latin typeface="Arial" charset="0"/>
                <a:cs typeface="Arial" charset="0"/>
              </a:rPr>
              <a:t>Engaging and Motivating Context</a:t>
            </a:r>
          </a:p>
        </p:txBody>
      </p:sp>
      <p:sp>
        <p:nvSpPr>
          <p:cNvPr id="32770" name="Rectangle 3"/>
          <p:cNvSpPr>
            <a:spLocks noGrp="1"/>
          </p:cNvSpPr>
          <p:nvPr>
            <p:ph type="body" idx="4294967295"/>
          </p:nvPr>
        </p:nvSpPr>
        <p:spPr>
          <a:xfrm>
            <a:off x="457200" y="1600200"/>
            <a:ext cx="8229600" cy="4724400"/>
          </a:xfrm>
          <a:solidFill>
            <a:srgbClr val="FFFFCD"/>
          </a:solidFill>
          <a:ln w="50800" cmpd="dbl">
            <a:solidFill>
              <a:schemeClr val="accent2"/>
            </a:solidFill>
          </a:ln>
        </p:spPr>
        <p:txBody>
          <a:bodyPr/>
          <a:lstStyle/>
          <a:p>
            <a:pPr marL="228600" lvl="1" indent="0">
              <a:spcBef>
                <a:spcPts val="0"/>
              </a:spcBef>
              <a:buNone/>
            </a:pPr>
            <a:endParaRPr lang="en-US" sz="1200" dirty="0" smtClean="0">
              <a:solidFill>
                <a:schemeClr val="tx1"/>
              </a:solidFill>
              <a:latin typeface="Arial" charset="0"/>
            </a:endParaRPr>
          </a:p>
          <a:p>
            <a:pPr marL="685800" lvl="1" indent="-457200">
              <a:spcBef>
                <a:spcPts val="0"/>
              </a:spcBef>
              <a:buFontTx/>
              <a:buChar char="•"/>
            </a:pPr>
            <a:r>
              <a:rPr lang="en-US" dirty="0" smtClean="0">
                <a:solidFill>
                  <a:schemeClr val="tx1"/>
                </a:solidFill>
                <a:latin typeface="Arial" charset="0"/>
              </a:rPr>
              <a:t>Help students discover the </a:t>
            </a:r>
            <a:r>
              <a:rPr lang="en-US" b="1" i="1" dirty="0" smtClean="0">
                <a:solidFill>
                  <a:schemeClr val="tx1"/>
                </a:solidFill>
                <a:latin typeface="Arial" charset="0"/>
              </a:rPr>
              <a:t>purpose and benefits</a:t>
            </a:r>
            <a:r>
              <a:rPr lang="en-US" dirty="0" smtClean="0">
                <a:solidFill>
                  <a:schemeClr val="tx1"/>
                </a:solidFill>
                <a:latin typeface="Arial" charset="0"/>
              </a:rPr>
              <a:t> of reading.</a:t>
            </a:r>
          </a:p>
          <a:p>
            <a:pPr marL="685800" lvl="1" indent="-457200">
              <a:spcBef>
                <a:spcPts val="3000"/>
              </a:spcBef>
              <a:buFontTx/>
              <a:buChar char="•"/>
            </a:pPr>
            <a:r>
              <a:rPr lang="en-US" dirty="0" smtClean="0">
                <a:solidFill>
                  <a:schemeClr val="tx1"/>
                </a:solidFill>
                <a:latin typeface="Arial" charset="0"/>
              </a:rPr>
              <a:t>Create opportunities for students to </a:t>
            </a:r>
            <a:r>
              <a:rPr lang="en-US" b="1" i="1" dirty="0" smtClean="0">
                <a:solidFill>
                  <a:schemeClr val="tx1"/>
                </a:solidFill>
                <a:latin typeface="Arial" charset="0"/>
              </a:rPr>
              <a:t>see themselves as successful readers.</a:t>
            </a:r>
          </a:p>
          <a:p>
            <a:pPr marL="685800" lvl="1" indent="-457200">
              <a:spcBef>
                <a:spcPts val="3000"/>
              </a:spcBef>
              <a:buFontTx/>
              <a:buChar char="•"/>
            </a:pPr>
            <a:r>
              <a:rPr lang="en-US" dirty="0" smtClean="0">
                <a:solidFill>
                  <a:schemeClr val="tx1"/>
                </a:solidFill>
                <a:latin typeface="Arial" charset="0"/>
              </a:rPr>
              <a:t>Give students reading </a:t>
            </a:r>
            <a:r>
              <a:rPr lang="en-US" b="1" i="1" dirty="0" smtClean="0">
                <a:solidFill>
                  <a:schemeClr val="tx1"/>
                </a:solidFill>
                <a:latin typeface="Arial" charset="0"/>
              </a:rPr>
              <a:t>choices</a:t>
            </a:r>
            <a:r>
              <a:rPr lang="en-US" dirty="0" smtClean="0">
                <a:solidFill>
                  <a:schemeClr val="tx1"/>
                </a:solidFill>
                <a:latin typeface="Arial" charset="0"/>
              </a:rPr>
              <a:t>.</a:t>
            </a:r>
          </a:p>
          <a:p>
            <a:pPr marL="685800" lvl="1" indent="-457200">
              <a:spcBef>
                <a:spcPts val="3000"/>
              </a:spcBef>
              <a:buFontTx/>
              <a:buChar char="•"/>
            </a:pPr>
            <a:r>
              <a:rPr lang="en-US" dirty="0" smtClean="0">
                <a:solidFill>
                  <a:schemeClr val="tx1"/>
                </a:solidFill>
                <a:latin typeface="Arial" charset="0"/>
              </a:rPr>
              <a:t>Give students the opportunity to learn by </a:t>
            </a:r>
            <a:r>
              <a:rPr lang="en-US" b="1" i="1" dirty="0" smtClean="0">
                <a:solidFill>
                  <a:schemeClr val="tx1"/>
                </a:solidFill>
                <a:latin typeface="Arial" charset="0"/>
              </a:rPr>
              <a:t>collaborating with their peers.</a:t>
            </a:r>
          </a:p>
        </p:txBody>
      </p:sp>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961011335"/>
      </p:ext>
    </p:extLst>
  </p:cSld>
  <p:clrMapOvr>
    <a:masterClrMapping/>
  </p:clrMapOvr>
  <p:transition spd="med" advTm="4054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9" presetClass="emph" presetSubtype="0" fill="hold" nodeType="clickEffect">
                                  <p:stCondLst>
                                    <p:cond delay="0"/>
                                  </p:stCondLst>
                                  <p:childTnLst>
                                    <p:animClr clrSpc="rgb" dir="cw">
                                      <p:cBhvr override="childStyle">
                                        <p:cTn id="10" dur="500" fill="hold"/>
                                        <p:tgtEl>
                                          <p:spTgt spid="32770">
                                            <p:txEl>
                                              <p:pRg st="1" end="1"/>
                                            </p:txEl>
                                          </p:spTgt>
                                        </p:tgtEl>
                                        <p:attrNameLst>
                                          <p:attrName>style.color</p:attrName>
                                        </p:attrNameLst>
                                      </p:cBhvr>
                                      <p:to>
                                        <a:schemeClr val="accent2"/>
                                      </p:to>
                                    </p:animClr>
                                    <p:animClr clrSpc="rgb" dir="cw">
                                      <p:cBhvr>
                                        <p:cTn id="11" dur="500" fill="hold"/>
                                        <p:tgtEl>
                                          <p:spTgt spid="32770">
                                            <p:txEl>
                                              <p:pRg st="1" end="1"/>
                                            </p:txEl>
                                          </p:spTgt>
                                        </p:tgtEl>
                                        <p:attrNameLst>
                                          <p:attrName>fillcolor</p:attrName>
                                        </p:attrNameLst>
                                      </p:cBhvr>
                                      <p:to>
                                        <a:schemeClr val="accent2"/>
                                      </p:to>
                                    </p:animClr>
                                    <p:set>
                                      <p:cBhvr>
                                        <p:cTn id="12" dur="500" fill="hold"/>
                                        <p:tgtEl>
                                          <p:spTgt spid="32770">
                                            <p:txEl>
                                              <p:pRg st="1" end="1"/>
                                            </p:txEl>
                                          </p:spTgt>
                                        </p:tgtEl>
                                        <p:attrNameLst>
                                          <p:attrName>fill.type</p:attrName>
                                        </p:attrNameLst>
                                      </p:cBhvr>
                                      <p:to>
                                        <p:strVal val="solid"/>
                                      </p:to>
                                    </p:set>
                                    <p:set>
                                      <p:cBhvr>
                                        <p:cTn id="13" dur="500" fill="hold"/>
                                        <p:tgtEl>
                                          <p:spTgt spid="32770">
                                            <p:txEl>
                                              <p:pRg st="1" end="1"/>
                                            </p:txEl>
                                          </p:spTgt>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19" presetClass="emph" presetSubtype="0" fill="hold" nodeType="clickEffect">
                                  <p:stCondLst>
                                    <p:cond delay="0"/>
                                  </p:stCondLst>
                                  <p:childTnLst>
                                    <p:animClr clrSpc="rgb" dir="cw">
                                      <p:cBhvr override="childStyle">
                                        <p:cTn id="17" dur="500" fill="hold"/>
                                        <p:tgtEl>
                                          <p:spTgt spid="32770">
                                            <p:txEl>
                                              <p:pRg st="2" end="2"/>
                                            </p:txEl>
                                          </p:spTgt>
                                        </p:tgtEl>
                                        <p:attrNameLst>
                                          <p:attrName>style.color</p:attrName>
                                        </p:attrNameLst>
                                      </p:cBhvr>
                                      <p:to>
                                        <a:schemeClr val="accent2"/>
                                      </p:to>
                                    </p:animClr>
                                    <p:animClr clrSpc="rgb" dir="cw">
                                      <p:cBhvr>
                                        <p:cTn id="18" dur="500" fill="hold"/>
                                        <p:tgtEl>
                                          <p:spTgt spid="32770">
                                            <p:txEl>
                                              <p:pRg st="2" end="2"/>
                                            </p:txEl>
                                          </p:spTgt>
                                        </p:tgtEl>
                                        <p:attrNameLst>
                                          <p:attrName>fillcolor</p:attrName>
                                        </p:attrNameLst>
                                      </p:cBhvr>
                                      <p:to>
                                        <a:schemeClr val="accent2"/>
                                      </p:to>
                                    </p:animClr>
                                    <p:set>
                                      <p:cBhvr>
                                        <p:cTn id="19" dur="500" fill="hold"/>
                                        <p:tgtEl>
                                          <p:spTgt spid="32770">
                                            <p:txEl>
                                              <p:pRg st="2" end="2"/>
                                            </p:txEl>
                                          </p:spTgt>
                                        </p:tgtEl>
                                        <p:attrNameLst>
                                          <p:attrName>fill.type</p:attrName>
                                        </p:attrNameLst>
                                      </p:cBhvr>
                                      <p:to>
                                        <p:strVal val="solid"/>
                                      </p:to>
                                    </p:set>
                                    <p:set>
                                      <p:cBhvr>
                                        <p:cTn id="20" dur="500" fill="hold"/>
                                        <p:tgtEl>
                                          <p:spTgt spid="32770">
                                            <p:txEl>
                                              <p:pRg st="2" end="2"/>
                                            </p:txEl>
                                          </p:spTgt>
                                        </p:tgtEl>
                                        <p:attrNameLst>
                                          <p:attrName>fill.on</p:attrName>
                                        </p:attrNameLst>
                                      </p:cBhvr>
                                      <p:to>
                                        <p:strVal val="true"/>
                                      </p:to>
                                    </p:set>
                                  </p:childTnLst>
                                </p:cTn>
                              </p:par>
                            </p:childTnLst>
                          </p:cTn>
                        </p:par>
                      </p:childTnLst>
                    </p:cTn>
                  </p:par>
                  <p:par>
                    <p:cTn id="21" fill="hold">
                      <p:stCondLst>
                        <p:cond delay="indefinite"/>
                      </p:stCondLst>
                      <p:childTnLst>
                        <p:par>
                          <p:cTn id="22" fill="hold">
                            <p:stCondLst>
                              <p:cond delay="0"/>
                            </p:stCondLst>
                            <p:childTnLst>
                              <p:par>
                                <p:cTn id="23" presetID="19" presetClass="emph" presetSubtype="0" fill="hold" nodeType="clickEffect">
                                  <p:stCondLst>
                                    <p:cond delay="0"/>
                                  </p:stCondLst>
                                  <p:childTnLst>
                                    <p:animClr clrSpc="rgb" dir="cw">
                                      <p:cBhvr override="childStyle">
                                        <p:cTn id="24" dur="500" fill="hold"/>
                                        <p:tgtEl>
                                          <p:spTgt spid="32770">
                                            <p:txEl>
                                              <p:pRg st="3" end="3"/>
                                            </p:txEl>
                                          </p:spTgt>
                                        </p:tgtEl>
                                        <p:attrNameLst>
                                          <p:attrName>style.color</p:attrName>
                                        </p:attrNameLst>
                                      </p:cBhvr>
                                      <p:to>
                                        <a:schemeClr val="accent2"/>
                                      </p:to>
                                    </p:animClr>
                                    <p:animClr clrSpc="rgb" dir="cw">
                                      <p:cBhvr>
                                        <p:cTn id="25" dur="500" fill="hold"/>
                                        <p:tgtEl>
                                          <p:spTgt spid="32770">
                                            <p:txEl>
                                              <p:pRg st="3" end="3"/>
                                            </p:txEl>
                                          </p:spTgt>
                                        </p:tgtEl>
                                        <p:attrNameLst>
                                          <p:attrName>fillcolor</p:attrName>
                                        </p:attrNameLst>
                                      </p:cBhvr>
                                      <p:to>
                                        <a:schemeClr val="accent2"/>
                                      </p:to>
                                    </p:animClr>
                                    <p:set>
                                      <p:cBhvr>
                                        <p:cTn id="26" dur="500" fill="hold"/>
                                        <p:tgtEl>
                                          <p:spTgt spid="32770">
                                            <p:txEl>
                                              <p:pRg st="3" end="3"/>
                                            </p:txEl>
                                          </p:spTgt>
                                        </p:tgtEl>
                                        <p:attrNameLst>
                                          <p:attrName>fill.type</p:attrName>
                                        </p:attrNameLst>
                                      </p:cBhvr>
                                      <p:to>
                                        <p:strVal val="solid"/>
                                      </p:to>
                                    </p:set>
                                    <p:set>
                                      <p:cBhvr>
                                        <p:cTn id="27" dur="500" fill="hold"/>
                                        <p:tgtEl>
                                          <p:spTgt spid="32770">
                                            <p:txEl>
                                              <p:pRg st="3" end="3"/>
                                            </p:txEl>
                                          </p:spTgt>
                                        </p:tgtEl>
                                        <p:attrNameLst>
                                          <p:attrName>fill.on</p:attrName>
                                        </p:attrNameLst>
                                      </p:cBhvr>
                                      <p:to>
                                        <p:strVal val="true"/>
                                      </p:to>
                                    </p:set>
                                  </p:childTnLst>
                                </p:cTn>
                              </p:par>
                            </p:childTnLst>
                          </p:cTn>
                        </p:par>
                      </p:childTnLst>
                    </p:cTn>
                  </p:par>
                  <p:par>
                    <p:cTn id="28" fill="hold">
                      <p:stCondLst>
                        <p:cond delay="indefinite"/>
                      </p:stCondLst>
                      <p:childTnLst>
                        <p:par>
                          <p:cTn id="29" fill="hold">
                            <p:stCondLst>
                              <p:cond delay="0"/>
                            </p:stCondLst>
                            <p:childTnLst>
                              <p:par>
                                <p:cTn id="30" presetID="19" presetClass="emph" presetSubtype="0" fill="hold" nodeType="clickEffect">
                                  <p:stCondLst>
                                    <p:cond delay="0"/>
                                  </p:stCondLst>
                                  <p:childTnLst>
                                    <p:animClr clrSpc="rgb" dir="cw">
                                      <p:cBhvr override="childStyle">
                                        <p:cTn id="31" dur="500" fill="hold"/>
                                        <p:tgtEl>
                                          <p:spTgt spid="32770">
                                            <p:txEl>
                                              <p:pRg st="4" end="4"/>
                                            </p:txEl>
                                          </p:spTgt>
                                        </p:tgtEl>
                                        <p:attrNameLst>
                                          <p:attrName>style.color</p:attrName>
                                        </p:attrNameLst>
                                      </p:cBhvr>
                                      <p:to>
                                        <a:schemeClr val="accent2"/>
                                      </p:to>
                                    </p:animClr>
                                    <p:animClr clrSpc="rgb" dir="cw">
                                      <p:cBhvr>
                                        <p:cTn id="32" dur="500" fill="hold"/>
                                        <p:tgtEl>
                                          <p:spTgt spid="32770">
                                            <p:txEl>
                                              <p:pRg st="4" end="4"/>
                                            </p:txEl>
                                          </p:spTgt>
                                        </p:tgtEl>
                                        <p:attrNameLst>
                                          <p:attrName>fillcolor</p:attrName>
                                        </p:attrNameLst>
                                      </p:cBhvr>
                                      <p:to>
                                        <a:schemeClr val="accent2"/>
                                      </p:to>
                                    </p:animClr>
                                    <p:set>
                                      <p:cBhvr>
                                        <p:cTn id="33" dur="500" fill="hold"/>
                                        <p:tgtEl>
                                          <p:spTgt spid="32770">
                                            <p:txEl>
                                              <p:pRg st="4" end="4"/>
                                            </p:txEl>
                                          </p:spTgt>
                                        </p:tgtEl>
                                        <p:attrNameLst>
                                          <p:attrName>fill.type</p:attrName>
                                        </p:attrNameLst>
                                      </p:cBhvr>
                                      <p:to>
                                        <p:strVal val="solid"/>
                                      </p:to>
                                    </p:set>
                                    <p:set>
                                      <p:cBhvr>
                                        <p:cTn id="34" dur="500" fill="hold"/>
                                        <p:tgtEl>
                                          <p:spTgt spid="32770">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0" y="1600200"/>
            <a:ext cx="27432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fontAlgn="base" hangingPunct="1">
              <a:spcBef>
                <a:spcPct val="0"/>
              </a:spcBef>
              <a:spcAft>
                <a:spcPct val="0"/>
              </a:spcAft>
            </a:pPr>
            <a:r>
              <a:rPr lang="en-US" sz="2400" b="1" dirty="0" smtClean="0">
                <a:solidFill>
                  <a:srgbClr val="FFFFFF"/>
                </a:solidFill>
              </a:rPr>
              <a:t> Teaching Comprehension Strategies</a:t>
            </a:r>
            <a:endParaRPr lang="en-US" sz="2400" b="1" dirty="0">
              <a:solidFill>
                <a:srgbClr val="FFFFFF"/>
              </a:solidFill>
            </a:endParaRPr>
          </a:p>
        </p:txBody>
      </p:sp>
      <p:sp>
        <p:nvSpPr>
          <p:cNvPr id="111622" name="Text Box 6"/>
          <p:cNvSpPr txBox="1">
            <a:spLocks noChangeArrowheads="1"/>
          </p:cNvSpPr>
          <p:nvPr/>
        </p:nvSpPr>
        <p:spPr bwMode="auto">
          <a:xfrm>
            <a:off x="0" y="3276600"/>
            <a:ext cx="28194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fontAlgn="base" hangingPunct="1">
              <a:spcBef>
                <a:spcPct val="0"/>
              </a:spcBef>
              <a:spcAft>
                <a:spcPct val="0"/>
              </a:spcAft>
            </a:pPr>
            <a:r>
              <a:rPr lang="en-US" sz="2400" b="1" dirty="0" smtClean="0">
                <a:solidFill>
                  <a:srgbClr val="FFFF99"/>
                </a:solidFill>
              </a:rPr>
              <a:t>Use a Gradual Release of Responsibility</a:t>
            </a:r>
            <a:endParaRPr lang="en-US" sz="2400" b="1" dirty="0">
              <a:solidFill>
                <a:srgbClr val="FFFF99"/>
              </a:solidFill>
            </a:endParaRPr>
          </a:p>
        </p:txBody>
      </p:sp>
      <p:pic>
        <p:nvPicPr>
          <p:cNvPr id="6" name="Picture 5"/>
          <p:cNvPicPr/>
          <p:nvPr/>
        </p:nvPicPr>
        <p:blipFill rotWithShape="1">
          <a:blip r:embed="rId5"/>
          <a:srcRect l="16768" r="18597"/>
          <a:stretch/>
        </p:blipFill>
        <p:spPr bwMode="auto">
          <a:xfrm>
            <a:off x="2895600" y="381000"/>
            <a:ext cx="5791200" cy="6019800"/>
          </a:xfrm>
          <a:prstGeom prst="rect">
            <a:avLst/>
          </a:prstGeom>
          <a:ln w="25400">
            <a:solidFill>
              <a:schemeClr val="accent5"/>
            </a:solidFill>
          </a:ln>
          <a:extLst>
            <a:ext uri="{53640926-AAD7-44D8-BBD7-CCE9431645EC}">
              <a14:shadowObscured xmlns:a14="http://schemas.microsoft.com/office/drawing/2010/main"/>
            </a:ext>
          </a:extLst>
        </p:spPr>
      </p:pic>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117169435"/>
      </p:ext>
    </p:extLst>
  </p:cSld>
  <p:clrMapOvr>
    <a:masterClrMapping/>
  </p:clrMapOvr>
  <p:transition spd="med" advTm="3715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grpId="0" nodeType="afterEffect">
                                  <p:stCondLst>
                                    <p:cond delay="500"/>
                                  </p:stCondLst>
                                  <p:childTnLst>
                                    <p:set>
                                      <p:cBhvr>
                                        <p:cTn id="9" dur="1" fill="hold">
                                          <p:stCondLst>
                                            <p:cond delay="0"/>
                                          </p:stCondLst>
                                        </p:cTn>
                                        <p:tgtEl>
                                          <p:spTgt spid="111622"/>
                                        </p:tgtEl>
                                        <p:attrNameLst>
                                          <p:attrName>style.visibility</p:attrName>
                                        </p:attrNameLst>
                                      </p:cBhvr>
                                      <p:to>
                                        <p:strVal val="visible"/>
                                      </p:to>
                                    </p:set>
                                    <p:animEffect transition="in" filter="fade">
                                      <p:cBhvr>
                                        <p:cTn id="10" dur="3000"/>
                                        <p:tgtEl>
                                          <p:spTgt spid="1116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2"/>
                </p:tgtEl>
              </p:cMediaNode>
            </p:audio>
          </p:childTnLst>
        </p:cTn>
      </p:par>
    </p:tnLst>
    <p:bldLst>
      <p:bldP spid="1116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8925" y="274638"/>
            <a:ext cx="8610600" cy="6096000"/>
          </a:xfrm>
          <a:prstGeom prst="rect">
            <a:avLst/>
          </a:prstGeom>
          <a:gradFill>
            <a:gsLst>
              <a:gs pos="0">
                <a:schemeClr val="accent6">
                  <a:lumMod val="20000"/>
                  <a:lumOff val="80000"/>
                </a:schemeClr>
              </a:gs>
              <a:gs pos="50000">
                <a:srgbClr val="DDDDFF"/>
              </a:gs>
              <a:gs pos="100000">
                <a:srgbClr val="F3F3FF"/>
              </a:gs>
            </a:gsLst>
            <a:lin ang="5400000" scaled="0"/>
          </a:gradFill>
          <a:ln w="38100">
            <a:solidFill>
              <a:schemeClr val="accent2"/>
            </a:solidFill>
          </a:ln>
        </p:spPr>
        <p:txBody>
          <a:bodyPr>
            <a:spAutoFit/>
          </a:bodyPr>
          <a:lstStyle/>
          <a:p>
            <a:pPr>
              <a:defRPr/>
            </a:pPr>
            <a:endParaRPr lang="en-US" dirty="0">
              <a:solidFill>
                <a:srgbClr val="000000"/>
              </a:solidFill>
            </a:endParaRPr>
          </a:p>
        </p:txBody>
      </p:sp>
      <p:sp>
        <p:nvSpPr>
          <p:cNvPr id="113666" name="Rectangle 2"/>
          <p:cNvSpPr>
            <a:spLocks noGrp="1" noChangeArrowheads="1"/>
          </p:cNvSpPr>
          <p:nvPr>
            <p:ph type="body" idx="1"/>
          </p:nvPr>
        </p:nvSpPr>
        <p:spPr>
          <a:xfrm>
            <a:off x="288925" y="3048000"/>
            <a:ext cx="8455024" cy="2209800"/>
          </a:xfrm>
        </p:spPr>
        <p:txBody>
          <a:bodyPr/>
          <a:lstStyle/>
          <a:p>
            <a:pPr marL="914400" indent="-676275" eaLnBrk="1" hangingPunct="1">
              <a:lnSpc>
                <a:spcPct val="120000"/>
              </a:lnSpc>
              <a:spcBef>
                <a:spcPct val="0"/>
              </a:spcBef>
              <a:buFont typeface="Wingdings" pitchFamily="2" charset="2"/>
              <a:buChar char="q"/>
              <a:defRPr/>
            </a:pPr>
            <a:r>
              <a:rPr lang="en-US" sz="2800" dirty="0" smtClean="0"/>
              <a:t>Compare the comprehension strategies used by the teacher and students in the slideshow to strategies you have used or observed in your classroom and school.</a:t>
            </a:r>
          </a:p>
        </p:txBody>
      </p:sp>
      <p:pic>
        <p:nvPicPr>
          <p:cNvPr id="5" name="Picture 4">
            <a:hlinkClick r:id="rId5" action="ppaction://hlinkfile"/>
          </p:cNvPr>
          <p:cNvPicPr/>
          <p:nvPr/>
        </p:nvPicPr>
        <p:blipFill rotWithShape="1">
          <a:blip r:embed="rId6"/>
          <a:srcRect l="29573" t="23578" r="47561" b="45528"/>
          <a:stretch/>
        </p:blipFill>
        <p:spPr bwMode="auto">
          <a:xfrm>
            <a:off x="6275695" y="571500"/>
            <a:ext cx="2179329" cy="2133600"/>
          </a:xfrm>
          <a:prstGeom prst="rect">
            <a:avLst/>
          </a:prstGeom>
          <a:ln w="41275" cmpd="sng">
            <a:solidFill>
              <a:schemeClr val="accent2"/>
            </a:solidFill>
          </a:ln>
          <a:extLst>
            <a:ext uri="{53640926-AAD7-44D8-BBD7-CCE9431645EC}">
              <a14:shadowObscured xmlns:a14="http://schemas.microsoft.com/office/drawing/2010/main"/>
            </a:ext>
          </a:extLst>
        </p:spPr>
      </p:pic>
      <p:sp>
        <p:nvSpPr>
          <p:cNvPr id="7" name="Rectangle 4"/>
          <p:cNvSpPr txBox="1">
            <a:spLocks noChangeArrowheads="1"/>
          </p:cNvSpPr>
          <p:nvPr/>
        </p:nvSpPr>
        <p:spPr bwMode="auto">
          <a:xfrm>
            <a:off x="533400" y="1066800"/>
            <a:ext cx="5486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r>
              <a:rPr lang="en-US" dirty="0" smtClean="0">
                <a:solidFill>
                  <a:srgbClr val="000000"/>
                </a:solidFill>
              </a:rPr>
              <a:t>    </a:t>
            </a:r>
            <a:r>
              <a:rPr lang="en-US" b="1" dirty="0" smtClean="0">
                <a:solidFill>
                  <a:srgbClr val="000000"/>
                </a:solidFill>
              </a:rPr>
              <a:t>As you watch…</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4072921996"/>
      </p:ext>
    </p:extLst>
  </p:cSld>
  <p:clrMapOvr>
    <a:masterClrMapping/>
  </p:clrMapOvr>
  <p:transition spd="med" advTm="3517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13666">
                                            <p:txEl>
                                              <p:pRg st="0" end="0"/>
                                            </p:txEl>
                                          </p:spTgt>
                                        </p:tgtEl>
                                        <p:attrNameLst>
                                          <p:attrName>style.visibility</p:attrName>
                                        </p:attrNameLst>
                                      </p:cBhvr>
                                      <p:to>
                                        <p:strVal val="visible"/>
                                      </p:to>
                                    </p:set>
                                    <p:animEffect transition="in" filter="fade">
                                      <p:cBhvr>
                                        <p:cTn id="10" dur="2000"/>
                                        <p:tgtEl>
                                          <p:spTgt spid="1136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8925" y="274638"/>
            <a:ext cx="8610600" cy="6096000"/>
          </a:xfrm>
          <a:prstGeom prst="rect">
            <a:avLst/>
          </a:prstGeom>
          <a:gradFill>
            <a:gsLst>
              <a:gs pos="0">
                <a:schemeClr val="accent6">
                  <a:lumMod val="20000"/>
                  <a:lumOff val="80000"/>
                </a:schemeClr>
              </a:gs>
              <a:gs pos="50000">
                <a:srgbClr val="DDDDFF"/>
              </a:gs>
              <a:gs pos="100000">
                <a:srgbClr val="F3F3FF"/>
              </a:gs>
            </a:gsLst>
            <a:lin ang="5400000" scaled="0"/>
          </a:gradFill>
          <a:ln w="38100">
            <a:solidFill>
              <a:schemeClr val="accent2"/>
            </a:solidFill>
          </a:ln>
        </p:spPr>
        <p:txBody>
          <a:bodyPr>
            <a:spAutoFit/>
          </a:bodyPr>
          <a:lstStyle/>
          <a:p>
            <a:pPr>
              <a:defRPr/>
            </a:pPr>
            <a:endParaRPr lang="en-US" dirty="0">
              <a:latin typeface="Arial" pitchFamily="34" charset="0"/>
            </a:endParaRPr>
          </a:p>
        </p:txBody>
      </p:sp>
      <p:sp>
        <p:nvSpPr>
          <p:cNvPr id="113666" name="Rectangle 2"/>
          <p:cNvSpPr>
            <a:spLocks noGrp="1" noChangeArrowheads="1"/>
          </p:cNvSpPr>
          <p:nvPr>
            <p:ph type="body" idx="1"/>
          </p:nvPr>
        </p:nvSpPr>
        <p:spPr>
          <a:xfrm>
            <a:off x="288925" y="3048000"/>
            <a:ext cx="8455024" cy="2209800"/>
          </a:xfrm>
        </p:spPr>
        <p:txBody>
          <a:bodyPr/>
          <a:lstStyle/>
          <a:p>
            <a:pPr marL="914400" indent="-676275" eaLnBrk="1" hangingPunct="1">
              <a:lnSpc>
                <a:spcPct val="120000"/>
              </a:lnSpc>
              <a:spcBef>
                <a:spcPct val="0"/>
              </a:spcBef>
              <a:buFont typeface="Wingdings" pitchFamily="2" charset="2"/>
              <a:buChar char="q"/>
              <a:defRPr/>
            </a:pPr>
            <a:r>
              <a:rPr lang="en-US" sz="2800" dirty="0" smtClean="0"/>
              <a:t>Compare the comprehension strategies used by the teacher and students in the slideshow to strategies you have used or observed in your classroom and school.</a:t>
            </a:r>
          </a:p>
        </p:txBody>
      </p:sp>
      <p:pic>
        <p:nvPicPr>
          <p:cNvPr id="5" name="Picture 4">
            <a:hlinkClick r:id="rId5" action="ppaction://hlinkfile"/>
          </p:cNvPr>
          <p:cNvPicPr/>
          <p:nvPr/>
        </p:nvPicPr>
        <p:blipFill rotWithShape="1">
          <a:blip r:embed="rId6"/>
          <a:srcRect l="29573" t="23578" r="47561" b="45528"/>
          <a:stretch/>
        </p:blipFill>
        <p:spPr bwMode="auto">
          <a:xfrm>
            <a:off x="6275695" y="571500"/>
            <a:ext cx="2179329" cy="2133600"/>
          </a:xfrm>
          <a:prstGeom prst="rect">
            <a:avLst/>
          </a:prstGeom>
          <a:ln w="41275" cmpd="sng">
            <a:solidFill>
              <a:schemeClr val="accent2"/>
            </a:solidFill>
          </a:ln>
          <a:extLst>
            <a:ext uri="{53640926-AAD7-44D8-BBD7-CCE9431645EC}">
              <a14:shadowObscured xmlns:a14="http://schemas.microsoft.com/office/drawing/2010/main"/>
            </a:ext>
          </a:extLst>
        </p:spPr>
      </p:pic>
      <p:sp>
        <p:nvSpPr>
          <p:cNvPr id="7" name="Rectangle 4"/>
          <p:cNvSpPr txBox="1">
            <a:spLocks noChangeArrowheads="1"/>
          </p:cNvSpPr>
          <p:nvPr/>
        </p:nvSpPr>
        <p:spPr bwMode="auto">
          <a:xfrm>
            <a:off x="533400" y="1066800"/>
            <a:ext cx="5486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r>
              <a:rPr lang="en-US" dirty="0" smtClean="0"/>
              <a:t>    </a:t>
            </a:r>
            <a:r>
              <a:rPr lang="en-US" b="1" dirty="0" smtClean="0">
                <a:solidFill>
                  <a:schemeClr val="tx1"/>
                </a:solidFill>
              </a:rPr>
              <a:t>As you watch…</a:t>
            </a:r>
          </a:p>
        </p:txBody>
      </p:sp>
      <p:pic>
        <p:nvPicPr>
          <p:cNvPr id="2" name="rc_targeting_reading_strategies.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88925" y="274638"/>
            <a:ext cx="8610600" cy="6096000"/>
          </a:xfrm>
          <a:prstGeom prst="rect">
            <a:avLst/>
          </a:prstGeom>
        </p:spPr>
      </p:pic>
    </p:spTree>
    <p:extLst>
      <p:ext uri="{BB962C8B-B14F-4D97-AF65-F5344CB8AC3E}">
        <p14:creationId xmlns:p14="http://schemas.microsoft.com/office/powerpoint/2010/main" val="3150375964"/>
      </p:ext>
    </p:extLst>
  </p:cSld>
  <p:clrMapOvr>
    <a:masterClrMapping/>
  </p:clrMapOvr>
  <p:transition spd="med" advTm="25206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3666">
                                            <p:txEl>
                                              <p:pRg st="0" end="0"/>
                                            </p:txEl>
                                          </p:spTgt>
                                        </p:tgtEl>
                                        <p:attrNameLst>
                                          <p:attrName>style.visibility</p:attrName>
                                        </p:attrNameLst>
                                      </p:cBhvr>
                                      <p:to>
                                        <p:strVal val="visible"/>
                                      </p:to>
                                    </p:set>
                                    <p:animEffect transition="in" filter="fade">
                                      <p:cBhvr>
                                        <p:cTn id="7" dur="2000"/>
                                        <p:tgtEl>
                                          <p:spTgt spid="113666">
                                            <p:txEl>
                                              <p:pRg st="0" end="0"/>
                                            </p:txEl>
                                          </p:spTgt>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1991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childTnLst>
        </p:cTn>
      </p:par>
    </p:tnLst>
  </p:timing>
  <p:extLst mod="1">
    <p:ext uri="{E180D4A7-C9FB-4DFB-919C-405C955672EB}">
      <p14:showEvtLst xmlns:p14="http://schemas.microsoft.com/office/powerpoint/2010/main">
        <p14:playEvt time="2000" objId="2"/>
        <p14:stopEvt time="204859" objId="2"/>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8925" y="274638"/>
            <a:ext cx="8610600" cy="6096000"/>
          </a:xfrm>
          <a:prstGeom prst="rect">
            <a:avLst/>
          </a:prstGeom>
          <a:gradFill>
            <a:gsLst>
              <a:gs pos="0">
                <a:schemeClr val="accent6">
                  <a:lumMod val="20000"/>
                  <a:lumOff val="80000"/>
                </a:schemeClr>
              </a:gs>
              <a:gs pos="50000">
                <a:srgbClr val="DDDDFF"/>
              </a:gs>
              <a:gs pos="100000">
                <a:srgbClr val="F3F3FF"/>
              </a:gs>
            </a:gsLst>
            <a:lin ang="5400000" scaled="0"/>
          </a:gradFill>
          <a:ln w="38100">
            <a:solidFill>
              <a:schemeClr val="accent2"/>
            </a:solidFill>
          </a:ln>
        </p:spPr>
        <p:txBody>
          <a:bodyPr>
            <a:spAutoFit/>
          </a:bodyPr>
          <a:lstStyle/>
          <a:p>
            <a:pPr>
              <a:defRPr/>
            </a:pPr>
            <a:endParaRPr lang="en-US" dirty="0">
              <a:solidFill>
                <a:srgbClr val="000000"/>
              </a:solidFill>
            </a:endParaRPr>
          </a:p>
        </p:txBody>
      </p:sp>
      <p:sp>
        <p:nvSpPr>
          <p:cNvPr id="113666" name="Rectangle 2"/>
          <p:cNvSpPr>
            <a:spLocks noGrp="1" noChangeArrowheads="1"/>
          </p:cNvSpPr>
          <p:nvPr>
            <p:ph type="body" idx="1"/>
          </p:nvPr>
        </p:nvSpPr>
        <p:spPr>
          <a:xfrm>
            <a:off x="288925" y="3048000"/>
            <a:ext cx="8455024" cy="2209800"/>
          </a:xfrm>
        </p:spPr>
        <p:txBody>
          <a:bodyPr/>
          <a:lstStyle/>
          <a:p>
            <a:pPr marL="914400" indent="-676275" eaLnBrk="1" hangingPunct="1">
              <a:lnSpc>
                <a:spcPct val="120000"/>
              </a:lnSpc>
              <a:spcBef>
                <a:spcPct val="0"/>
              </a:spcBef>
              <a:buFont typeface="Wingdings" pitchFamily="2" charset="2"/>
              <a:buChar char="q"/>
              <a:defRPr/>
            </a:pPr>
            <a:r>
              <a:rPr lang="en-US" sz="2800" dirty="0" smtClean="0"/>
              <a:t>Take a few minutes to reflect and then discuss your observations.</a:t>
            </a:r>
          </a:p>
        </p:txBody>
      </p:sp>
      <p:pic>
        <p:nvPicPr>
          <p:cNvPr id="5" name="Picture 4">
            <a:hlinkClick r:id="rId5" action="ppaction://hlinkfile"/>
          </p:cNvPr>
          <p:cNvPicPr/>
          <p:nvPr/>
        </p:nvPicPr>
        <p:blipFill rotWithShape="1">
          <a:blip r:embed="rId6"/>
          <a:srcRect l="29573" t="23578" r="47561" b="45528"/>
          <a:stretch/>
        </p:blipFill>
        <p:spPr bwMode="auto">
          <a:xfrm>
            <a:off x="6275695" y="571500"/>
            <a:ext cx="2179329" cy="2133600"/>
          </a:xfrm>
          <a:prstGeom prst="rect">
            <a:avLst/>
          </a:prstGeom>
          <a:ln w="41275" cmpd="sng">
            <a:solidFill>
              <a:schemeClr val="accent2"/>
            </a:solidFill>
          </a:ln>
          <a:extLst>
            <a:ext uri="{53640926-AAD7-44D8-BBD7-CCE9431645EC}">
              <a14:shadowObscured xmlns:a14="http://schemas.microsoft.com/office/drawing/2010/main"/>
            </a:ext>
          </a:extLst>
        </p:spPr>
      </p:pic>
      <p:sp>
        <p:nvSpPr>
          <p:cNvPr id="7" name="Rectangle 4"/>
          <p:cNvSpPr txBox="1">
            <a:spLocks noChangeArrowheads="1"/>
          </p:cNvSpPr>
          <p:nvPr/>
        </p:nvSpPr>
        <p:spPr bwMode="auto">
          <a:xfrm>
            <a:off x="533400" y="1066800"/>
            <a:ext cx="5486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eaLnBrk="1" hangingPunct="1"/>
            <a:r>
              <a:rPr lang="en-US" b="1" dirty="0" smtClean="0">
                <a:solidFill>
                  <a:srgbClr val="000000"/>
                </a:solidFill>
              </a:rPr>
              <a:t>Now that you have watched…</a:t>
            </a:r>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94477171"/>
      </p:ext>
    </p:extLst>
  </p:cSld>
  <p:clrMapOvr>
    <a:masterClrMapping/>
  </p:clrMapOvr>
  <p:transition spd="med" advTm="42548">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13666">
                                            <p:txEl>
                                              <p:pRg st="0" end="0"/>
                                            </p:txEl>
                                          </p:spTgt>
                                        </p:tgtEl>
                                        <p:attrNameLst>
                                          <p:attrName>style.visibility</p:attrName>
                                        </p:attrNameLst>
                                      </p:cBhvr>
                                      <p:to>
                                        <p:strVal val="visible"/>
                                      </p:to>
                                    </p:set>
                                    <p:animEffect transition="in" filter="fade">
                                      <p:cBhvr>
                                        <p:cTn id="10" dur="2000"/>
                                        <p:tgtEl>
                                          <p:spTgt spid="1136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txBox="1">
            <a:spLocks noChangeArrowheads="1"/>
          </p:cNvSpPr>
          <p:nvPr/>
        </p:nvSpPr>
        <p:spPr bwMode="auto">
          <a:xfrm>
            <a:off x="230188" y="385763"/>
            <a:ext cx="8532813" cy="6015037"/>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p>
        </p:txBody>
      </p:sp>
      <p:sp>
        <p:nvSpPr>
          <p:cNvPr id="13314" name="Rectangle 6"/>
          <p:cNvSpPr>
            <a:spLocks noChangeArrowheads="1"/>
          </p:cNvSpPr>
          <p:nvPr/>
        </p:nvSpPr>
        <p:spPr bwMode="auto">
          <a:xfrm>
            <a:off x="230188" y="385763"/>
            <a:ext cx="8532813" cy="1062037"/>
          </a:xfrm>
          <a:prstGeom prst="rect">
            <a:avLst/>
          </a:prstGeom>
          <a:solidFill>
            <a:schemeClr val="accent2"/>
          </a:solidFill>
          <a:ln w="101600" cmpd="thinThick">
            <a:noFill/>
            <a:miter lim="800000"/>
            <a:headEnd/>
            <a:tailEnd/>
          </a:ln>
          <a:effectLst/>
          <a:extLst/>
        </p:spPr>
        <p:txBody>
          <a:bodyPr anchor="ctr"/>
          <a:lstStyle/>
          <a:p>
            <a:pPr algn="ctr" fontAlgn="base">
              <a:spcBef>
                <a:spcPct val="0"/>
              </a:spcBef>
              <a:spcAft>
                <a:spcPct val="0"/>
              </a:spcAft>
            </a:pPr>
            <a:r>
              <a:rPr lang="en-US" sz="2400" b="1" dirty="0">
                <a:solidFill>
                  <a:schemeClr val="bg1"/>
                </a:solidFill>
              </a:rPr>
              <a:t>Implement Comprehension Strategies</a:t>
            </a:r>
          </a:p>
          <a:p>
            <a:pPr algn="ctr" fontAlgn="base">
              <a:spcBef>
                <a:spcPct val="0"/>
              </a:spcBef>
              <a:spcAft>
                <a:spcPct val="0"/>
              </a:spcAft>
            </a:pPr>
            <a:r>
              <a:rPr lang="en-US" sz="2400" b="1" i="1" dirty="0">
                <a:solidFill>
                  <a:schemeClr val="bg1"/>
                </a:solidFill>
              </a:rPr>
              <a:t>Follow-Up Activities</a:t>
            </a:r>
          </a:p>
        </p:txBody>
      </p:sp>
      <p:sp>
        <p:nvSpPr>
          <p:cNvPr id="109578" name="Text Box 10"/>
          <p:cNvSpPr txBox="1">
            <a:spLocks noChangeArrowheads="1"/>
          </p:cNvSpPr>
          <p:nvPr/>
        </p:nvSpPr>
        <p:spPr bwMode="auto">
          <a:xfrm>
            <a:off x="4042321" y="2033012"/>
            <a:ext cx="46902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7663" indent="-347663"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fontAlgn="base" hangingPunct="1">
              <a:spcBef>
                <a:spcPct val="0"/>
              </a:spcBef>
              <a:spcAft>
                <a:spcPct val="0"/>
              </a:spcAft>
              <a:buFontTx/>
              <a:buAutoNum type="arabicPeriod"/>
            </a:pPr>
            <a:r>
              <a:rPr lang="en-US" sz="1800" b="1" dirty="0">
                <a:solidFill>
                  <a:srgbClr val="000000"/>
                </a:solidFill>
                <a:hlinkClick r:id="rId6" action="ppaction://hlinkfile"/>
              </a:rPr>
              <a:t>For </a:t>
            </a:r>
            <a:r>
              <a:rPr lang="en-US" sz="1800" b="1" dirty="0" smtClean="0">
                <a:solidFill>
                  <a:srgbClr val="000000"/>
                </a:solidFill>
                <a:hlinkClick r:id="rId6" action="ppaction://hlinkfile"/>
              </a:rPr>
              <a:t>coaches – A professional development </a:t>
            </a:r>
            <a:r>
              <a:rPr lang="en-US" sz="1800" b="1" dirty="0">
                <a:solidFill>
                  <a:srgbClr val="000000"/>
                </a:solidFill>
                <a:hlinkClick r:id="rId6" action="ppaction://hlinkfile"/>
              </a:rPr>
              <a:t>tool.</a:t>
            </a:r>
            <a:endParaRPr lang="en-US" sz="1800" b="1" dirty="0">
              <a:solidFill>
                <a:srgbClr val="000000"/>
              </a:solidFill>
            </a:endParaRPr>
          </a:p>
          <a:p>
            <a:pPr eaLnBrk="1" fontAlgn="base" hangingPunct="1">
              <a:spcBef>
                <a:spcPct val="0"/>
              </a:spcBef>
              <a:spcAft>
                <a:spcPct val="0"/>
              </a:spcAft>
            </a:pPr>
            <a:r>
              <a:rPr lang="en-US" sz="1800" dirty="0">
                <a:solidFill>
                  <a:srgbClr val="000000"/>
                </a:solidFill>
              </a:rPr>
              <a:t>	Use the </a:t>
            </a:r>
            <a:r>
              <a:rPr lang="en-US" sz="1800" dirty="0" smtClean="0">
                <a:solidFill>
                  <a:srgbClr val="000000"/>
                </a:solidFill>
              </a:rPr>
              <a:t>professional development tool </a:t>
            </a:r>
            <a:r>
              <a:rPr lang="en-US" sz="1800" dirty="0">
                <a:solidFill>
                  <a:srgbClr val="000000"/>
                </a:solidFill>
              </a:rPr>
              <a:t>to </a:t>
            </a:r>
            <a:r>
              <a:rPr lang="en-US" sz="1800" dirty="0" smtClean="0"/>
              <a:t>introduce </a:t>
            </a:r>
            <a:r>
              <a:rPr lang="en-US" sz="1800" dirty="0"/>
              <a:t>teachers to the key concepts in reading comprehension </a:t>
            </a:r>
            <a:r>
              <a:rPr lang="en-US" sz="1800" dirty="0" smtClean="0"/>
              <a:t>instruction and to plan an in-service session</a:t>
            </a:r>
            <a:r>
              <a:rPr lang="en-US" sz="1800" dirty="0" smtClean="0">
                <a:solidFill>
                  <a:srgbClr val="000000"/>
                </a:solidFill>
              </a:rPr>
              <a:t>. </a:t>
            </a:r>
            <a:endParaRPr lang="en-US" sz="1800" dirty="0">
              <a:solidFill>
                <a:srgbClr val="000000"/>
              </a:solidFill>
            </a:endParaRPr>
          </a:p>
        </p:txBody>
      </p:sp>
      <p:sp>
        <p:nvSpPr>
          <p:cNvPr id="109579" name="Text Box 11"/>
          <p:cNvSpPr txBox="1">
            <a:spLocks noChangeArrowheads="1"/>
          </p:cNvSpPr>
          <p:nvPr/>
        </p:nvSpPr>
        <p:spPr bwMode="auto">
          <a:xfrm>
            <a:off x="274320" y="4618139"/>
            <a:ext cx="51054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7663" indent="-347663"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fontAlgn="base" hangingPunct="1">
              <a:spcBef>
                <a:spcPct val="0"/>
              </a:spcBef>
              <a:spcAft>
                <a:spcPct val="0"/>
              </a:spcAft>
              <a:buFontTx/>
              <a:buAutoNum type="arabicPeriod" startAt="2"/>
            </a:pPr>
            <a:r>
              <a:rPr lang="en-US" sz="1800" b="1" dirty="0">
                <a:solidFill>
                  <a:srgbClr val="000000"/>
                </a:solidFill>
                <a:hlinkClick r:id="rId7" action="ppaction://hlinkfile"/>
              </a:rPr>
              <a:t>For </a:t>
            </a:r>
            <a:r>
              <a:rPr lang="en-US" sz="1800" b="1" dirty="0" smtClean="0">
                <a:solidFill>
                  <a:srgbClr val="000000"/>
                </a:solidFill>
                <a:hlinkClick r:id="rId7" action="ppaction://hlinkfile"/>
              </a:rPr>
              <a:t>teachers – A </a:t>
            </a:r>
            <a:r>
              <a:rPr lang="en-US" sz="1800" b="1" dirty="0">
                <a:solidFill>
                  <a:srgbClr val="000000"/>
                </a:solidFill>
                <a:hlinkClick r:id="rId7" action="ppaction://hlinkfile"/>
              </a:rPr>
              <a:t>planning tool.</a:t>
            </a:r>
            <a:endParaRPr lang="en-US" sz="1800" b="1" dirty="0">
              <a:solidFill>
                <a:srgbClr val="000000"/>
              </a:solidFill>
            </a:endParaRPr>
          </a:p>
          <a:p>
            <a:pPr eaLnBrk="1" fontAlgn="base" hangingPunct="1">
              <a:spcBef>
                <a:spcPct val="0"/>
              </a:spcBef>
              <a:spcAft>
                <a:spcPct val="0"/>
              </a:spcAft>
            </a:pPr>
            <a:r>
              <a:rPr lang="en-US" sz="1800" dirty="0">
                <a:solidFill>
                  <a:srgbClr val="000000"/>
                </a:solidFill>
              </a:rPr>
              <a:t>	Use the </a:t>
            </a:r>
            <a:r>
              <a:rPr lang="en-US" sz="1800" dirty="0" smtClean="0">
                <a:solidFill>
                  <a:srgbClr val="000000"/>
                </a:solidFill>
              </a:rPr>
              <a:t>planning tool to select appropriate text for teaching </a:t>
            </a:r>
            <a:r>
              <a:rPr lang="en-US" sz="1800" dirty="0">
                <a:solidFill>
                  <a:srgbClr val="000000"/>
                </a:solidFill>
              </a:rPr>
              <a:t>comprehension strategies. </a:t>
            </a:r>
          </a:p>
        </p:txBody>
      </p:sp>
      <p:pic>
        <p:nvPicPr>
          <p:cNvPr id="717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1793692"/>
            <a:ext cx="3505201" cy="22329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79720" y="4038600"/>
            <a:ext cx="3272881" cy="21797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Audio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767927988"/>
      </p:ext>
    </p:extLst>
  </p:cSld>
  <p:clrMapOvr>
    <a:masterClrMapping/>
  </p:clrMapOvr>
  <p:transition spd="med" advTm="161335">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10"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animEffect transition="in" filter="fade">
                                      <p:cBhvr>
                                        <p:cTn id="9" dur="2000"/>
                                        <p:tgtEl>
                                          <p:spTgt spid="717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9578"/>
                                        </p:tgtEl>
                                        <p:attrNameLst>
                                          <p:attrName>style.visibility</p:attrName>
                                        </p:attrNameLst>
                                      </p:cBhvr>
                                      <p:to>
                                        <p:strVal val="visible"/>
                                      </p:to>
                                    </p:set>
                                    <p:animEffect transition="in" filter="fade">
                                      <p:cBhvr>
                                        <p:cTn id="14" dur="2000"/>
                                        <p:tgtEl>
                                          <p:spTgt spid="10957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9579"/>
                                        </p:tgtEl>
                                        <p:attrNameLst>
                                          <p:attrName>style.visibility</p:attrName>
                                        </p:attrNameLst>
                                      </p:cBhvr>
                                      <p:to>
                                        <p:strVal val="visible"/>
                                      </p:to>
                                    </p:set>
                                    <p:animEffect transition="in" filter="fade">
                                      <p:cBhvr>
                                        <p:cTn id="19" dur="2000"/>
                                        <p:tgtEl>
                                          <p:spTgt spid="109579"/>
                                        </p:tgtEl>
                                      </p:cBhvr>
                                    </p:animEffect>
                                  </p:childTnLst>
                                </p:cTn>
                              </p:par>
                              <p:par>
                                <p:cTn id="20" presetID="10" presetClass="entr" presetSubtype="0" fill="hold" nodeType="withEffect">
                                  <p:stCondLst>
                                    <p:cond delay="0"/>
                                  </p:stCondLst>
                                  <p:childTnLst>
                                    <p:set>
                                      <p:cBhvr>
                                        <p:cTn id="21" dur="1" fill="hold">
                                          <p:stCondLst>
                                            <p:cond delay="0"/>
                                          </p:stCondLst>
                                        </p:cTn>
                                        <p:tgtEl>
                                          <p:spTgt spid="7171"/>
                                        </p:tgtEl>
                                        <p:attrNameLst>
                                          <p:attrName>style.visibility</p:attrName>
                                        </p:attrNameLst>
                                      </p:cBhvr>
                                      <p:to>
                                        <p:strVal val="visible"/>
                                      </p:to>
                                    </p:set>
                                    <p:animEffect transition="in" filter="fade">
                                      <p:cBhvr>
                                        <p:cTn id="22"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6"/>
                </p:tgtEl>
              </p:cMediaNode>
            </p:audio>
          </p:childTnLst>
        </p:cTn>
      </p:par>
    </p:tnLst>
    <p:bldLst>
      <p:bldP spid="109578" grpId="0"/>
      <p:bldP spid="10957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TextBox 3"/>
          <p:cNvSpPr txBox="1">
            <a:spLocks noChangeArrowheads="1"/>
          </p:cNvSpPr>
          <p:nvPr/>
        </p:nvSpPr>
        <p:spPr bwMode="auto">
          <a:xfrm>
            <a:off x="228600" y="385763"/>
            <a:ext cx="8532813" cy="6015037"/>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p>
        </p:txBody>
      </p:sp>
      <p:sp>
        <p:nvSpPr>
          <p:cNvPr id="16387" name="Text Box 5"/>
          <p:cNvSpPr txBox="1">
            <a:spLocks noChangeArrowheads="1"/>
          </p:cNvSpPr>
          <p:nvPr/>
        </p:nvSpPr>
        <p:spPr bwMode="auto">
          <a:xfrm>
            <a:off x="349250" y="385763"/>
            <a:ext cx="5867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b="1">
                <a:solidFill>
                  <a:srgbClr val="000000"/>
                </a:solidFill>
              </a:rPr>
              <a:t>More adolescent literacy resources…</a:t>
            </a:r>
          </a:p>
        </p:txBody>
      </p:sp>
      <p:sp>
        <p:nvSpPr>
          <p:cNvPr id="2" name="TextBox 1"/>
          <p:cNvSpPr txBox="1">
            <a:spLocks noChangeArrowheads="1"/>
          </p:cNvSpPr>
          <p:nvPr/>
        </p:nvSpPr>
        <p:spPr bwMode="auto">
          <a:xfrm>
            <a:off x="6934200" y="5784850"/>
            <a:ext cx="16271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b="1">
                <a:solidFill>
                  <a:srgbClr val="000000"/>
                </a:solidFill>
              </a:rPr>
              <a:t>dww.ed.gov</a:t>
            </a:r>
          </a:p>
        </p:txBody>
      </p:sp>
      <p:sp>
        <p:nvSpPr>
          <p:cNvPr id="3" name="TextBox 2"/>
          <p:cNvSpPr txBox="1">
            <a:spLocks noChangeArrowheads="1"/>
          </p:cNvSpPr>
          <p:nvPr/>
        </p:nvSpPr>
        <p:spPr bwMode="auto">
          <a:xfrm>
            <a:off x="457200" y="5784850"/>
            <a:ext cx="373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b="1">
                <a:solidFill>
                  <a:srgbClr val="000000"/>
                </a:solidFill>
              </a:rPr>
              <a:t>www.centeroninstruction.org</a:t>
            </a:r>
          </a:p>
        </p:txBody>
      </p:sp>
      <p:pic>
        <p:nvPicPr>
          <p:cNvPr id="8" name="Picture 7"/>
          <p:cNvPicPr>
            <a:picLocks noChangeAspect="1" noChangeArrowheads="1"/>
          </p:cNvPicPr>
          <p:nvPr/>
        </p:nvPicPr>
        <p:blipFill>
          <a:blip r:embed="rId6">
            <a:extLst>
              <a:ext uri="{28A0092B-C50C-407E-A947-70E740481C1C}">
                <a14:useLocalDpi xmlns:a14="http://schemas.microsoft.com/office/drawing/2010/main" val="0"/>
              </a:ext>
            </a:extLst>
          </a:blip>
          <a:srcRect l="3201" r="3201" b="2844"/>
          <a:stretch>
            <a:fillRect/>
          </a:stretch>
        </p:blipFill>
        <p:spPr bwMode="auto">
          <a:xfrm>
            <a:off x="447675" y="1050925"/>
            <a:ext cx="5559425" cy="43275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rcRect l="10365" r="12195" b="18600"/>
          <a:stretch>
            <a:fillRect/>
          </a:stretch>
        </p:blipFill>
        <p:spPr bwMode="auto">
          <a:xfrm>
            <a:off x="3182938" y="1447800"/>
            <a:ext cx="5365750" cy="42291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4" name="Audio 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506857789"/>
      </p:ext>
    </p:extLst>
  </p:cSld>
  <p:clrMapOvr>
    <a:masterClrMapping/>
  </p:clrMapOvr>
  <p:transition spd="med" advTm="6719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nodeType="after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grpId="2"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20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2000"/>
                                        <p:tgtEl>
                                          <p:spTgt spid="2"/>
                                        </p:tgtEl>
                                      </p:cBhvr>
                                    </p:animEffect>
                                  </p:childTnLst>
                                </p:cTn>
                              </p:par>
                              <p:par>
                                <p:cTn id="22" presetID="10" presetClass="exit" presetSubtype="0" fill="hold" nodeType="withEffect">
                                  <p:stCondLst>
                                    <p:cond delay="0"/>
                                  </p:stCondLst>
                                  <p:childTnLst>
                                    <p:animEffect transition="out" filter="fade">
                                      <p:cBhvr>
                                        <p:cTn id="23" dur="1000"/>
                                        <p:tgtEl>
                                          <p:spTgt spid="8"/>
                                        </p:tgtEl>
                                      </p:cBhvr>
                                    </p:animEffect>
                                    <p:set>
                                      <p:cBhvr>
                                        <p:cTn id="24" dur="1" fill="hold">
                                          <p:stCondLst>
                                            <p:cond delay="999"/>
                                          </p:stCondLst>
                                        </p:cTn>
                                        <p:tgtEl>
                                          <p:spTgt spid="8"/>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1000"/>
                                        <p:tgtEl>
                                          <p:spTgt spid="3"/>
                                        </p:tgtEl>
                                      </p:cBhvr>
                                    </p:animEffect>
                                    <p:set>
                                      <p:cBhvr>
                                        <p:cTn id="27" dur="1" fill="hold">
                                          <p:stCondLst>
                                            <p:cond delay="999"/>
                                          </p:stCondLst>
                                        </p:cTn>
                                        <p:tgtEl>
                                          <p:spTgt spid="3"/>
                                        </p:tgtEl>
                                        <p:attrNameLst>
                                          <p:attrName>style.visibility</p:attrName>
                                        </p:attrNameLst>
                                      </p:cBhvr>
                                      <p:to>
                                        <p:strVal val="hidden"/>
                                      </p:to>
                                    </p:set>
                                  </p:childTnLst>
                                </p:cTn>
                              </p:par>
                            </p:childTnLst>
                          </p:cTn>
                        </p:par>
                        <p:par>
                          <p:cTn id="28" fill="hold" nodeType="afterGroup">
                            <p:stCondLst>
                              <p:cond delay="2000"/>
                            </p:stCondLst>
                            <p:childTnLst>
                              <p:par>
                                <p:cTn id="29" presetID="10" presetClass="entr" presetSubtype="0" fill="hold" nodeType="after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000"/>
                                        <p:tgtEl>
                                          <p:spTgt spid="8"/>
                                        </p:tgtEl>
                                      </p:cBhvr>
                                    </p:animEffect>
                                  </p:childTnLst>
                                </p:cTn>
                              </p:par>
                              <p:par>
                                <p:cTn id="32" presetID="10" presetClass="entr" presetSubtype="0" fill="hold" grpId="1" nodeType="withEffect">
                                  <p:stCondLst>
                                    <p:cond delay="100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4"/>
                </p:tgtEl>
              </p:cMediaNode>
            </p:audio>
          </p:childTnLst>
        </p:cTn>
      </p:par>
    </p:tnLst>
    <p:bldLst>
      <p:bldP spid="2" grpId="0"/>
      <p:bldP spid="3" grpId="0"/>
      <p:bldP spid="3" grpId="1"/>
      <p:bldP spid="3"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p:nvPr/>
        </p:nvPicPr>
        <p:blipFill rotWithShape="1">
          <a:blip r:embed="rId8"/>
          <a:srcRect l="16768" r="18597"/>
          <a:stretch/>
        </p:blipFill>
        <p:spPr bwMode="auto">
          <a:xfrm>
            <a:off x="767951" y="375224"/>
            <a:ext cx="5054081" cy="5669360"/>
          </a:xfrm>
          <a:prstGeom prst="rect">
            <a:avLst/>
          </a:prstGeom>
          <a:ln w="25400">
            <a:solidFill>
              <a:schemeClr val="accent5"/>
            </a:solidFill>
          </a:ln>
          <a:extLst>
            <a:ext uri="{53640926-AAD7-44D8-BBD7-CCE9431645EC}">
              <a14:shadowObscured xmlns:a14="http://schemas.microsoft.com/office/drawing/2010/main"/>
            </a:ext>
          </a:extLst>
        </p:spPr>
      </p:pic>
      <p:sp>
        <p:nvSpPr>
          <p:cNvPr id="14" name="TextBox 2"/>
          <p:cNvSpPr txBox="1">
            <a:spLocks noChangeArrowheads="1"/>
          </p:cNvSpPr>
          <p:nvPr/>
        </p:nvSpPr>
        <p:spPr bwMode="auto">
          <a:xfrm>
            <a:off x="564502" y="375224"/>
            <a:ext cx="8001000" cy="6173787"/>
          </a:xfrm>
          <a:prstGeom prst="rect">
            <a:avLst/>
          </a:prstGeom>
          <a:noFill/>
          <a:ln w="38100">
            <a:solidFill>
              <a:schemeClr val="tx1"/>
            </a:solidFill>
            <a:miter lim="800000"/>
            <a:headEnd/>
            <a:tailEnd/>
          </a:ln>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dirty="0"/>
          </a:p>
        </p:txBody>
      </p:sp>
      <p:pic>
        <p:nvPicPr>
          <p:cNvPr id="11" name="26314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extLst>
              <a:ext uri="{28A0092B-C50C-407E-A947-70E740481C1C}">
                <a14:useLocalDpi xmlns:a14="http://schemas.microsoft.com/office/drawing/2010/main" val="0"/>
              </a:ext>
            </a:extLst>
          </a:blip>
          <a:srcRect/>
          <a:stretch>
            <a:fillRect/>
          </a:stretch>
        </p:blipFill>
        <p:spPr bwMode="auto">
          <a:xfrm>
            <a:off x="8382000" y="60960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ontent Placeholder 5"/>
          <p:cNvSpPr txBox="1">
            <a:spLocks/>
          </p:cNvSpPr>
          <p:nvPr/>
        </p:nvSpPr>
        <p:spPr>
          <a:xfrm>
            <a:off x="533400" y="3245224"/>
            <a:ext cx="8001000" cy="3302232"/>
          </a:xfrm>
          <a:prstGeom prst="rect">
            <a:avLst/>
          </a:prstGeom>
          <a:ln>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914400" indent="0">
              <a:spcBef>
                <a:spcPts val="3000"/>
              </a:spcBef>
              <a:buNone/>
            </a:pPr>
            <a:endParaRPr lang="en-US" b="1" dirty="0"/>
          </a:p>
        </p:txBody>
      </p:sp>
      <p:pic>
        <p:nvPicPr>
          <p:cNvPr id="17" name="Picture 7"/>
          <p:cNvPicPr>
            <a:picLocks noChangeAspect="1" noChangeArrowheads="1"/>
          </p:cNvPicPr>
          <p:nvPr/>
        </p:nvPicPr>
        <p:blipFill rotWithShape="1">
          <a:blip r:embed="rId10">
            <a:extLst>
              <a:ext uri="{28A0092B-C50C-407E-A947-70E740481C1C}">
                <a14:useLocalDpi xmlns:a14="http://schemas.microsoft.com/office/drawing/2010/main" val="0"/>
              </a:ext>
            </a:extLst>
          </a:blip>
          <a:srcRect l="24219" t="11779" r="24702" b="8900"/>
          <a:stretch/>
        </p:blipFill>
        <p:spPr bwMode="auto">
          <a:xfrm>
            <a:off x="4510335" y="393297"/>
            <a:ext cx="3871665" cy="4509263"/>
          </a:xfrm>
          <a:prstGeom prst="rect">
            <a:avLst/>
          </a:prstGeom>
          <a:noFill/>
          <a:ln w="25400">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6"/>
          <p:cNvPicPr>
            <a:picLocks noChangeAspect="1" noChangeArrowheads="1"/>
          </p:cNvPicPr>
          <p:nvPr/>
        </p:nvPicPr>
        <p:blipFill rotWithShape="1">
          <a:blip r:embed="rId11">
            <a:extLst>
              <a:ext uri="{28A0092B-C50C-407E-A947-70E740481C1C}">
                <a14:useLocalDpi xmlns:a14="http://schemas.microsoft.com/office/drawing/2010/main" val="0"/>
              </a:ext>
            </a:extLst>
          </a:blip>
          <a:srcRect l="24429" t="9710" r="22236" b="7211"/>
          <a:stretch/>
        </p:blipFill>
        <p:spPr bwMode="auto">
          <a:xfrm>
            <a:off x="1524000" y="2057678"/>
            <a:ext cx="3844527" cy="4491333"/>
          </a:xfrm>
          <a:prstGeom prst="rect">
            <a:avLst/>
          </a:prstGeom>
          <a:noFill/>
          <a:ln w="25400">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Audio 2">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3224305173"/>
      </p:ext>
    </p:extLst>
  </p:cSld>
  <p:clrMapOvr>
    <a:masterClrMapping/>
  </p:clrMapOvr>
  <p:transition spd="med" advTm="264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0" presetClass="entr" presetSubtype="0" fill="hold" nodeType="afterEffect" nodePh="1">
                                  <p:stCondLst>
                                    <p:cond delay="3500"/>
                                  </p:stCondLst>
                                  <p:endCondLst>
                                    <p:cond evt="begin" delay="0">
                                      <p:tn val="8"/>
                                    </p:cond>
                                  </p:end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2000"/>
                                        <p:tgtEl>
                                          <p:spTgt spid="13">
                                            <p:txEl>
                                              <p:pRg st="0" end="0"/>
                                            </p:txEl>
                                          </p:spTgt>
                                        </p:tgtEl>
                                      </p:cBhvr>
                                    </p:animEffect>
                                  </p:childTnLst>
                                </p:cTn>
                              </p:par>
                              <p:par>
                                <p:cTn id="11" presetID="10" presetClass="exit" presetSubtype="0" fill="hold" grpId="0" nodeType="withEffect" nodePh="1">
                                  <p:stCondLst>
                                    <p:cond delay="0"/>
                                  </p:stCondLst>
                                  <p:endCondLst>
                                    <p:cond evt="begin" delay="0">
                                      <p:tn val="11"/>
                                    </p:cond>
                                  </p:endCondLst>
                                  <p:childTnLst>
                                    <p:animEffect transition="out" filter="fade">
                                      <p:cBhvr>
                                        <p:cTn id="12" dur="500"/>
                                        <p:tgtEl>
                                          <p:spTgt spid="13">
                                            <p:txEl>
                                              <p:pRg st="0" end="0"/>
                                            </p:txEl>
                                          </p:spTgt>
                                        </p:tgtEl>
                                      </p:cBhvr>
                                    </p:animEffect>
                                    <p:set>
                                      <p:cBhvr>
                                        <p:cTn id="13" dur="1" fill="hold">
                                          <p:stCondLst>
                                            <p:cond delay="499"/>
                                          </p:stCondLst>
                                        </p:cTn>
                                        <p:tgtEl>
                                          <p:spTgt spid="13">
                                            <p:txEl>
                                              <p:pRg st="0" end="0"/>
                                            </p:txEl>
                                          </p:spTgt>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31" fill="hold" display="0">
                  <p:stCondLst>
                    <p:cond delay="indefinite"/>
                  </p:stCondLst>
                  <p:endCondLst>
                    <p:cond evt="onStopAudio" delay="0">
                      <p:tgtEl>
                        <p:sldTgt/>
                      </p:tgtEl>
                    </p:cond>
                  </p:endCondLst>
                </p:cTn>
                <p:tgtEl>
                  <p:spTgt spid="11"/>
                </p:tgtEl>
              </p:cMediaNode>
            </p:audio>
            <p:audio isNarration="1">
              <p:cMediaNode vol="80000" showWhenStopped="0">
                <p:cTn id="32" fill="hold" display="0">
                  <p:stCondLst>
                    <p:cond delay="indefinite"/>
                  </p:stCondLst>
                  <p:endCondLst>
                    <p:cond evt="onStopAudio" delay="0">
                      <p:tgtEl>
                        <p:sldTgt/>
                      </p:tgtEl>
                    </p:cond>
                  </p:endCondLst>
                </p:cTn>
                <p:tgtEl>
                  <p:spTgt spid="3"/>
                </p:tgtEl>
              </p:cMediaNode>
            </p:audio>
          </p:childTnLst>
        </p:cTn>
      </p:par>
    </p:tnLst>
    <p:bldLst>
      <p:bldP spid="14" grpId="0" animBg="1"/>
      <p:bldP spid="13"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
          <p:cNvSpPr txBox="1">
            <a:spLocks noChangeArrowheads="1"/>
          </p:cNvSpPr>
          <p:nvPr/>
        </p:nvSpPr>
        <p:spPr bwMode="auto">
          <a:xfrm>
            <a:off x="535029" y="251208"/>
            <a:ext cx="8157633" cy="6294031"/>
          </a:xfrm>
          <a:prstGeom prst="rect">
            <a:avLst/>
          </a:prstGeom>
          <a:solidFill>
            <a:schemeClr val="bg1"/>
          </a:solidFill>
          <a:ln w="76200" cmpd="dbl">
            <a:solidFill>
              <a:schemeClr val="accent2"/>
            </a:solidFill>
            <a:miter lim="800000"/>
            <a:headEnd/>
            <a:tailEnd/>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en-US" sz="2400" b="1" dirty="0" smtClean="0">
                <a:solidFill>
                  <a:schemeClr val="accent2"/>
                </a:solidFill>
              </a:rPr>
              <a:t>Webinar Handouts</a:t>
            </a:r>
            <a:endParaRPr lang="en-US" sz="2400" dirty="0">
              <a:solidFill>
                <a:schemeClr val="accent2"/>
              </a:solidFill>
            </a:endParaRPr>
          </a:p>
          <a:p>
            <a:pPr marL="576263" lvl="1" indent="-406400" eaLnBrk="1" hangingPunct="1">
              <a:spcBef>
                <a:spcPts val="600"/>
              </a:spcBef>
              <a:spcAft>
                <a:spcPts val="0"/>
              </a:spcAft>
              <a:buFont typeface="+mj-lt"/>
              <a:buAutoNum type="arabicPeriod"/>
            </a:pPr>
            <a:r>
              <a:rPr lang="en-US" b="1" dirty="0" smtClean="0"/>
              <a:t>DWW </a:t>
            </a:r>
            <a:r>
              <a:rPr lang="en-US" b="1" dirty="0"/>
              <a:t>Visual Diagram </a:t>
            </a:r>
            <a:r>
              <a:rPr lang="en-US" b="1" dirty="0" smtClean="0"/>
              <a:t>– </a:t>
            </a:r>
            <a:r>
              <a:rPr lang="en-US" b="1" dirty="0"/>
              <a:t>Improving Reading Comprehension in Grades K-3</a:t>
            </a:r>
          </a:p>
          <a:p>
            <a:pPr marL="576263" lvl="1" indent="-406400" eaLnBrk="1" hangingPunct="1">
              <a:spcBef>
                <a:spcPts val="600"/>
              </a:spcBef>
              <a:spcAft>
                <a:spcPts val="0"/>
              </a:spcAft>
              <a:buFont typeface="+mj-lt"/>
              <a:buAutoNum type="arabicPeriod"/>
            </a:pPr>
            <a:r>
              <a:rPr lang="en-US" b="1" dirty="0"/>
              <a:t>IES Practice Guide </a:t>
            </a:r>
            <a:r>
              <a:rPr lang="en-US" b="1" dirty="0" smtClean="0"/>
              <a:t>– </a:t>
            </a:r>
            <a:r>
              <a:rPr lang="en-US" b="1" dirty="0"/>
              <a:t>Improving Reading Comprehension in Kindergarten Through 3rd Grade</a:t>
            </a:r>
          </a:p>
          <a:p>
            <a:pPr marL="576263" lvl="1" indent="-406400" eaLnBrk="1" hangingPunct="1">
              <a:spcBef>
                <a:spcPts val="600"/>
              </a:spcBef>
              <a:spcAft>
                <a:spcPts val="0"/>
              </a:spcAft>
              <a:buFont typeface="+mj-lt"/>
              <a:buAutoNum type="arabicPeriod"/>
            </a:pPr>
            <a:r>
              <a:rPr lang="en-US" b="1" dirty="0"/>
              <a:t>DWW Slideshow transcript </a:t>
            </a:r>
            <a:r>
              <a:rPr lang="en-US" b="1" dirty="0" smtClean="0"/>
              <a:t>–  </a:t>
            </a:r>
            <a:r>
              <a:rPr lang="en-US" b="1" dirty="0"/>
              <a:t>Targeting Reading Strategies: Summarizing</a:t>
            </a:r>
          </a:p>
          <a:p>
            <a:pPr marL="576263" lvl="1" indent="-406400" eaLnBrk="1" hangingPunct="1">
              <a:spcBef>
                <a:spcPts val="600"/>
              </a:spcBef>
              <a:spcAft>
                <a:spcPts val="0"/>
              </a:spcAft>
              <a:buFont typeface="+mj-lt"/>
              <a:buAutoNum type="arabicPeriod"/>
            </a:pPr>
            <a:r>
              <a:rPr lang="en-US" b="1" dirty="0"/>
              <a:t>DWW Sample Material </a:t>
            </a:r>
            <a:r>
              <a:rPr lang="en-US" b="1" dirty="0" smtClean="0"/>
              <a:t>–  </a:t>
            </a:r>
            <a:r>
              <a:rPr lang="en-US" b="1" dirty="0"/>
              <a:t>Examples of Multi-Strategy Formats</a:t>
            </a:r>
          </a:p>
          <a:p>
            <a:pPr marL="576263" lvl="1" indent="-406400" eaLnBrk="1" hangingPunct="1">
              <a:spcBef>
                <a:spcPts val="600"/>
              </a:spcBef>
              <a:spcAft>
                <a:spcPts val="0"/>
              </a:spcAft>
              <a:buFont typeface="+mj-lt"/>
              <a:buAutoNum type="arabicPeriod"/>
            </a:pPr>
            <a:r>
              <a:rPr lang="en-US" b="1" dirty="0"/>
              <a:t>DWW Sample Material </a:t>
            </a:r>
            <a:r>
              <a:rPr lang="en-US" b="1" dirty="0" smtClean="0"/>
              <a:t>– </a:t>
            </a:r>
            <a:r>
              <a:rPr lang="en-US" b="1" dirty="0"/>
              <a:t>”I Can…” Reading Strategy Books</a:t>
            </a:r>
          </a:p>
          <a:p>
            <a:pPr marL="576263" lvl="1" indent="-406400" eaLnBrk="1" hangingPunct="1">
              <a:spcBef>
                <a:spcPts val="600"/>
              </a:spcBef>
              <a:spcAft>
                <a:spcPts val="0"/>
              </a:spcAft>
              <a:buFont typeface="+mj-lt"/>
              <a:buAutoNum type="arabicPeriod"/>
            </a:pPr>
            <a:r>
              <a:rPr lang="en-US" b="1" dirty="0"/>
              <a:t>DWW Sample Material </a:t>
            </a:r>
            <a:r>
              <a:rPr lang="en-US" b="1" dirty="0" smtClean="0"/>
              <a:t>– </a:t>
            </a:r>
            <a:r>
              <a:rPr lang="en-US" b="1" dirty="0"/>
              <a:t>Examples of Effective Reading Comprehension Strategies</a:t>
            </a:r>
          </a:p>
          <a:p>
            <a:pPr marL="576263" lvl="1" indent="-406400" eaLnBrk="1" hangingPunct="1">
              <a:spcBef>
                <a:spcPts val="600"/>
              </a:spcBef>
              <a:spcAft>
                <a:spcPts val="0"/>
              </a:spcAft>
              <a:buFont typeface="+mj-lt"/>
              <a:buAutoNum type="arabicPeriod"/>
            </a:pPr>
            <a:r>
              <a:rPr lang="en-US" b="1" dirty="0"/>
              <a:t>DWW </a:t>
            </a:r>
            <a:r>
              <a:rPr lang="en-US" b="1" dirty="0" smtClean="0"/>
              <a:t>Tool – </a:t>
            </a:r>
            <a:r>
              <a:rPr lang="en-US" b="1" dirty="0"/>
              <a:t>Learning Together About Reading Comprehension Strategies </a:t>
            </a:r>
          </a:p>
          <a:p>
            <a:pPr marL="576263" lvl="1" indent="-406400" eaLnBrk="1" hangingPunct="1">
              <a:spcBef>
                <a:spcPts val="600"/>
              </a:spcBef>
              <a:spcAft>
                <a:spcPts val="0"/>
              </a:spcAft>
              <a:buFont typeface="+mj-lt"/>
              <a:buAutoNum type="arabicPeriod"/>
            </a:pPr>
            <a:r>
              <a:rPr lang="en-US" b="1" dirty="0"/>
              <a:t>DWW Tool </a:t>
            </a:r>
            <a:r>
              <a:rPr lang="en-US" b="1" dirty="0" smtClean="0"/>
              <a:t>– Instructional </a:t>
            </a:r>
            <a:r>
              <a:rPr lang="en-US" b="1" dirty="0"/>
              <a:t>Planner: Selecting Text for Teaching Comprehension Strategies</a:t>
            </a:r>
          </a:p>
          <a:p>
            <a:pPr marL="576263" lvl="1" indent="-406400" eaLnBrk="1" hangingPunct="1">
              <a:spcBef>
                <a:spcPts val="600"/>
              </a:spcBef>
              <a:spcAft>
                <a:spcPts val="0"/>
              </a:spcAft>
              <a:buFont typeface="+mj-lt"/>
              <a:buAutoNum type="arabicPeriod"/>
            </a:pPr>
            <a:r>
              <a:rPr lang="en-US" b="1" dirty="0"/>
              <a:t>COI Resource List </a:t>
            </a:r>
            <a:r>
              <a:rPr lang="en-US" b="1" dirty="0" smtClean="0"/>
              <a:t>- </a:t>
            </a:r>
            <a:r>
              <a:rPr lang="en-US" b="1" dirty="0"/>
              <a:t>COI Resources Linked to K-3 Reading Comprehension</a:t>
            </a:r>
          </a:p>
          <a:p>
            <a:pPr marL="576263" lvl="1" indent="-406400" eaLnBrk="1" hangingPunct="1">
              <a:spcBef>
                <a:spcPts val="600"/>
              </a:spcBef>
              <a:spcAft>
                <a:spcPts val="0"/>
              </a:spcAft>
              <a:buFont typeface="+mj-lt"/>
              <a:buAutoNum type="arabicPeriod"/>
            </a:pPr>
            <a:r>
              <a:rPr lang="en-US" b="1" dirty="0"/>
              <a:t>DWW Resource List </a:t>
            </a:r>
            <a:r>
              <a:rPr lang="en-US" b="1" dirty="0" smtClean="0"/>
              <a:t>-  </a:t>
            </a:r>
            <a:r>
              <a:rPr lang="en-US" b="1" dirty="0"/>
              <a:t>DWW Resources Linked to Other SIG Topics</a:t>
            </a:r>
          </a:p>
          <a:p>
            <a:pPr marL="576263" lvl="1" indent="-406400" eaLnBrk="1" hangingPunct="1">
              <a:spcBef>
                <a:spcPts val="600"/>
              </a:spcBef>
              <a:spcAft>
                <a:spcPts val="0"/>
              </a:spcAft>
              <a:buFont typeface="+mj-lt"/>
              <a:buAutoNum type="arabicPeriod"/>
            </a:pPr>
            <a:r>
              <a:rPr lang="en-US" b="1" dirty="0"/>
              <a:t>DWW Topic Inventory – Improving K-3 Reading Comprehension</a:t>
            </a:r>
          </a:p>
        </p:txBody>
      </p:sp>
      <p:pic>
        <p:nvPicPr>
          <p:cNvPr id="2" name="944266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extLst>
              <a:ext uri="{28A0092B-C50C-407E-A947-70E740481C1C}">
                <a14:useLocalDpi xmlns:a14="http://schemas.microsoft.com/office/drawing/2010/main" val="0"/>
              </a:ext>
            </a:extLst>
          </a:blip>
          <a:srcRect/>
          <a:stretch>
            <a:fillRect/>
          </a:stretch>
        </p:blipFill>
        <p:spPr bwMode="auto">
          <a:xfrm>
            <a:off x="8382000" y="60960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udio 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05802665"/>
      </p:ext>
    </p:extLst>
  </p:cSld>
  <p:clrMapOvr>
    <a:masterClrMapping/>
  </p:clrMapOvr>
  <p:transition spd="med" advTm="3328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audio isNarration="1">
              <p:cMediaNode vol="80000" showWhenStopped="0">
                <p:cTn id="8"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Grp="1" noChangeAspect="1"/>
          </p:cNvGraphicFramePr>
          <p:nvPr>
            <p:ph type="title"/>
          </p:nvPr>
        </p:nvGraphicFramePr>
        <p:xfrm>
          <a:off x="530225" y="3276600"/>
          <a:ext cx="1676400" cy="909638"/>
        </p:xfrm>
        <a:graphic>
          <a:graphicData uri="http://schemas.openxmlformats.org/presentationml/2006/ole">
            <mc:AlternateContent xmlns:mc="http://schemas.openxmlformats.org/markup-compatibility/2006">
              <mc:Choice xmlns:v="urn:schemas-microsoft-com:vml" Requires="v">
                <p:oleObj spid="_x0000_s5185" name="Photo Editor Photo" r:id="rId7" imgW="4847619" imgH="2629267" progId="MSPhotoEd.3">
                  <p:embed/>
                </p:oleObj>
              </mc:Choice>
              <mc:Fallback>
                <p:oleObj name="Photo Editor Photo" r:id="rId7" imgW="4847619" imgH="2629267" progId="MSPhotoEd.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0225" y="3276600"/>
                        <a:ext cx="1676400" cy="90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2803" name="Rectangle 3"/>
          <p:cNvSpPr>
            <a:spLocks noGrp="1" noChangeArrowheads="1"/>
          </p:cNvSpPr>
          <p:nvPr>
            <p:ph type="body" idx="1"/>
          </p:nvPr>
        </p:nvSpPr>
        <p:spPr>
          <a:xfrm>
            <a:off x="2286000" y="1371600"/>
            <a:ext cx="6553200" cy="1600200"/>
          </a:xfrm>
          <a:noFill/>
          <a:extLst>
            <a:ext uri="{91240B29-F687-4F45-9708-019B960494DF}">
              <a14:hiddenLine xmlns:a14="http://schemas.microsoft.com/office/drawing/2010/main" w="3175">
                <a:solidFill>
                  <a:schemeClr val="tx1"/>
                </a:solidFill>
                <a:miter lim="800000"/>
                <a:headEnd/>
                <a:tailEnd/>
              </a14:hiddenLine>
            </a:ext>
          </a:extLst>
        </p:spPr>
        <p:txBody>
          <a:bodyPr/>
          <a:lstStyle/>
          <a:p>
            <a:pPr marL="233363" indent="-233363" eaLnBrk="1" hangingPunct="1">
              <a:spcBef>
                <a:spcPct val="60000"/>
              </a:spcBef>
              <a:buFontTx/>
              <a:buNone/>
            </a:pPr>
            <a:endParaRPr lang="en-US" sz="1200" smtClean="0"/>
          </a:p>
          <a:p>
            <a:pPr marL="233363" indent="-233363" eaLnBrk="1" hangingPunct="1">
              <a:spcBef>
                <a:spcPct val="0"/>
              </a:spcBef>
            </a:pPr>
            <a:r>
              <a:rPr lang="en-US" sz="1800" smtClean="0"/>
              <a:t>A national content center that provides materials and technical assistance </a:t>
            </a:r>
          </a:p>
          <a:p>
            <a:pPr marL="233363" indent="-233363" eaLnBrk="1" hangingPunct="1">
              <a:spcBef>
                <a:spcPct val="60000"/>
              </a:spcBef>
            </a:pPr>
            <a:r>
              <a:rPr lang="en-US" sz="1800" smtClean="0"/>
              <a:t>Supports instruction in literacy, mathematics, science, special education, and with English language learners</a:t>
            </a:r>
          </a:p>
          <a:p>
            <a:pPr marL="233363" indent="-233363" eaLnBrk="1" hangingPunct="1">
              <a:spcBef>
                <a:spcPct val="0"/>
              </a:spcBef>
              <a:buFontTx/>
              <a:buNone/>
            </a:pPr>
            <a:endParaRPr lang="en-US" sz="1200" b="1" smtClean="0">
              <a:solidFill>
                <a:schemeClr val="accent2"/>
              </a:solidFill>
            </a:endParaRPr>
          </a:p>
        </p:txBody>
      </p:sp>
      <p:pic>
        <p:nvPicPr>
          <p:cNvPr id="3076" name="Picture 7" descr="COI-LOGO18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400" y="1219200"/>
            <a:ext cx="16002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chemeClr val="accent2"/>
                </a:solidFill>
                <a:miter lim="800000"/>
                <a:headEnd/>
                <a:tailEnd/>
              </a14:hiddenLine>
            </a:ext>
          </a:extLst>
        </p:spPr>
      </p:pic>
      <p:sp>
        <p:nvSpPr>
          <p:cNvPr id="332815" name="Text Box 15"/>
          <p:cNvSpPr txBox="1">
            <a:spLocks noChangeArrowheads="1"/>
          </p:cNvSpPr>
          <p:nvPr/>
        </p:nvSpPr>
        <p:spPr bwMode="auto">
          <a:xfrm>
            <a:off x="2286000" y="3276600"/>
            <a:ext cx="6477000"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31775" indent="-231775"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sz="1200"/>
          </a:p>
          <a:p>
            <a:pPr eaLnBrk="1" hangingPunct="1">
              <a:buFontTx/>
              <a:buChar char="•"/>
            </a:pPr>
            <a:r>
              <a:rPr lang="en-US"/>
              <a:t>Builds on expert research reviews to identify effective practices</a:t>
            </a:r>
          </a:p>
          <a:p>
            <a:pPr eaLnBrk="1" hangingPunct="1">
              <a:spcBef>
                <a:spcPct val="60000"/>
              </a:spcBef>
              <a:buFontTx/>
              <a:buChar char="•"/>
            </a:pPr>
            <a:r>
              <a:rPr lang="en-US">
                <a:sym typeface="Wingdings" pitchFamily="2" charset="2"/>
              </a:rPr>
              <a:t>Uses a </a:t>
            </a:r>
            <a:r>
              <a:rPr lang="en-US" sz="2000" b="1">
                <a:solidFill>
                  <a:schemeClr val="folHlink"/>
                </a:solidFill>
              </a:rPr>
              <a:t>LEARN</a:t>
            </a:r>
            <a:r>
              <a:rPr lang="en-US" sz="2000" b="1">
                <a:sym typeface="Wingdings 3" pitchFamily="18" charset="2"/>
              </a:rPr>
              <a:t></a:t>
            </a:r>
            <a:r>
              <a:rPr lang="en-US" sz="2000" b="1">
                <a:solidFill>
                  <a:srgbClr val="7A7AD4"/>
                </a:solidFill>
              </a:rPr>
              <a:t>SEE</a:t>
            </a:r>
            <a:r>
              <a:rPr lang="en-US" sz="2000" b="1">
                <a:sym typeface="Wingdings 3" pitchFamily="18" charset="2"/>
              </a:rPr>
              <a:t></a:t>
            </a:r>
            <a:r>
              <a:rPr lang="en-US" sz="2000" b="1">
                <a:solidFill>
                  <a:srgbClr val="FF9900"/>
                </a:solidFill>
              </a:rPr>
              <a:t>DO</a:t>
            </a:r>
            <a:r>
              <a:rPr lang="en-US"/>
              <a:t> model</a:t>
            </a:r>
            <a:r>
              <a:rPr lang="en-US">
                <a:sym typeface="Wingdings" pitchFamily="2" charset="2"/>
              </a:rPr>
              <a:t> </a:t>
            </a:r>
            <a:r>
              <a:rPr lang="en-US"/>
              <a:t>to translate research-based practices into practical tools to improve instruction</a:t>
            </a:r>
          </a:p>
          <a:p>
            <a:pPr eaLnBrk="1" hangingPunct="1"/>
            <a:endParaRPr lang="en-US" sz="1200"/>
          </a:p>
        </p:txBody>
      </p:sp>
      <p:sp>
        <p:nvSpPr>
          <p:cNvPr id="3078" name="Text Box 16"/>
          <p:cNvSpPr txBox="1">
            <a:spLocks noChangeArrowheads="1"/>
          </p:cNvSpPr>
          <p:nvPr/>
        </p:nvSpPr>
        <p:spPr bwMode="auto">
          <a:xfrm>
            <a:off x="2573338" y="609600"/>
            <a:ext cx="4041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b="1"/>
              <a:t>Overview of COI and DWW</a:t>
            </a:r>
          </a:p>
        </p:txBody>
      </p:sp>
      <p:sp>
        <p:nvSpPr>
          <p:cNvPr id="8" name="Rectangle 14"/>
          <p:cNvSpPr>
            <a:spLocks noChangeArrowheads="1"/>
          </p:cNvSpPr>
          <p:nvPr/>
        </p:nvSpPr>
        <p:spPr bwMode="auto">
          <a:xfrm>
            <a:off x="1181100" y="5095875"/>
            <a:ext cx="762000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cmpd="dbl"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b="1">
                <a:solidFill>
                  <a:srgbClr val="333399"/>
                </a:solidFill>
              </a:rPr>
              <a:t>Support school improvement initiatives…</a:t>
            </a:r>
          </a:p>
          <a:p>
            <a:pPr algn="ctr"/>
            <a:r>
              <a:rPr lang="en-US" sz="2400" b="1">
                <a:solidFill>
                  <a:srgbClr val="333399"/>
                </a:solidFill>
              </a:rPr>
              <a:t>…with practical implementation resources</a:t>
            </a:r>
          </a:p>
        </p:txBody>
      </p:sp>
      <p:sp>
        <p:nvSpPr>
          <p:cNvPr id="3080" name="TextBox 1"/>
          <p:cNvSpPr txBox="1">
            <a:spLocks noChangeArrowheads="1"/>
          </p:cNvSpPr>
          <p:nvPr/>
        </p:nvSpPr>
        <p:spPr bwMode="auto">
          <a:xfrm>
            <a:off x="381000" y="304800"/>
            <a:ext cx="8382000" cy="6096000"/>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p>
        </p:txBody>
      </p:sp>
      <p:pic>
        <p:nvPicPr>
          <p:cNvPr id="2" name="Audio 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8382000" y="6096000"/>
            <a:ext cx="609600" cy="609600"/>
          </a:xfrm>
          <a:prstGeom prst="rect">
            <a:avLst/>
          </a:prstGeom>
        </p:spPr>
      </p:pic>
    </p:spTree>
    <p:custDataLst>
      <p:tags r:id="rId2"/>
    </p:custDataLst>
    <p:extLst>
      <p:ext uri="{BB962C8B-B14F-4D97-AF65-F5344CB8AC3E}">
        <p14:creationId xmlns:p14="http://schemas.microsoft.com/office/powerpoint/2010/main" val="3079641573"/>
      </p:ext>
    </p:extLst>
  </p:cSld>
  <p:clrMapOvr>
    <a:masterClrMapping/>
  </p:clrMapOvr>
  <p:transition spd="med" advTm="12789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nodeType="clickEffect">
                                  <p:stCondLst>
                                    <p:cond delay="0"/>
                                  </p:stCondLst>
                                  <p:childTnLst>
                                    <p:set>
                                      <p:cBhvr>
                                        <p:cTn id="10" dur="1" fill="hold">
                                          <p:stCondLst>
                                            <p:cond delay="0"/>
                                          </p:stCondLst>
                                        </p:cTn>
                                        <p:tgtEl>
                                          <p:spTgt spid="332803">
                                            <p:txEl>
                                              <p:pRg st="1" end="1"/>
                                            </p:txEl>
                                          </p:spTgt>
                                        </p:tgtEl>
                                        <p:attrNameLst>
                                          <p:attrName>style.visibility</p:attrName>
                                        </p:attrNameLst>
                                      </p:cBhvr>
                                      <p:to>
                                        <p:strVal val="visible"/>
                                      </p:to>
                                    </p:set>
                                    <p:animEffect transition="in" filter="fade">
                                      <p:cBhvr>
                                        <p:cTn id="11" dur="2000"/>
                                        <p:tgtEl>
                                          <p:spTgt spid="332803">
                                            <p:txEl>
                                              <p:pRg st="1" end="1"/>
                                            </p:txEl>
                                          </p:spTgt>
                                        </p:tgtEl>
                                      </p:cBhvr>
                                    </p:animEffect>
                                  </p:childTnLst>
                                </p:cTn>
                              </p:par>
                            </p:childTnLst>
                          </p:cTn>
                        </p:par>
                        <p:par>
                          <p:cTn id="12" fill="hold" nodeType="afterGroup">
                            <p:stCondLst>
                              <p:cond delay="2000"/>
                            </p:stCondLst>
                            <p:childTnLst>
                              <p:par>
                                <p:cTn id="13" presetID="10" presetClass="entr" presetSubtype="0" fill="hold" nodeType="afterEffect">
                                  <p:stCondLst>
                                    <p:cond delay="1500"/>
                                  </p:stCondLst>
                                  <p:childTnLst>
                                    <p:set>
                                      <p:cBhvr>
                                        <p:cTn id="14" dur="1" fill="hold">
                                          <p:stCondLst>
                                            <p:cond delay="0"/>
                                          </p:stCondLst>
                                        </p:cTn>
                                        <p:tgtEl>
                                          <p:spTgt spid="332803">
                                            <p:txEl>
                                              <p:pRg st="2" end="2"/>
                                            </p:txEl>
                                          </p:spTgt>
                                        </p:tgtEl>
                                        <p:attrNameLst>
                                          <p:attrName>style.visibility</p:attrName>
                                        </p:attrNameLst>
                                      </p:cBhvr>
                                      <p:to>
                                        <p:strVal val="visible"/>
                                      </p:to>
                                    </p:set>
                                    <p:animEffect transition="in" filter="fade">
                                      <p:cBhvr>
                                        <p:cTn id="15" dur="2000"/>
                                        <p:tgtEl>
                                          <p:spTgt spid="332803">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332815">
                                            <p:txEl>
                                              <p:pRg st="1" end="1"/>
                                            </p:txEl>
                                          </p:spTgt>
                                        </p:tgtEl>
                                        <p:attrNameLst>
                                          <p:attrName>style.visibility</p:attrName>
                                        </p:attrNameLst>
                                      </p:cBhvr>
                                      <p:to>
                                        <p:strVal val="visible"/>
                                      </p:to>
                                    </p:set>
                                    <p:animEffect transition="in" filter="fade">
                                      <p:cBhvr>
                                        <p:cTn id="20" dur="2000"/>
                                        <p:tgtEl>
                                          <p:spTgt spid="332815">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332815">
                                            <p:txEl>
                                              <p:pRg st="2" end="2"/>
                                            </p:txEl>
                                          </p:spTgt>
                                        </p:tgtEl>
                                        <p:attrNameLst>
                                          <p:attrName>style.visibility</p:attrName>
                                        </p:attrNameLst>
                                      </p:cBhvr>
                                      <p:to>
                                        <p:strVal val="visible"/>
                                      </p:to>
                                    </p:set>
                                    <p:animEffect transition="in" filter="fade">
                                      <p:cBhvr>
                                        <p:cTn id="25" dur="2000"/>
                                        <p:tgtEl>
                                          <p:spTgt spid="332815">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strVal val="#ppt_w*0.70"/>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3" fill="hold" display="0">
                  <p:stCondLst>
                    <p:cond delay="indefinite"/>
                  </p:stCondLst>
                  <p:endCondLst>
                    <p:cond evt="onStopAudio" delay="0">
                      <p:tgtEl>
                        <p:sldTgt/>
                      </p:tgtEl>
                    </p:cond>
                  </p:endCondLst>
                </p:cTn>
                <p:tgtEl>
                  <p:spTgt spid="2"/>
                </p:tgtEl>
              </p:cMediaNode>
            </p:audio>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
          <p:cNvSpPr txBox="1">
            <a:spLocks noChangeArrowheads="1"/>
          </p:cNvSpPr>
          <p:nvPr/>
        </p:nvSpPr>
        <p:spPr bwMode="auto">
          <a:xfrm>
            <a:off x="533400" y="303213"/>
            <a:ext cx="8001000" cy="6173787"/>
          </a:xfrm>
          <a:prstGeom prst="rect">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dirty="0"/>
          </a:p>
        </p:txBody>
      </p:sp>
      <p:sp>
        <p:nvSpPr>
          <p:cNvPr id="20483" name="Subtitle 2"/>
          <p:cNvSpPr>
            <a:spLocks noGrp="1"/>
          </p:cNvSpPr>
          <p:nvPr>
            <p:ph type="subTitle" idx="4294967295"/>
          </p:nvPr>
        </p:nvSpPr>
        <p:spPr>
          <a:xfrm>
            <a:off x="533400" y="1752600"/>
            <a:ext cx="8021638" cy="4724400"/>
          </a:xfrm>
        </p:spPr>
        <p:txBody>
          <a:bodyPr/>
          <a:lstStyle/>
          <a:p>
            <a:pPr marL="0" indent="0" algn="ctr" eaLnBrk="1" hangingPunct="1">
              <a:spcBef>
                <a:spcPct val="30000"/>
              </a:spcBef>
              <a:buFontTx/>
              <a:buNone/>
            </a:pPr>
            <a:r>
              <a:rPr lang="en-US" sz="1600" b="1" dirty="0" smtClean="0">
                <a:solidFill>
                  <a:srgbClr val="000000"/>
                </a:solidFill>
              </a:rPr>
              <a:t>The Center on Instruction is operated by RMC Research Corporation in partnership with the Florida Center for Reading Research at Florida State University; Instructional Research Group; Lawrence Hall of Science at the University of California-Berkeley; the Texas Institute for Measurement, Evaluation, and Statistics at the University of Houston; and The Meadows Center for Preventing Educational Risk at the University of Texas at Austin.</a:t>
            </a:r>
            <a:br>
              <a:rPr lang="en-US" sz="1600" b="1" dirty="0" smtClean="0">
                <a:solidFill>
                  <a:srgbClr val="000000"/>
                </a:solidFill>
              </a:rPr>
            </a:br>
            <a:r>
              <a:rPr lang="en-US" sz="1600" b="1" dirty="0" smtClean="0">
                <a:solidFill>
                  <a:srgbClr val="000000"/>
                </a:solidFill>
              </a:rPr>
              <a:t/>
            </a:r>
            <a:br>
              <a:rPr lang="en-US" sz="1600" b="1" dirty="0" smtClean="0">
                <a:solidFill>
                  <a:srgbClr val="000000"/>
                </a:solidFill>
              </a:rPr>
            </a:br>
            <a:r>
              <a:rPr lang="en-US" sz="1600" b="1" dirty="0" smtClean="0">
                <a:solidFill>
                  <a:srgbClr val="000000"/>
                </a:solidFill>
              </a:rPr>
              <a:t>The contents of this PowerPoint were developed under cooperative agreement S283B050034 with the U.S. Department of Education. However, these contents do not necessarily represent the policy of the Department of Education, and you should not assume endorsement by the Federal Government.</a:t>
            </a:r>
          </a:p>
          <a:p>
            <a:pPr marL="0" indent="0" algn="ctr" eaLnBrk="1" hangingPunct="1">
              <a:spcBef>
                <a:spcPct val="0"/>
              </a:spcBef>
              <a:buFontTx/>
              <a:buNone/>
            </a:pPr>
            <a:r>
              <a:rPr lang="en-US" sz="1600" b="1" dirty="0" smtClean="0">
                <a:solidFill>
                  <a:srgbClr val="000000"/>
                </a:solidFill>
              </a:rPr>
              <a:t/>
            </a:r>
            <a:br>
              <a:rPr lang="en-US" sz="1600" b="1" dirty="0" smtClean="0">
                <a:solidFill>
                  <a:srgbClr val="000000"/>
                </a:solidFill>
              </a:rPr>
            </a:br>
            <a:r>
              <a:rPr lang="en-US" sz="1600" b="1" dirty="0" smtClean="0">
                <a:solidFill>
                  <a:srgbClr val="000000"/>
                </a:solidFill>
              </a:rPr>
              <a:t>2011</a:t>
            </a:r>
            <a:br>
              <a:rPr lang="en-US" sz="1600" b="1" dirty="0" smtClean="0">
                <a:solidFill>
                  <a:srgbClr val="000000"/>
                </a:solidFill>
              </a:rPr>
            </a:br>
            <a:r>
              <a:rPr lang="en-US" sz="1600" dirty="0" smtClean="0">
                <a:solidFill>
                  <a:srgbClr val="000000"/>
                </a:solidFill>
              </a:rPr>
              <a:t/>
            </a:r>
            <a:br>
              <a:rPr lang="en-US" sz="1600" dirty="0" smtClean="0">
                <a:solidFill>
                  <a:srgbClr val="000000"/>
                </a:solidFill>
              </a:rPr>
            </a:br>
            <a:r>
              <a:rPr lang="en-US" sz="1600" dirty="0" smtClean="0">
                <a:solidFill>
                  <a:srgbClr val="000000"/>
                </a:solidFill>
              </a:rPr>
              <a:t>The Center on Instruction requests that no changes be made to the content or appearance of this product.</a:t>
            </a:r>
            <a:br>
              <a:rPr lang="en-US" sz="1600" dirty="0" smtClean="0">
                <a:solidFill>
                  <a:srgbClr val="000000"/>
                </a:solidFill>
              </a:rPr>
            </a:br>
            <a:r>
              <a:rPr lang="en-US" sz="1600" dirty="0" smtClean="0">
                <a:solidFill>
                  <a:schemeClr val="tx2"/>
                </a:solidFill>
              </a:rPr>
              <a:t/>
            </a:r>
            <a:br>
              <a:rPr lang="en-US" sz="1600" dirty="0" smtClean="0">
                <a:solidFill>
                  <a:schemeClr val="tx2"/>
                </a:solidFill>
              </a:rPr>
            </a:br>
            <a:r>
              <a:rPr lang="en-US" sz="1600" i="1" dirty="0" smtClean="0">
                <a:solidFill>
                  <a:srgbClr val="000000"/>
                </a:solidFill>
              </a:rPr>
              <a:t>To download a copy of this document, visit </a:t>
            </a:r>
            <a:r>
              <a:rPr lang="en-US" sz="1600" i="1" u="sng" dirty="0" smtClean="0">
                <a:solidFill>
                  <a:srgbClr val="000000"/>
                </a:solidFill>
              </a:rPr>
              <a:t>www.centeroninstruction.org</a:t>
            </a:r>
            <a:r>
              <a:rPr lang="en-US" sz="1600" i="1" dirty="0" smtClean="0">
                <a:solidFill>
                  <a:srgbClr val="000000"/>
                </a:solidFill>
              </a:rPr>
              <a:t> </a:t>
            </a:r>
          </a:p>
        </p:txBody>
      </p:sp>
      <p:pic>
        <p:nvPicPr>
          <p:cNvPr id="20484" name="Picture 6" descr="COI LOGO18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33800" y="381000"/>
            <a:ext cx="1717675"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9442666.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extLst>
              <a:ext uri="{28A0092B-C50C-407E-A947-70E740481C1C}">
                <a14:useLocalDpi xmlns:a14="http://schemas.microsoft.com/office/drawing/2010/main" val="0"/>
              </a:ext>
            </a:extLst>
          </a:blip>
          <a:srcRect/>
          <a:stretch>
            <a:fillRect/>
          </a:stretch>
        </p:blipFill>
        <p:spPr bwMode="auto">
          <a:xfrm>
            <a:off x="8382000" y="60960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udio 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394430836"/>
      </p:ext>
    </p:extLst>
  </p:cSld>
  <p:clrMapOvr>
    <a:masterClrMapping/>
  </p:clrMapOvr>
  <p:transition spd="med" advTm="3476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audio isNarration="1">
              <p:cMediaNode vol="80000" showWhenStopped="0">
                <p:cTn id="8"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10242" name="Picture 8"/>
          <p:cNvPicPr preferRelativeResize="0">
            <a:picLocks noChangeAspect="1"/>
          </p:cNvPicPr>
          <p:nvPr/>
        </p:nvPicPr>
        <p:blipFill>
          <a:blip r:embed="rId6">
            <a:extLst>
              <a:ext uri="{28A0092B-C50C-407E-A947-70E740481C1C}">
                <a14:useLocalDpi xmlns:a14="http://schemas.microsoft.com/office/drawing/2010/main" val="0"/>
              </a:ext>
            </a:extLst>
          </a:blip>
          <a:srcRect l="1602" r="1762" b="2419"/>
          <a:stretch>
            <a:fillRect/>
          </a:stretch>
        </p:blipFill>
        <p:spPr bwMode="auto">
          <a:xfrm>
            <a:off x="304800" y="304800"/>
            <a:ext cx="8493887" cy="6303068"/>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p:cNvPicPr/>
          <p:nvPr/>
        </p:nvPicPr>
        <p:blipFill rotWithShape="1">
          <a:blip r:embed="rId7">
            <a:duotone>
              <a:schemeClr val="accent1">
                <a:shade val="45000"/>
                <a:satMod val="135000"/>
              </a:schemeClr>
              <a:prstClr val="white"/>
            </a:duotone>
            <a:extLst>
              <a:ext uri="{BEBA8EAE-BF5A-486C-A8C5-ECC9F3942E4B}">
                <a14:imgProps xmlns:a14="http://schemas.microsoft.com/office/drawing/2010/main">
                  <a14:imgLayer r:embed="rId8">
                    <a14:imgEffect>
                      <a14:colorTemperature colorTemp="7200"/>
                    </a14:imgEffect>
                    <a14:imgEffect>
                      <a14:saturation sat="200000"/>
                    </a14:imgEffect>
                  </a14:imgLayer>
                </a14:imgProps>
              </a:ext>
            </a:extLst>
          </a:blip>
          <a:srcRect l="4647" t="16025" r="2405" b="64530"/>
          <a:stretch/>
        </p:blipFill>
        <p:spPr bwMode="auto">
          <a:xfrm>
            <a:off x="304801" y="1234442"/>
            <a:ext cx="8493886" cy="1356358"/>
          </a:xfrm>
          <a:prstGeom prst="rect">
            <a:avLst/>
          </a:prstGeom>
          <a:ln>
            <a:noFill/>
          </a:ln>
          <a:extLst>
            <a:ext uri="{53640926-AAD7-44D8-BBD7-CCE9431645EC}">
              <a14:shadowObscured xmlns:a14="http://schemas.microsoft.com/office/drawing/2010/main"/>
            </a:ext>
          </a:extLst>
        </p:spPr>
      </p:pic>
      <p:pic>
        <p:nvPicPr>
          <p:cNvPr id="14" name="Picture 13"/>
          <p:cNvPicPr>
            <a:picLocks noChangeAspect="1" noChangeArrowheads="1"/>
          </p:cNvPicPr>
          <p:nvPr/>
        </p:nvPicPr>
        <p:blipFill>
          <a:blip r:embed="rId6">
            <a:extLst>
              <a:ext uri="{28A0092B-C50C-407E-A947-70E740481C1C}">
                <a14:useLocalDpi xmlns:a14="http://schemas.microsoft.com/office/drawing/2010/main" val="0"/>
              </a:ext>
            </a:extLst>
          </a:blip>
          <a:srcRect l="73398" t="16183" r="2884" b="66666"/>
          <a:stretch>
            <a:fillRect/>
          </a:stretch>
        </p:blipFill>
        <p:spPr bwMode="auto">
          <a:xfrm>
            <a:off x="5996074" y="1219202"/>
            <a:ext cx="2787373" cy="1679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noChangeArrowheads="1"/>
          </p:cNvPicPr>
          <p:nvPr/>
        </p:nvPicPr>
        <p:blipFill>
          <a:blip r:embed="rId6">
            <a:extLst>
              <a:ext uri="{28A0092B-C50C-407E-A947-70E740481C1C}">
                <a14:useLocalDpi xmlns:a14="http://schemas.microsoft.com/office/drawing/2010/main" val="0"/>
              </a:ext>
            </a:extLst>
          </a:blip>
          <a:srcRect l="40384" t="15456" r="35896" b="67770"/>
          <a:stretch>
            <a:fillRect/>
          </a:stretch>
        </p:blipFill>
        <p:spPr bwMode="auto">
          <a:xfrm>
            <a:off x="3276600" y="1219200"/>
            <a:ext cx="2719474" cy="16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noChangeArrowheads="1"/>
          </p:cNvPicPr>
          <p:nvPr/>
        </p:nvPicPr>
        <p:blipFill rotWithShape="1">
          <a:blip r:embed="rId6">
            <a:extLst>
              <a:ext uri="{28A0092B-C50C-407E-A947-70E740481C1C}">
                <a14:useLocalDpi xmlns:a14="http://schemas.microsoft.com/office/drawing/2010/main" val="0"/>
              </a:ext>
            </a:extLst>
          </a:blip>
          <a:srcRect l="5289" t="15621" r="71153" b="65797"/>
          <a:stretch/>
        </p:blipFill>
        <p:spPr bwMode="auto">
          <a:xfrm>
            <a:off x="513040" y="1219200"/>
            <a:ext cx="2763560" cy="16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254014539"/>
      </p:ext>
    </p:extLst>
  </p:cSld>
  <p:clrMapOvr>
    <a:masterClrMapping/>
  </p:clrMapOvr>
  <p:transition spd="med" advTm="9629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4638"/>
            <a:ext cx="8229600" cy="1020762"/>
          </a:xfrm>
          <a:noFill/>
          <a:ln w="6350">
            <a:solidFill>
              <a:schemeClr val="bg1"/>
            </a:solidFill>
            <a:miter lim="800000"/>
            <a:headEnd/>
            <a:tailEnd/>
          </a:ln>
        </p:spPr>
        <p:txBody>
          <a:bodyPr/>
          <a:lstStyle/>
          <a:p>
            <a:pPr eaLnBrk="1" hangingPunct="1"/>
            <a:r>
              <a:rPr lang="en-US" sz="3600" b="1" dirty="0" smtClean="0">
                <a:solidFill>
                  <a:schemeClr val="bg1"/>
                </a:solidFill>
              </a:rPr>
              <a:t>Comprehension Research</a:t>
            </a:r>
          </a:p>
        </p:txBody>
      </p:sp>
      <p:sp>
        <p:nvSpPr>
          <p:cNvPr id="100364" name="Rectangle 12"/>
          <p:cNvSpPr>
            <a:spLocks noGrp="1" noChangeArrowheads="1"/>
          </p:cNvSpPr>
          <p:nvPr>
            <p:ph sz="half" idx="1"/>
          </p:nvPr>
        </p:nvSpPr>
        <p:spPr>
          <a:xfrm>
            <a:off x="381000" y="1607820"/>
            <a:ext cx="4343400" cy="4869180"/>
          </a:xfrm>
          <a:noFill/>
        </p:spPr>
        <p:txBody>
          <a:bodyPr/>
          <a:lstStyle/>
          <a:p>
            <a:pPr eaLnBrk="1" hangingPunct="1">
              <a:lnSpc>
                <a:spcPct val="80000"/>
              </a:lnSpc>
              <a:spcBef>
                <a:spcPts val="1800"/>
              </a:spcBef>
              <a:spcAft>
                <a:spcPts val="1800"/>
              </a:spcAft>
            </a:pPr>
            <a:r>
              <a:rPr lang="en-US" sz="2400" b="1" dirty="0">
                <a:solidFill>
                  <a:srgbClr val="FFFF00"/>
                </a:solidFill>
              </a:rPr>
              <a:t>Teach</a:t>
            </a:r>
            <a:r>
              <a:rPr lang="en-US" sz="2400" b="1" dirty="0">
                <a:solidFill>
                  <a:schemeClr val="bg1"/>
                </a:solidFill>
              </a:rPr>
              <a:t> students reading </a:t>
            </a:r>
            <a:r>
              <a:rPr lang="en-US" sz="2400" b="1" dirty="0">
                <a:solidFill>
                  <a:srgbClr val="FFFF00"/>
                </a:solidFill>
              </a:rPr>
              <a:t>comprehension strategies </a:t>
            </a:r>
            <a:r>
              <a:rPr lang="en-US" sz="2400" b="1" dirty="0">
                <a:solidFill>
                  <a:schemeClr val="bg1"/>
                </a:solidFill>
              </a:rPr>
              <a:t>using carefully selected texts.</a:t>
            </a:r>
            <a:endParaRPr lang="en-US" sz="2400" b="1" dirty="0" smtClean="0">
              <a:solidFill>
                <a:schemeClr val="bg1"/>
              </a:solidFill>
            </a:endParaRPr>
          </a:p>
          <a:p>
            <a:pPr eaLnBrk="1" hangingPunct="1">
              <a:lnSpc>
                <a:spcPct val="80000"/>
              </a:lnSpc>
              <a:spcBef>
                <a:spcPts val="1800"/>
              </a:spcBef>
              <a:spcAft>
                <a:spcPts val="1800"/>
              </a:spcAft>
            </a:pPr>
            <a:r>
              <a:rPr lang="en-US" sz="2400" b="1" dirty="0">
                <a:solidFill>
                  <a:srgbClr val="FFFF00"/>
                </a:solidFill>
              </a:rPr>
              <a:t>Help</a:t>
            </a:r>
            <a:r>
              <a:rPr lang="en-US" sz="2400" b="1" dirty="0">
                <a:solidFill>
                  <a:schemeClr val="bg1"/>
                </a:solidFill>
              </a:rPr>
              <a:t> students to identify and use a </a:t>
            </a:r>
            <a:r>
              <a:rPr lang="en-US" sz="2400" b="1" dirty="0">
                <a:solidFill>
                  <a:srgbClr val="FFFF00"/>
                </a:solidFill>
              </a:rPr>
              <a:t>text’s organizational structure </a:t>
            </a:r>
            <a:r>
              <a:rPr lang="en-US" sz="2400" b="1" dirty="0">
                <a:solidFill>
                  <a:schemeClr val="bg1"/>
                </a:solidFill>
              </a:rPr>
              <a:t>to support comprehension.</a:t>
            </a:r>
          </a:p>
          <a:p>
            <a:pPr eaLnBrk="1" hangingPunct="1">
              <a:lnSpc>
                <a:spcPct val="80000"/>
              </a:lnSpc>
              <a:spcBef>
                <a:spcPts val="1800"/>
              </a:spcBef>
              <a:spcAft>
                <a:spcPts val="1800"/>
              </a:spcAft>
            </a:pPr>
            <a:r>
              <a:rPr lang="en-US" sz="2400" b="1" dirty="0" smtClean="0">
                <a:solidFill>
                  <a:srgbClr val="FFFF00"/>
                </a:solidFill>
              </a:rPr>
              <a:t>Establish</a:t>
            </a:r>
            <a:r>
              <a:rPr lang="en-US" sz="2400" b="1" dirty="0" smtClean="0">
                <a:solidFill>
                  <a:schemeClr val="bg1"/>
                </a:solidFill>
              </a:rPr>
              <a:t> </a:t>
            </a:r>
            <a:r>
              <a:rPr lang="en-US" sz="2400" b="1" dirty="0">
                <a:solidFill>
                  <a:schemeClr val="bg1"/>
                </a:solidFill>
              </a:rPr>
              <a:t>a motivating environment to </a:t>
            </a:r>
            <a:r>
              <a:rPr lang="en-US" sz="2400" b="1" dirty="0">
                <a:solidFill>
                  <a:srgbClr val="FFFF00"/>
                </a:solidFill>
              </a:rPr>
              <a:t>engage students in reading </a:t>
            </a:r>
            <a:r>
              <a:rPr lang="en-US" sz="2400" b="1" dirty="0">
                <a:solidFill>
                  <a:schemeClr val="bg1"/>
                </a:solidFill>
              </a:rPr>
              <a:t>and </a:t>
            </a:r>
            <a:r>
              <a:rPr lang="en-US" sz="2400" b="1" dirty="0">
                <a:solidFill>
                  <a:srgbClr val="FFFF00"/>
                </a:solidFill>
              </a:rPr>
              <a:t>text discussion</a:t>
            </a:r>
            <a:r>
              <a:rPr lang="en-US" sz="2400" b="1" dirty="0" smtClean="0">
                <a:solidFill>
                  <a:srgbClr val="FFFF00"/>
                </a:solidFill>
              </a:rPr>
              <a:t>.</a:t>
            </a:r>
          </a:p>
          <a:p>
            <a:pPr eaLnBrk="1" hangingPunct="1">
              <a:lnSpc>
                <a:spcPct val="80000"/>
              </a:lnSpc>
            </a:pPr>
            <a:endParaRPr lang="en-US" b="1" dirty="0">
              <a:solidFill>
                <a:schemeClr val="bg1"/>
              </a:solidFill>
            </a:endParaRPr>
          </a:p>
        </p:txBody>
      </p:sp>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6760" y="2575846"/>
            <a:ext cx="4308630" cy="28609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0600" y="1641156"/>
            <a:ext cx="3352800" cy="22329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15515" y="4006311"/>
            <a:ext cx="3665115" cy="24336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3350662970"/>
      </p:ext>
    </p:extLst>
  </p:cSld>
  <p:clrMapOvr>
    <a:masterClrMapping/>
  </p:clrMapOvr>
  <p:transition spd="med" advTm="117373">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0364">
                                            <p:txEl>
                                              <p:pRg st="0" end="0"/>
                                            </p:txEl>
                                          </p:spTgt>
                                        </p:tgtEl>
                                        <p:attrNameLst>
                                          <p:attrName>style.visibility</p:attrName>
                                        </p:attrNameLst>
                                      </p:cBhvr>
                                      <p:to>
                                        <p:strVal val="visible"/>
                                      </p:to>
                                    </p:set>
                                    <p:animEffect transition="in" filter="fade">
                                      <p:cBhvr>
                                        <p:cTn id="11" dur="1000"/>
                                        <p:tgtEl>
                                          <p:spTgt spid="100364">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123"/>
                                        </p:tgtEl>
                                        <p:attrNameLst>
                                          <p:attrName>style.visibility</p:attrName>
                                        </p:attrNameLst>
                                      </p:cBhvr>
                                      <p:to>
                                        <p:strVal val="visible"/>
                                      </p:to>
                                    </p:set>
                                    <p:animEffect transition="in" filter="fade">
                                      <p:cBhvr>
                                        <p:cTn id="14" dur="1000"/>
                                        <p:tgtEl>
                                          <p:spTgt spid="512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0364">
                                            <p:txEl>
                                              <p:pRg st="1" end="1"/>
                                            </p:txEl>
                                          </p:spTgt>
                                        </p:tgtEl>
                                        <p:attrNameLst>
                                          <p:attrName>style.visibility</p:attrName>
                                        </p:attrNameLst>
                                      </p:cBhvr>
                                      <p:to>
                                        <p:strVal val="visible"/>
                                      </p:to>
                                    </p:set>
                                    <p:animEffect transition="in" filter="fade">
                                      <p:cBhvr>
                                        <p:cTn id="19" dur="1000"/>
                                        <p:tgtEl>
                                          <p:spTgt spid="100364">
                                            <p:txEl>
                                              <p:pRg st="1" end="1"/>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125"/>
                                        </p:tgtEl>
                                        <p:attrNameLst>
                                          <p:attrName>style.visibility</p:attrName>
                                        </p:attrNameLst>
                                      </p:cBhvr>
                                      <p:to>
                                        <p:strVal val="visible"/>
                                      </p:to>
                                    </p:set>
                                    <p:animEffect transition="in" filter="fade">
                                      <p:cBhvr>
                                        <p:cTn id="22" dur="1000"/>
                                        <p:tgtEl>
                                          <p:spTgt spid="51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0364">
                                            <p:txEl>
                                              <p:pRg st="2" end="2"/>
                                            </p:txEl>
                                          </p:spTgt>
                                        </p:tgtEl>
                                        <p:attrNameLst>
                                          <p:attrName>style.visibility</p:attrName>
                                        </p:attrNameLst>
                                      </p:cBhvr>
                                      <p:to>
                                        <p:strVal val="visible"/>
                                      </p:to>
                                    </p:set>
                                    <p:animEffect transition="in" filter="fade">
                                      <p:cBhvr>
                                        <p:cTn id="27" dur="1000"/>
                                        <p:tgtEl>
                                          <p:spTgt spid="100364">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5122"/>
                                        </p:tgtEl>
                                        <p:attrNameLst>
                                          <p:attrName>style.visibility</p:attrName>
                                        </p:attrNameLst>
                                      </p:cBhvr>
                                      <p:to>
                                        <p:strVal val="visible"/>
                                      </p:to>
                                    </p:set>
                                    <p:animEffect transition="in" filter="fade">
                                      <p:cBhvr>
                                        <p:cTn id="30" dur="1000"/>
                                        <p:tgtEl>
                                          <p:spTgt spid="5122"/>
                                        </p:tgtEl>
                                      </p:cBhvr>
                                    </p:animEffect>
                                  </p:childTnLst>
                                </p:cTn>
                              </p:par>
                              <p:par>
                                <p:cTn id="31" presetID="10" presetClass="exit" presetSubtype="0" fill="hold" nodeType="withEffect">
                                  <p:stCondLst>
                                    <p:cond delay="0"/>
                                  </p:stCondLst>
                                  <p:childTnLst>
                                    <p:animEffect transition="out" filter="fade">
                                      <p:cBhvr>
                                        <p:cTn id="32" dur="1000"/>
                                        <p:tgtEl>
                                          <p:spTgt spid="5123"/>
                                        </p:tgtEl>
                                      </p:cBhvr>
                                    </p:animEffect>
                                    <p:set>
                                      <p:cBhvr>
                                        <p:cTn id="33" dur="1" fill="hold">
                                          <p:stCondLst>
                                            <p:cond delay="999"/>
                                          </p:stCondLst>
                                        </p:cTn>
                                        <p:tgtEl>
                                          <p:spTgt spid="5123"/>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1000"/>
                                        <p:tgtEl>
                                          <p:spTgt spid="5125"/>
                                        </p:tgtEl>
                                      </p:cBhvr>
                                    </p:animEffect>
                                    <p:set>
                                      <p:cBhvr>
                                        <p:cTn id="36" dur="1" fill="hold">
                                          <p:stCondLst>
                                            <p:cond delay="999"/>
                                          </p:stCondLst>
                                        </p:cTn>
                                        <p:tgtEl>
                                          <p:spTgt spid="51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p:nvPr>
        </p:nvSpPr>
        <p:spPr>
          <a:solidFill>
            <a:schemeClr val="accent2"/>
          </a:solidFill>
          <a:ln>
            <a:solidFill>
              <a:schemeClr val="bg1"/>
            </a:solidFill>
          </a:ln>
        </p:spPr>
        <p:txBody>
          <a:bodyPr/>
          <a:lstStyle/>
          <a:p>
            <a:pPr algn="ctr"/>
            <a:r>
              <a:rPr lang="en-US" sz="3600" b="1" dirty="0" smtClean="0">
                <a:solidFill>
                  <a:schemeClr val="bg1"/>
                </a:solidFill>
                <a:latin typeface="Arial" charset="0"/>
                <a:cs typeface="Arial" charset="0"/>
              </a:rPr>
              <a:t>Comprehension</a:t>
            </a:r>
            <a:r>
              <a:rPr lang="en-US" sz="3600" dirty="0" smtClean="0">
                <a:solidFill>
                  <a:schemeClr val="bg1"/>
                </a:solidFill>
                <a:latin typeface="Arial" charset="0"/>
                <a:cs typeface="Arial" charset="0"/>
              </a:rPr>
              <a:t> Strategies</a:t>
            </a:r>
          </a:p>
        </p:txBody>
      </p:sp>
      <p:sp>
        <p:nvSpPr>
          <p:cNvPr id="24578" name="Rectangle 3"/>
          <p:cNvSpPr>
            <a:spLocks noGrp="1"/>
          </p:cNvSpPr>
          <p:nvPr>
            <p:ph idx="1"/>
          </p:nvPr>
        </p:nvSpPr>
        <p:spPr>
          <a:xfrm>
            <a:off x="457200" y="1828800"/>
            <a:ext cx="8229600" cy="4343399"/>
          </a:xfrm>
          <a:solidFill>
            <a:srgbClr val="FFFFCD"/>
          </a:solidFill>
          <a:ln w="38100" cmpd="dbl">
            <a:solidFill>
              <a:schemeClr val="accent2"/>
            </a:solidFill>
          </a:ln>
        </p:spPr>
        <p:txBody>
          <a:bodyPr/>
          <a:lstStyle/>
          <a:p>
            <a:pPr marL="228600" lvl="1" indent="0">
              <a:spcBef>
                <a:spcPts val="3000"/>
              </a:spcBef>
              <a:buNone/>
            </a:pPr>
            <a:endParaRPr lang="en-US" dirty="0" smtClean="0">
              <a:solidFill>
                <a:schemeClr val="tx1"/>
              </a:solidFill>
              <a:latin typeface="Arial" charset="0"/>
            </a:endParaRPr>
          </a:p>
          <a:p>
            <a:pPr marL="457200" lvl="1" indent="-228600">
              <a:spcBef>
                <a:spcPts val="0"/>
              </a:spcBef>
              <a:buFontTx/>
              <a:buChar char="•"/>
            </a:pPr>
            <a:r>
              <a:rPr lang="en-US" dirty="0" smtClean="0">
                <a:solidFill>
                  <a:schemeClr val="tx1"/>
                </a:solidFill>
                <a:latin typeface="Arial" charset="0"/>
              </a:rPr>
              <a:t>Teach students how to use </a:t>
            </a:r>
            <a:r>
              <a:rPr lang="en-US" b="1" i="1" dirty="0" smtClean="0">
                <a:latin typeface="Arial" charset="0"/>
              </a:rPr>
              <a:t>several</a:t>
            </a:r>
            <a:r>
              <a:rPr lang="en-US" dirty="0" smtClean="0">
                <a:latin typeface="Arial" charset="0"/>
              </a:rPr>
              <a:t> </a:t>
            </a:r>
            <a:r>
              <a:rPr lang="en-US" dirty="0" smtClean="0">
                <a:solidFill>
                  <a:schemeClr val="tx1"/>
                </a:solidFill>
                <a:latin typeface="Arial" charset="0"/>
              </a:rPr>
              <a:t>research-based reading comprehension strategies.</a:t>
            </a:r>
          </a:p>
          <a:p>
            <a:pPr marL="457200" lvl="1" indent="-228600">
              <a:spcBef>
                <a:spcPts val="3000"/>
              </a:spcBef>
              <a:buFontTx/>
              <a:buChar char="•"/>
            </a:pPr>
            <a:r>
              <a:rPr lang="en-US" dirty="0" smtClean="0">
                <a:solidFill>
                  <a:schemeClr val="tx1"/>
                </a:solidFill>
                <a:latin typeface="Arial" charset="0"/>
              </a:rPr>
              <a:t>Teach reading comprehension strategies </a:t>
            </a:r>
            <a:r>
              <a:rPr lang="en-US" b="1" i="1" dirty="0" smtClean="0">
                <a:latin typeface="Arial" charset="0"/>
              </a:rPr>
              <a:t>individually</a:t>
            </a:r>
            <a:r>
              <a:rPr lang="en-US" dirty="0" smtClean="0">
                <a:latin typeface="Arial" charset="0"/>
              </a:rPr>
              <a:t> </a:t>
            </a:r>
            <a:r>
              <a:rPr lang="en-US" b="1" i="1" dirty="0" smtClean="0">
                <a:latin typeface="Arial" charset="0"/>
              </a:rPr>
              <a:t>or in combination</a:t>
            </a:r>
            <a:r>
              <a:rPr lang="en-US" dirty="0" smtClean="0">
                <a:solidFill>
                  <a:schemeClr val="tx1"/>
                </a:solidFill>
                <a:latin typeface="Arial" charset="0"/>
              </a:rPr>
              <a:t>.</a:t>
            </a:r>
          </a:p>
          <a:p>
            <a:pPr marL="457200" lvl="1" indent="-228600">
              <a:spcBef>
                <a:spcPts val="3000"/>
              </a:spcBef>
              <a:buFontTx/>
              <a:buChar char="•"/>
            </a:pPr>
            <a:r>
              <a:rPr lang="en-US" dirty="0" smtClean="0">
                <a:solidFill>
                  <a:schemeClr val="tx1"/>
                </a:solidFill>
                <a:latin typeface="Arial" charset="0"/>
              </a:rPr>
              <a:t>Teach reading comprehension strategies by using a </a:t>
            </a:r>
            <a:r>
              <a:rPr lang="en-US" b="1" i="1" dirty="0" smtClean="0">
                <a:latin typeface="Arial" charset="0"/>
              </a:rPr>
              <a:t>gradual </a:t>
            </a:r>
            <a:r>
              <a:rPr lang="en-US" b="1" i="1" dirty="0">
                <a:latin typeface="Arial" charset="0"/>
              </a:rPr>
              <a:t>release of responsibility.</a:t>
            </a:r>
          </a:p>
        </p:txBody>
      </p:sp>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125994700"/>
      </p:ext>
    </p:extLst>
  </p:cSld>
  <p:clrMapOvr>
    <a:masterClrMapping/>
  </p:clrMapOvr>
  <p:transition spd="med" advTm="10588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9" presetClass="emph" presetSubtype="0" fill="hold" nodeType="clickEffect">
                                  <p:stCondLst>
                                    <p:cond delay="0"/>
                                  </p:stCondLst>
                                  <p:childTnLst>
                                    <p:animClr clrSpc="rgb" dir="cw">
                                      <p:cBhvr override="childStyle">
                                        <p:cTn id="10" dur="500" fill="hold"/>
                                        <p:tgtEl>
                                          <p:spTgt spid="24578">
                                            <p:txEl>
                                              <p:pRg st="1" end="1"/>
                                            </p:txEl>
                                          </p:spTgt>
                                        </p:tgtEl>
                                        <p:attrNameLst>
                                          <p:attrName>style.color</p:attrName>
                                        </p:attrNameLst>
                                      </p:cBhvr>
                                      <p:to>
                                        <a:schemeClr val="accent2"/>
                                      </p:to>
                                    </p:animClr>
                                    <p:animClr clrSpc="rgb" dir="cw">
                                      <p:cBhvr>
                                        <p:cTn id="11" dur="500" fill="hold"/>
                                        <p:tgtEl>
                                          <p:spTgt spid="24578">
                                            <p:txEl>
                                              <p:pRg st="1" end="1"/>
                                            </p:txEl>
                                          </p:spTgt>
                                        </p:tgtEl>
                                        <p:attrNameLst>
                                          <p:attrName>fillcolor</p:attrName>
                                        </p:attrNameLst>
                                      </p:cBhvr>
                                      <p:to>
                                        <a:schemeClr val="accent2"/>
                                      </p:to>
                                    </p:animClr>
                                    <p:set>
                                      <p:cBhvr>
                                        <p:cTn id="12" dur="500" fill="hold"/>
                                        <p:tgtEl>
                                          <p:spTgt spid="24578">
                                            <p:txEl>
                                              <p:pRg st="1" end="1"/>
                                            </p:txEl>
                                          </p:spTgt>
                                        </p:tgtEl>
                                        <p:attrNameLst>
                                          <p:attrName>fill.type</p:attrName>
                                        </p:attrNameLst>
                                      </p:cBhvr>
                                      <p:to>
                                        <p:strVal val="solid"/>
                                      </p:to>
                                    </p:set>
                                    <p:set>
                                      <p:cBhvr>
                                        <p:cTn id="13" dur="500" fill="hold"/>
                                        <p:tgtEl>
                                          <p:spTgt spid="24578">
                                            <p:txEl>
                                              <p:pRg st="1" end="1"/>
                                            </p:txEl>
                                          </p:spTgt>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19" presetClass="emph" presetSubtype="0" fill="hold" nodeType="clickEffect">
                                  <p:stCondLst>
                                    <p:cond delay="0"/>
                                  </p:stCondLst>
                                  <p:iterate type="lt">
                                    <p:tmPct val="0"/>
                                  </p:iterate>
                                  <p:childTnLst>
                                    <p:animClr clrSpc="rgb" dir="cw">
                                      <p:cBhvr override="childStyle">
                                        <p:cTn id="17" dur="500" fill="hold"/>
                                        <p:tgtEl>
                                          <p:spTgt spid="24578">
                                            <p:txEl>
                                              <p:pRg st="2" end="2"/>
                                            </p:txEl>
                                          </p:spTgt>
                                        </p:tgtEl>
                                        <p:attrNameLst>
                                          <p:attrName>style.color</p:attrName>
                                        </p:attrNameLst>
                                      </p:cBhvr>
                                      <p:to>
                                        <a:schemeClr val="accent2"/>
                                      </p:to>
                                    </p:animClr>
                                    <p:animClr clrSpc="rgb" dir="cw">
                                      <p:cBhvr>
                                        <p:cTn id="18" dur="500" fill="hold"/>
                                        <p:tgtEl>
                                          <p:spTgt spid="24578">
                                            <p:txEl>
                                              <p:pRg st="2" end="2"/>
                                            </p:txEl>
                                          </p:spTgt>
                                        </p:tgtEl>
                                        <p:attrNameLst>
                                          <p:attrName>fillcolor</p:attrName>
                                        </p:attrNameLst>
                                      </p:cBhvr>
                                      <p:to>
                                        <a:schemeClr val="accent2"/>
                                      </p:to>
                                    </p:animClr>
                                    <p:set>
                                      <p:cBhvr>
                                        <p:cTn id="19" dur="500" fill="hold"/>
                                        <p:tgtEl>
                                          <p:spTgt spid="24578">
                                            <p:txEl>
                                              <p:pRg st="2" end="2"/>
                                            </p:txEl>
                                          </p:spTgt>
                                        </p:tgtEl>
                                        <p:attrNameLst>
                                          <p:attrName>fill.type</p:attrName>
                                        </p:attrNameLst>
                                      </p:cBhvr>
                                      <p:to>
                                        <p:strVal val="solid"/>
                                      </p:to>
                                    </p:set>
                                    <p:set>
                                      <p:cBhvr>
                                        <p:cTn id="20" dur="500" fill="hold"/>
                                        <p:tgtEl>
                                          <p:spTgt spid="24578">
                                            <p:txEl>
                                              <p:pRg st="2" end="2"/>
                                            </p:txEl>
                                          </p:spTgt>
                                        </p:tgtEl>
                                        <p:attrNameLst>
                                          <p:attrName>fill.on</p:attrName>
                                        </p:attrNameLst>
                                      </p:cBhvr>
                                      <p:to>
                                        <p:strVal val="true"/>
                                      </p:to>
                                    </p:set>
                                  </p:childTnLst>
                                </p:cTn>
                              </p:par>
                            </p:childTnLst>
                          </p:cTn>
                        </p:par>
                      </p:childTnLst>
                    </p:cTn>
                  </p:par>
                  <p:par>
                    <p:cTn id="21" fill="hold">
                      <p:stCondLst>
                        <p:cond delay="indefinite"/>
                      </p:stCondLst>
                      <p:childTnLst>
                        <p:par>
                          <p:cTn id="22" fill="hold">
                            <p:stCondLst>
                              <p:cond delay="0"/>
                            </p:stCondLst>
                            <p:childTnLst>
                              <p:par>
                                <p:cTn id="23" presetID="19" presetClass="emph" presetSubtype="0" fill="hold" nodeType="clickEffect">
                                  <p:stCondLst>
                                    <p:cond delay="0"/>
                                  </p:stCondLst>
                                  <p:childTnLst>
                                    <p:animClr clrSpc="rgb" dir="cw">
                                      <p:cBhvr override="childStyle">
                                        <p:cTn id="24" dur="500" fill="hold"/>
                                        <p:tgtEl>
                                          <p:spTgt spid="24578">
                                            <p:txEl>
                                              <p:pRg st="3" end="3"/>
                                            </p:txEl>
                                          </p:spTgt>
                                        </p:tgtEl>
                                        <p:attrNameLst>
                                          <p:attrName>style.color</p:attrName>
                                        </p:attrNameLst>
                                      </p:cBhvr>
                                      <p:to>
                                        <a:schemeClr val="accent2"/>
                                      </p:to>
                                    </p:animClr>
                                    <p:animClr clrSpc="rgb" dir="cw">
                                      <p:cBhvr>
                                        <p:cTn id="25" dur="500" fill="hold"/>
                                        <p:tgtEl>
                                          <p:spTgt spid="24578">
                                            <p:txEl>
                                              <p:pRg st="3" end="3"/>
                                            </p:txEl>
                                          </p:spTgt>
                                        </p:tgtEl>
                                        <p:attrNameLst>
                                          <p:attrName>fillcolor</p:attrName>
                                        </p:attrNameLst>
                                      </p:cBhvr>
                                      <p:to>
                                        <a:schemeClr val="accent2"/>
                                      </p:to>
                                    </p:animClr>
                                    <p:set>
                                      <p:cBhvr>
                                        <p:cTn id="26" dur="500" fill="hold"/>
                                        <p:tgtEl>
                                          <p:spTgt spid="24578">
                                            <p:txEl>
                                              <p:pRg st="3" end="3"/>
                                            </p:txEl>
                                          </p:spTgt>
                                        </p:tgtEl>
                                        <p:attrNameLst>
                                          <p:attrName>fill.type</p:attrName>
                                        </p:attrNameLst>
                                      </p:cBhvr>
                                      <p:to>
                                        <p:strVal val="solid"/>
                                      </p:to>
                                    </p:set>
                                    <p:set>
                                      <p:cBhvr>
                                        <p:cTn id="27" dur="500" fill="hold"/>
                                        <p:tgtEl>
                                          <p:spTgt spid="24578">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2"/>
            </a:gs>
            <a:gs pos="27000">
              <a:srgbClr val="C5C5ED"/>
            </a:gs>
            <a:gs pos="55000">
              <a:srgbClr val="D9D9F3"/>
            </a:gs>
            <a:gs pos="89000">
              <a:srgbClr val="EDEDF9"/>
            </a:gs>
          </a:gsLst>
          <a:lin ang="5400000" scaled="0"/>
        </a:gradFill>
        <a:effectLst/>
      </p:bgPr>
    </p:bg>
    <p:spTree>
      <p:nvGrpSpPr>
        <p:cNvPr id="1" name=""/>
        <p:cNvGrpSpPr/>
        <p:nvPr/>
      </p:nvGrpSpPr>
      <p:grpSpPr>
        <a:xfrm>
          <a:off x="0" y="0"/>
          <a:ext cx="0" cy="0"/>
          <a:chOff x="0" y="0"/>
          <a:chExt cx="0" cy="0"/>
        </a:xfrm>
      </p:grpSpPr>
      <p:sp>
        <p:nvSpPr>
          <p:cNvPr id="48129" name="Rectangle 2"/>
          <p:cNvSpPr>
            <a:spLocks noGrp="1"/>
          </p:cNvSpPr>
          <p:nvPr>
            <p:ph type="title" idx="4294967295"/>
          </p:nvPr>
        </p:nvSpPr>
        <p:spPr>
          <a:xfrm>
            <a:off x="304800" y="609600"/>
            <a:ext cx="8382000" cy="838200"/>
          </a:xfrm>
          <a:ln w="12700">
            <a:solidFill>
              <a:schemeClr val="bg1"/>
            </a:solidFill>
          </a:ln>
        </p:spPr>
        <p:txBody>
          <a:bodyPr/>
          <a:lstStyle/>
          <a:p>
            <a:pPr algn="ctr"/>
            <a:r>
              <a:rPr lang="en-US" sz="3600" b="1" dirty="0" smtClean="0">
                <a:solidFill>
                  <a:schemeClr val="bg1"/>
                </a:solidFill>
                <a:latin typeface="Arial" charset="0"/>
                <a:cs typeface="Arial" charset="0"/>
              </a:rPr>
              <a:t/>
            </a:r>
            <a:br>
              <a:rPr lang="en-US" sz="3600" b="1" dirty="0" smtClean="0">
                <a:solidFill>
                  <a:schemeClr val="bg1"/>
                </a:solidFill>
                <a:latin typeface="Arial" charset="0"/>
                <a:cs typeface="Arial" charset="0"/>
              </a:rPr>
            </a:br>
            <a:r>
              <a:rPr lang="en-US" sz="3600" b="1" dirty="0" smtClean="0">
                <a:solidFill>
                  <a:schemeClr val="bg1"/>
                </a:solidFill>
                <a:latin typeface="Arial" charset="0"/>
                <a:cs typeface="Arial" charset="0"/>
              </a:rPr>
              <a:t>Purposeful Selection of Text</a:t>
            </a:r>
            <a:br>
              <a:rPr lang="en-US" sz="3600" b="1" dirty="0" smtClean="0">
                <a:solidFill>
                  <a:schemeClr val="bg1"/>
                </a:solidFill>
                <a:latin typeface="Arial" charset="0"/>
                <a:cs typeface="Arial" charset="0"/>
              </a:rPr>
            </a:br>
            <a:endParaRPr lang="en-US" sz="3600" b="1" dirty="0" smtClean="0">
              <a:solidFill>
                <a:schemeClr val="bg1"/>
              </a:solidFill>
              <a:latin typeface="Arial" charset="0"/>
              <a:cs typeface="Arial" charset="0"/>
            </a:endParaRPr>
          </a:p>
        </p:txBody>
      </p:sp>
      <p:sp>
        <p:nvSpPr>
          <p:cNvPr id="30722" name="Rectangle 3"/>
          <p:cNvSpPr>
            <a:spLocks noGrp="1"/>
          </p:cNvSpPr>
          <p:nvPr>
            <p:ph type="body" idx="4294967295"/>
          </p:nvPr>
        </p:nvSpPr>
        <p:spPr>
          <a:xfrm>
            <a:off x="533400" y="1905000"/>
            <a:ext cx="8077200" cy="4267200"/>
          </a:xfrm>
          <a:solidFill>
            <a:srgbClr val="FFFFCD"/>
          </a:solidFill>
          <a:ln w="38100" cmpd="dbl">
            <a:solidFill>
              <a:schemeClr val="accent2"/>
            </a:solidFill>
          </a:ln>
        </p:spPr>
        <p:txBody>
          <a:bodyPr/>
          <a:lstStyle/>
          <a:p>
            <a:pPr marL="347663" lvl="1" indent="-228600">
              <a:spcBef>
                <a:spcPts val="1800"/>
              </a:spcBef>
              <a:buFontTx/>
              <a:buChar char="•"/>
            </a:pPr>
            <a:r>
              <a:rPr lang="en-US" sz="2400" dirty="0" smtClean="0">
                <a:solidFill>
                  <a:schemeClr val="tx1"/>
                </a:solidFill>
                <a:latin typeface="Arial" charset="0"/>
              </a:rPr>
              <a:t>Teach reading comprehension with </a:t>
            </a:r>
            <a:r>
              <a:rPr lang="en-US" sz="2400" b="1" i="1" dirty="0" smtClean="0">
                <a:solidFill>
                  <a:schemeClr val="tx1"/>
                </a:solidFill>
                <a:latin typeface="Arial" charset="0"/>
              </a:rPr>
              <a:t>multiple genres of text.</a:t>
            </a:r>
          </a:p>
          <a:p>
            <a:pPr marL="347663" lvl="1" indent="-228600">
              <a:spcBef>
                <a:spcPts val="3000"/>
              </a:spcBef>
              <a:buFontTx/>
              <a:buChar char="•"/>
            </a:pPr>
            <a:r>
              <a:rPr lang="en-US" sz="2400" dirty="0" smtClean="0">
                <a:solidFill>
                  <a:schemeClr val="tx1"/>
                </a:solidFill>
                <a:latin typeface="Arial" charset="0"/>
              </a:rPr>
              <a:t>Choose texts of </a:t>
            </a:r>
            <a:r>
              <a:rPr lang="en-US" sz="2400" b="1" i="1" dirty="0" smtClean="0">
                <a:solidFill>
                  <a:schemeClr val="tx1"/>
                </a:solidFill>
                <a:latin typeface="Arial" charset="0"/>
              </a:rPr>
              <a:t>high quality</a:t>
            </a:r>
            <a:r>
              <a:rPr lang="en-US" sz="2400" dirty="0" smtClean="0">
                <a:solidFill>
                  <a:schemeClr val="tx1"/>
                </a:solidFill>
                <a:latin typeface="Arial" charset="0"/>
              </a:rPr>
              <a:t> with richness and depth of ideas and information.</a:t>
            </a:r>
          </a:p>
          <a:p>
            <a:pPr marL="347663" lvl="1" indent="-228600">
              <a:spcBef>
                <a:spcPts val="3000"/>
              </a:spcBef>
              <a:buFontTx/>
              <a:buChar char="•"/>
            </a:pPr>
            <a:r>
              <a:rPr lang="en-US" sz="2400" dirty="0" smtClean="0">
                <a:solidFill>
                  <a:schemeClr val="tx1"/>
                </a:solidFill>
                <a:latin typeface="Arial" charset="0"/>
              </a:rPr>
              <a:t>Choose texts with word recognition and comprehension difficulty </a:t>
            </a:r>
            <a:r>
              <a:rPr lang="en-US" sz="2400" b="1" i="1" dirty="0" smtClean="0">
                <a:solidFill>
                  <a:schemeClr val="tx1"/>
                </a:solidFill>
                <a:latin typeface="Arial" charset="0"/>
              </a:rPr>
              <a:t>appropriate</a:t>
            </a:r>
            <a:r>
              <a:rPr lang="en-US" sz="2400" dirty="0" smtClean="0">
                <a:solidFill>
                  <a:schemeClr val="tx1"/>
                </a:solidFill>
                <a:latin typeface="Arial" charset="0"/>
              </a:rPr>
              <a:t> for the students’ reading ability and the instructional activity.</a:t>
            </a:r>
          </a:p>
          <a:p>
            <a:pPr marL="347663" lvl="1" indent="-228600">
              <a:spcBef>
                <a:spcPts val="3000"/>
              </a:spcBef>
              <a:buFontTx/>
              <a:buChar char="•"/>
            </a:pPr>
            <a:r>
              <a:rPr lang="en-US" sz="2400" dirty="0" smtClean="0">
                <a:solidFill>
                  <a:schemeClr val="tx1"/>
                </a:solidFill>
                <a:latin typeface="Arial" charset="0"/>
              </a:rPr>
              <a:t>Use texts that </a:t>
            </a:r>
            <a:r>
              <a:rPr lang="en-US" sz="2400" b="1" i="1" dirty="0" smtClean="0">
                <a:solidFill>
                  <a:schemeClr val="tx1"/>
                </a:solidFill>
                <a:latin typeface="Arial" charset="0"/>
              </a:rPr>
              <a:t>support the purpose of instruction</a:t>
            </a:r>
            <a:r>
              <a:rPr lang="en-US" sz="2400" dirty="0" smtClean="0">
                <a:solidFill>
                  <a:schemeClr val="tx1"/>
                </a:solidFill>
                <a:latin typeface="Arial" charset="0"/>
              </a:rPr>
              <a:t>.</a:t>
            </a:r>
          </a:p>
        </p:txBody>
      </p:sp>
      <p:pic>
        <p:nvPicPr>
          <p:cNvPr id="2" name="Audio 1">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2350655049"/>
      </p:ext>
    </p:extLst>
  </p:cSld>
  <p:clrMapOvr>
    <a:masterClrMapping/>
  </p:clrMapOvr>
  <p:transition spd="med" advTm="5492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9" presetClass="emph" presetSubtype="0" fill="hold" nodeType="clickEffect">
                                  <p:stCondLst>
                                    <p:cond delay="0"/>
                                  </p:stCondLst>
                                  <p:childTnLst>
                                    <p:animClr clrSpc="rgb" dir="cw">
                                      <p:cBhvr override="childStyle">
                                        <p:cTn id="10" dur="500" fill="hold"/>
                                        <p:tgtEl>
                                          <p:spTgt spid="30722">
                                            <p:txEl>
                                              <p:pRg st="0" end="0"/>
                                            </p:txEl>
                                          </p:spTgt>
                                        </p:tgtEl>
                                        <p:attrNameLst>
                                          <p:attrName>style.color</p:attrName>
                                        </p:attrNameLst>
                                      </p:cBhvr>
                                      <p:to>
                                        <a:schemeClr val="accent2"/>
                                      </p:to>
                                    </p:animClr>
                                    <p:animClr clrSpc="rgb" dir="cw">
                                      <p:cBhvr>
                                        <p:cTn id="11" dur="500" fill="hold"/>
                                        <p:tgtEl>
                                          <p:spTgt spid="30722">
                                            <p:txEl>
                                              <p:pRg st="0" end="0"/>
                                            </p:txEl>
                                          </p:spTgt>
                                        </p:tgtEl>
                                        <p:attrNameLst>
                                          <p:attrName>fillcolor</p:attrName>
                                        </p:attrNameLst>
                                      </p:cBhvr>
                                      <p:to>
                                        <a:schemeClr val="accent2"/>
                                      </p:to>
                                    </p:animClr>
                                    <p:set>
                                      <p:cBhvr>
                                        <p:cTn id="12" dur="500" fill="hold"/>
                                        <p:tgtEl>
                                          <p:spTgt spid="30722">
                                            <p:txEl>
                                              <p:pRg st="0" end="0"/>
                                            </p:txEl>
                                          </p:spTgt>
                                        </p:tgtEl>
                                        <p:attrNameLst>
                                          <p:attrName>fill.type</p:attrName>
                                        </p:attrNameLst>
                                      </p:cBhvr>
                                      <p:to>
                                        <p:strVal val="solid"/>
                                      </p:to>
                                    </p:set>
                                    <p:set>
                                      <p:cBhvr>
                                        <p:cTn id="13" dur="500" fill="hold"/>
                                        <p:tgtEl>
                                          <p:spTgt spid="30722">
                                            <p:txEl>
                                              <p:pRg st="0" end="0"/>
                                            </p:txEl>
                                          </p:spTgt>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19" presetClass="emph" presetSubtype="0" fill="hold" nodeType="clickEffect">
                                  <p:stCondLst>
                                    <p:cond delay="0"/>
                                  </p:stCondLst>
                                  <p:childTnLst>
                                    <p:animClr clrSpc="rgb" dir="cw">
                                      <p:cBhvr override="childStyle">
                                        <p:cTn id="17" dur="500" fill="hold"/>
                                        <p:tgtEl>
                                          <p:spTgt spid="30722">
                                            <p:txEl>
                                              <p:pRg st="1" end="1"/>
                                            </p:txEl>
                                          </p:spTgt>
                                        </p:tgtEl>
                                        <p:attrNameLst>
                                          <p:attrName>style.color</p:attrName>
                                        </p:attrNameLst>
                                      </p:cBhvr>
                                      <p:to>
                                        <a:schemeClr val="accent2"/>
                                      </p:to>
                                    </p:animClr>
                                    <p:animClr clrSpc="rgb" dir="cw">
                                      <p:cBhvr>
                                        <p:cTn id="18" dur="500" fill="hold"/>
                                        <p:tgtEl>
                                          <p:spTgt spid="30722">
                                            <p:txEl>
                                              <p:pRg st="1" end="1"/>
                                            </p:txEl>
                                          </p:spTgt>
                                        </p:tgtEl>
                                        <p:attrNameLst>
                                          <p:attrName>fillcolor</p:attrName>
                                        </p:attrNameLst>
                                      </p:cBhvr>
                                      <p:to>
                                        <a:schemeClr val="accent2"/>
                                      </p:to>
                                    </p:animClr>
                                    <p:set>
                                      <p:cBhvr>
                                        <p:cTn id="19" dur="500" fill="hold"/>
                                        <p:tgtEl>
                                          <p:spTgt spid="30722">
                                            <p:txEl>
                                              <p:pRg st="1" end="1"/>
                                            </p:txEl>
                                          </p:spTgt>
                                        </p:tgtEl>
                                        <p:attrNameLst>
                                          <p:attrName>fill.type</p:attrName>
                                        </p:attrNameLst>
                                      </p:cBhvr>
                                      <p:to>
                                        <p:strVal val="solid"/>
                                      </p:to>
                                    </p:set>
                                    <p:set>
                                      <p:cBhvr>
                                        <p:cTn id="20" dur="500" fill="hold"/>
                                        <p:tgtEl>
                                          <p:spTgt spid="30722">
                                            <p:txEl>
                                              <p:pRg st="1" end="1"/>
                                            </p:txEl>
                                          </p:spTgt>
                                        </p:tgtEl>
                                        <p:attrNameLst>
                                          <p:attrName>fill.on</p:attrName>
                                        </p:attrNameLst>
                                      </p:cBhvr>
                                      <p:to>
                                        <p:strVal val="true"/>
                                      </p:to>
                                    </p:set>
                                  </p:childTnLst>
                                </p:cTn>
                              </p:par>
                            </p:childTnLst>
                          </p:cTn>
                        </p:par>
                      </p:childTnLst>
                    </p:cTn>
                  </p:par>
                  <p:par>
                    <p:cTn id="21" fill="hold">
                      <p:stCondLst>
                        <p:cond delay="indefinite"/>
                      </p:stCondLst>
                      <p:childTnLst>
                        <p:par>
                          <p:cTn id="22" fill="hold">
                            <p:stCondLst>
                              <p:cond delay="0"/>
                            </p:stCondLst>
                            <p:childTnLst>
                              <p:par>
                                <p:cTn id="23" presetID="19" presetClass="emph" presetSubtype="0" fill="hold" nodeType="clickEffect">
                                  <p:stCondLst>
                                    <p:cond delay="0"/>
                                  </p:stCondLst>
                                  <p:childTnLst>
                                    <p:animClr clrSpc="rgb" dir="cw">
                                      <p:cBhvr override="childStyle">
                                        <p:cTn id="24" dur="500" fill="hold"/>
                                        <p:tgtEl>
                                          <p:spTgt spid="30722">
                                            <p:txEl>
                                              <p:pRg st="2" end="2"/>
                                            </p:txEl>
                                          </p:spTgt>
                                        </p:tgtEl>
                                        <p:attrNameLst>
                                          <p:attrName>style.color</p:attrName>
                                        </p:attrNameLst>
                                      </p:cBhvr>
                                      <p:to>
                                        <a:schemeClr val="accent2"/>
                                      </p:to>
                                    </p:animClr>
                                    <p:animClr clrSpc="rgb" dir="cw">
                                      <p:cBhvr>
                                        <p:cTn id="25" dur="500" fill="hold"/>
                                        <p:tgtEl>
                                          <p:spTgt spid="30722">
                                            <p:txEl>
                                              <p:pRg st="2" end="2"/>
                                            </p:txEl>
                                          </p:spTgt>
                                        </p:tgtEl>
                                        <p:attrNameLst>
                                          <p:attrName>fillcolor</p:attrName>
                                        </p:attrNameLst>
                                      </p:cBhvr>
                                      <p:to>
                                        <a:schemeClr val="accent2"/>
                                      </p:to>
                                    </p:animClr>
                                    <p:set>
                                      <p:cBhvr>
                                        <p:cTn id="26" dur="500" fill="hold"/>
                                        <p:tgtEl>
                                          <p:spTgt spid="30722">
                                            <p:txEl>
                                              <p:pRg st="2" end="2"/>
                                            </p:txEl>
                                          </p:spTgt>
                                        </p:tgtEl>
                                        <p:attrNameLst>
                                          <p:attrName>fill.type</p:attrName>
                                        </p:attrNameLst>
                                      </p:cBhvr>
                                      <p:to>
                                        <p:strVal val="solid"/>
                                      </p:to>
                                    </p:set>
                                    <p:set>
                                      <p:cBhvr>
                                        <p:cTn id="27" dur="500" fill="hold"/>
                                        <p:tgtEl>
                                          <p:spTgt spid="30722">
                                            <p:txEl>
                                              <p:pRg st="2" end="2"/>
                                            </p:txEl>
                                          </p:spTgt>
                                        </p:tgtEl>
                                        <p:attrNameLst>
                                          <p:attrName>fill.on</p:attrName>
                                        </p:attrNameLst>
                                      </p:cBhvr>
                                      <p:to>
                                        <p:strVal val="true"/>
                                      </p:to>
                                    </p:set>
                                  </p:childTnLst>
                                </p:cTn>
                              </p:par>
                            </p:childTnLst>
                          </p:cTn>
                        </p:par>
                      </p:childTnLst>
                    </p:cTn>
                  </p:par>
                  <p:par>
                    <p:cTn id="28" fill="hold">
                      <p:stCondLst>
                        <p:cond delay="indefinite"/>
                      </p:stCondLst>
                      <p:childTnLst>
                        <p:par>
                          <p:cTn id="29" fill="hold">
                            <p:stCondLst>
                              <p:cond delay="0"/>
                            </p:stCondLst>
                            <p:childTnLst>
                              <p:par>
                                <p:cTn id="30" presetID="19" presetClass="emph" presetSubtype="0" fill="hold" nodeType="clickEffect">
                                  <p:stCondLst>
                                    <p:cond delay="0"/>
                                  </p:stCondLst>
                                  <p:childTnLst>
                                    <p:animClr clrSpc="rgb" dir="cw">
                                      <p:cBhvr override="childStyle">
                                        <p:cTn id="31" dur="500" fill="hold"/>
                                        <p:tgtEl>
                                          <p:spTgt spid="30722">
                                            <p:txEl>
                                              <p:pRg st="3" end="3"/>
                                            </p:txEl>
                                          </p:spTgt>
                                        </p:tgtEl>
                                        <p:attrNameLst>
                                          <p:attrName>style.color</p:attrName>
                                        </p:attrNameLst>
                                      </p:cBhvr>
                                      <p:to>
                                        <a:schemeClr val="accent2"/>
                                      </p:to>
                                    </p:animClr>
                                    <p:animClr clrSpc="rgb" dir="cw">
                                      <p:cBhvr>
                                        <p:cTn id="32" dur="500" fill="hold"/>
                                        <p:tgtEl>
                                          <p:spTgt spid="30722">
                                            <p:txEl>
                                              <p:pRg st="3" end="3"/>
                                            </p:txEl>
                                          </p:spTgt>
                                        </p:tgtEl>
                                        <p:attrNameLst>
                                          <p:attrName>fillcolor</p:attrName>
                                        </p:attrNameLst>
                                      </p:cBhvr>
                                      <p:to>
                                        <a:schemeClr val="accent2"/>
                                      </p:to>
                                    </p:animClr>
                                    <p:set>
                                      <p:cBhvr>
                                        <p:cTn id="33" dur="500" fill="hold"/>
                                        <p:tgtEl>
                                          <p:spTgt spid="30722">
                                            <p:txEl>
                                              <p:pRg st="3" end="3"/>
                                            </p:txEl>
                                          </p:spTgt>
                                        </p:tgtEl>
                                        <p:attrNameLst>
                                          <p:attrName>fill.type</p:attrName>
                                        </p:attrNameLst>
                                      </p:cBhvr>
                                      <p:to>
                                        <p:strVal val="solid"/>
                                      </p:to>
                                    </p:set>
                                    <p:set>
                                      <p:cBhvr>
                                        <p:cTn id="34" dur="500" fill="hold"/>
                                        <p:tgtEl>
                                          <p:spTgt spid="30722">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381000"/>
            <a:ext cx="8229600" cy="1020762"/>
          </a:xfrm>
          <a:noFill/>
          <a:ln w="3175">
            <a:solidFill>
              <a:schemeClr val="bg1"/>
            </a:solidFill>
            <a:miter lim="800000"/>
            <a:headEnd/>
            <a:tailEnd/>
          </a:ln>
        </p:spPr>
        <p:txBody>
          <a:bodyPr/>
          <a:lstStyle/>
          <a:p>
            <a:pPr eaLnBrk="1" hangingPunct="1"/>
            <a:r>
              <a:rPr lang="en-US" sz="3600" b="1" dirty="0" smtClean="0">
                <a:solidFill>
                  <a:schemeClr val="bg1"/>
                </a:solidFill>
              </a:rPr>
              <a:t>Text Structure Research</a:t>
            </a:r>
          </a:p>
        </p:txBody>
      </p:sp>
      <p:sp>
        <p:nvSpPr>
          <p:cNvPr id="100364" name="Rectangle 12"/>
          <p:cNvSpPr>
            <a:spLocks noGrp="1" noChangeArrowheads="1"/>
          </p:cNvSpPr>
          <p:nvPr>
            <p:ph sz="half" idx="1"/>
          </p:nvPr>
        </p:nvSpPr>
        <p:spPr>
          <a:xfrm>
            <a:off x="457200" y="1981200"/>
            <a:ext cx="4495800" cy="4191000"/>
          </a:xfrm>
          <a:noFill/>
        </p:spPr>
        <p:txBody>
          <a:bodyPr/>
          <a:lstStyle/>
          <a:p>
            <a:pPr eaLnBrk="1" hangingPunct="1">
              <a:lnSpc>
                <a:spcPct val="120000"/>
              </a:lnSpc>
            </a:pPr>
            <a:r>
              <a:rPr lang="en-US" sz="3200" dirty="0">
                <a:solidFill>
                  <a:schemeClr val="bg1"/>
                </a:solidFill>
              </a:rPr>
              <a:t>Teach students to identify and use the text’s organizational structure to comprehend, learn, and remember </a:t>
            </a:r>
            <a:r>
              <a:rPr lang="en-US" sz="3200" dirty="0" smtClean="0">
                <a:solidFill>
                  <a:schemeClr val="bg1"/>
                </a:solidFill>
              </a:rPr>
              <a:t>content.</a:t>
            </a:r>
            <a:endParaRPr lang="en-US" sz="3200" dirty="0">
              <a:solidFill>
                <a:schemeClr val="bg1"/>
              </a:solidFill>
            </a:endParaRPr>
          </a:p>
        </p:txBody>
      </p:sp>
      <p:pic>
        <p:nvPicPr>
          <p:cNvPr id="5" name="Picture 2"/>
          <p:cNvPicPr>
            <a:picLocks noChangeAspect="1" noChangeArrowheads="1"/>
          </p:cNvPicPr>
          <p:nvPr/>
        </p:nvPicPr>
        <p:blipFill rotWithShape="1">
          <a:blip>
            <a:extLst>
              <a:ext uri="{28A0092B-C50C-407E-A947-70E740481C1C}">
                <a14:useLocalDpi xmlns:a14="http://schemas.microsoft.com/office/drawing/2010/main" val="0"/>
              </a:ext>
            </a:extLst>
          </a:blip>
          <a:srcRect r="11665"/>
          <a:stretch/>
        </p:blipFill>
        <p:spPr bwMode="auto">
          <a:xfrm>
            <a:off x="4724400" y="1600200"/>
            <a:ext cx="3142527" cy="2362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rotWithShape="1">
          <a:blip>
            <a:extLst>
              <a:ext uri="{28A0092B-C50C-407E-A947-70E740481C1C}">
                <a14:useLocalDpi xmlns:a14="http://schemas.microsoft.com/office/drawing/2010/main" val="0"/>
              </a:ext>
            </a:extLst>
          </a:blip>
          <a:srcRect l="9263" t="8081" r="4169"/>
          <a:stretch/>
        </p:blipFill>
        <p:spPr bwMode="auto">
          <a:xfrm>
            <a:off x="5410200" y="4121684"/>
            <a:ext cx="3535066" cy="24923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11665"/>
          <a:stretch/>
        </p:blipFill>
        <p:spPr bwMode="auto">
          <a:xfrm>
            <a:off x="4724400" y="1600200"/>
            <a:ext cx="3142527" cy="2362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9263" t="8081" r="4169"/>
          <a:stretch/>
        </p:blipFill>
        <p:spPr bwMode="auto">
          <a:xfrm>
            <a:off x="5410200" y="4121683"/>
            <a:ext cx="3535066" cy="24923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15475077"/>
      </p:ext>
    </p:extLst>
  </p:cSld>
  <p:clrMapOvr>
    <a:masterClrMapping/>
  </p:clrMapOvr>
  <p:transition spd="med" advTm="3679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0" presetClass="entr" presetSubtype="0" fill="hold" nodeType="afterEffect">
                                  <p:stCondLst>
                                    <p:cond delay="500"/>
                                  </p:stCondLst>
                                  <p:childTnLst>
                                    <p:set>
                                      <p:cBhvr>
                                        <p:cTn id="9" dur="1" fill="hold">
                                          <p:stCondLst>
                                            <p:cond delay="0"/>
                                          </p:stCondLst>
                                        </p:cTn>
                                        <p:tgtEl>
                                          <p:spTgt spid="100364">
                                            <p:txEl>
                                              <p:pRg st="0" end="0"/>
                                            </p:txEl>
                                          </p:spTgt>
                                        </p:tgtEl>
                                        <p:attrNameLst>
                                          <p:attrName>style.visibility</p:attrName>
                                        </p:attrNameLst>
                                      </p:cBhvr>
                                      <p:to>
                                        <p:strVal val="visible"/>
                                      </p:to>
                                    </p:set>
                                    <p:animEffect transition="in" filter="fade">
                                      <p:cBhvr>
                                        <p:cTn id="10" dur="2000"/>
                                        <p:tgtEl>
                                          <p:spTgt spid="100364">
                                            <p:txEl>
                                              <p:pRg st="0" end="0"/>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par>
                                <p:cTn id="14" presetID="10" presetClass="entr" presetSubtype="0" fill="hold" nodeType="withEffect">
                                  <p:stCondLst>
                                    <p:cond delay="500"/>
                                  </p:stCondLst>
                                  <p:childTnLst>
                                    <p:set>
                                      <p:cBhvr>
                                        <p:cTn id="15" dur="1" fill="hold">
                                          <p:stCondLst>
                                            <p:cond delay="0"/>
                                          </p:stCondLst>
                                        </p:cTn>
                                        <p:tgtEl>
                                          <p:spTgt spid="9221"/>
                                        </p:tgtEl>
                                        <p:attrNameLst>
                                          <p:attrName>style.visibility</p:attrName>
                                        </p:attrNameLst>
                                      </p:cBhvr>
                                      <p:to>
                                        <p:strVal val="visible"/>
                                      </p:to>
                                    </p:set>
                                    <p:animEffect transition="in" filter="fade">
                                      <p:cBhvr>
                                        <p:cTn id="16" dur="2000"/>
                                        <p:tgtEl>
                                          <p:spTgt spid="9221"/>
                                        </p:tgtEl>
                                      </p:cBhvr>
                                    </p:animEffect>
                                  </p:childTnLst>
                                </p:cTn>
                              </p:par>
                              <p:par>
                                <p:cTn id="17" presetID="10"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childTnLst>
                                </p:cTn>
                              </p:par>
                              <p:par>
                                <p:cTn id="20" presetID="10" presetClass="entr" presetSubtype="0" fill="hold"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p:cNvSpPr>
          <p:nvPr>
            <p:ph type="title" idx="4294967295"/>
          </p:nvPr>
        </p:nvSpPr>
        <p:spPr>
          <a:xfrm>
            <a:off x="381000" y="609600"/>
            <a:ext cx="8382000" cy="990600"/>
          </a:xfrm>
          <a:solidFill>
            <a:schemeClr val="accent2"/>
          </a:solidFill>
        </p:spPr>
        <p:txBody>
          <a:bodyPr/>
          <a:lstStyle/>
          <a:p>
            <a:pPr algn="ctr"/>
            <a:r>
              <a:rPr lang="en-US" sz="3600" b="1" dirty="0" smtClean="0">
                <a:solidFill>
                  <a:schemeClr val="bg1"/>
                </a:solidFill>
                <a:latin typeface="Arial" charset="0"/>
                <a:cs typeface="Arial" charset="0"/>
              </a:rPr>
              <a:t>Text’s Organizational Structure</a:t>
            </a:r>
          </a:p>
        </p:txBody>
      </p:sp>
      <p:sp>
        <p:nvSpPr>
          <p:cNvPr id="26626" name="Rectangle 3"/>
          <p:cNvSpPr>
            <a:spLocks noGrp="1"/>
          </p:cNvSpPr>
          <p:nvPr>
            <p:ph type="body" idx="4294967295"/>
          </p:nvPr>
        </p:nvSpPr>
        <p:spPr>
          <a:xfrm>
            <a:off x="350520" y="2148840"/>
            <a:ext cx="3764280" cy="3794760"/>
          </a:xfrm>
          <a:solidFill>
            <a:srgbClr val="FFFFCD"/>
          </a:solidFill>
          <a:ln w="50800" cmpd="dbl">
            <a:solidFill>
              <a:schemeClr val="accent2"/>
            </a:solidFill>
          </a:ln>
        </p:spPr>
        <p:txBody>
          <a:bodyPr/>
          <a:lstStyle/>
          <a:p>
            <a:pPr marL="228600" lvl="1" indent="0">
              <a:spcBef>
                <a:spcPts val="0"/>
              </a:spcBef>
              <a:buNone/>
            </a:pPr>
            <a:endParaRPr lang="en-US" sz="2400" dirty="0" smtClean="0">
              <a:solidFill>
                <a:schemeClr val="tx1"/>
              </a:solidFill>
              <a:latin typeface="Arial" charset="0"/>
            </a:endParaRPr>
          </a:p>
          <a:p>
            <a:pPr marL="350838" lvl="1" indent="-228600">
              <a:spcBef>
                <a:spcPts val="0"/>
              </a:spcBef>
              <a:buFontTx/>
              <a:buChar char="•"/>
            </a:pPr>
            <a:r>
              <a:rPr lang="en-US" sz="2400" dirty="0" smtClean="0">
                <a:solidFill>
                  <a:schemeClr val="tx1"/>
                </a:solidFill>
                <a:latin typeface="Arial" charset="0"/>
              </a:rPr>
              <a:t>Explain how to identify and connect the parts of </a:t>
            </a:r>
            <a:r>
              <a:rPr lang="en-US" sz="2400" b="1" i="1" dirty="0" smtClean="0">
                <a:solidFill>
                  <a:schemeClr val="tx1"/>
                </a:solidFill>
                <a:latin typeface="Arial" charset="0"/>
              </a:rPr>
              <a:t>narrative texts</a:t>
            </a:r>
            <a:r>
              <a:rPr lang="en-US" sz="2400" dirty="0" smtClean="0">
                <a:solidFill>
                  <a:schemeClr val="tx1"/>
                </a:solidFill>
                <a:latin typeface="Arial" charset="0"/>
              </a:rPr>
              <a:t>.</a:t>
            </a:r>
          </a:p>
          <a:p>
            <a:pPr marL="350838" lvl="1" indent="-228600">
              <a:spcBef>
                <a:spcPts val="4200"/>
              </a:spcBef>
              <a:buFontTx/>
              <a:buChar char="•"/>
            </a:pPr>
            <a:r>
              <a:rPr lang="en-US" sz="2400" dirty="0" smtClean="0">
                <a:solidFill>
                  <a:schemeClr val="tx1"/>
                </a:solidFill>
                <a:latin typeface="Arial" charset="0"/>
              </a:rPr>
              <a:t>Provide instruction on common structures of </a:t>
            </a:r>
            <a:r>
              <a:rPr lang="en-US" sz="2400" b="1" i="1" dirty="0" smtClean="0">
                <a:solidFill>
                  <a:schemeClr val="tx1"/>
                </a:solidFill>
                <a:latin typeface="Arial" charset="0"/>
              </a:rPr>
              <a:t>informational texts.</a:t>
            </a:r>
          </a:p>
          <a:p>
            <a:pPr marL="228600" lvl="1" indent="0">
              <a:spcBef>
                <a:spcPts val="3000"/>
              </a:spcBef>
              <a:buNone/>
            </a:pPr>
            <a:endParaRPr lang="en-US" sz="2400" b="1" i="1" dirty="0" smtClean="0">
              <a:solidFill>
                <a:schemeClr val="tx1"/>
              </a:solidFill>
              <a:latin typeface="Arial" charset="0"/>
            </a:endParaRPr>
          </a:p>
        </p:txBody>
      </p:sp>
      <p:pic>
        <p:nvPicPr>
          <p:cNvPr id="614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22715" r="23979" b="14976"/>
          <a:stretch/>
        </p:blipFill>
        <p:spPr bwMode="auto">
          <a:xfrm>
            <a:off x="4554398" y="1842212"/>
            <a:ext cx="2856613" cy="30345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l="24770" r="17991" b="8304"/>
          <a:stretch/>
        </p:blipFill>
        <p:spPr bwMode="auto">
          <a:xfrm>
            <a:off x="6302545" y="3697704"/>
            <a:ext cx="2541177" cy="270309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rotWithShape="1">
          <a:blip r:embed="rId8">
            <a:extLst>
              <a:ext uri="{28A0092B-C50C-407E-A947-70E740481C1C}">
                <a14:useLocalDpi xmlns:a14="http://schemas.microsoft.com/office/drawing/2010/main" val="0"/>
              </a:ext>
            </a:extLst>
          </a:blip>
          <a:srcRect l="4312" t="11005" r="21298"/>
          <a:stretch/>
        </p:blipFill>
        <p:spPr bwMode="auto">
          <a:xfrm>
            <a:off x="4407903" y="1842213"/>
            <a:ext cx="2450097" cy="19521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rotWithShape="1">
          <a:blip r:embed="rId9">
            <a:extLst>
              <a:ext uri="{28A0092B-C50C-407E-A947-70E740481C1C}">
                <a14:useLocalDpi xmlns:a14="http://schemas.microsoft.com/office/drawing/2010/main" val="0"/>
              </a:ext>
            </a:extLst>
          </a:blip>
          <a:srcRect b="7241"/>
          <a:stretch/>
        </p:blipFill>
        <p:spPr bwMode="auto">
          <a:xfrm>
            <a:off x="4876800" y="4017627"/>
            <a:ext cx="1723257" cy="24001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rotWithShape="1">
          <a:blip r:embed="rId10">
            <a:extLst>
              <a:ext uri="{28A0092B-C50C-407E-A947-70E740481C1C}">
                <a14:useLocalDpi xmlns:a14="http://schemas.microsoft.com/office/drawing/2010/main" val="0"/>
              </a:ext>
            </a:extLst>
          </a:blip>
          <a:srcRect l="16990" t="58356" r="36584"/>
          <a:stretch/>
        </p:blipFill>
        <p:spPr bwMode="auto">
          <a:xfrm>
            <a:off x="7061708" y="3200400"/>
            <a:ext cx="1748147" cy="2354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Audio 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414275067"/>
      </p:ext>
    </p:extLst>
  </p:cSld>
  <p:clrMapOvr>
    <a:masterClrMapping/>
  </p:clrMapOvr>
  <p:transition spd="med" advTm="105409">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9" presetClass="emph" presetSubtype="0" fill="hold" nodeType="clickEffect">
                                  <p:stCondLst>
                                    <p:cond delay="0"/>
                                  </p:stCondLst>
                                  <p:childTnLst>
                                    <p:animClr clrSpc="rgb" dir="cw">
                                      <p:cBhvr override="childStyle">
                                        <p:cTn id="10" dur="500" fill="hold"/>
                                        <p:tgtEl>
                                          <p:spTgt spid="26626">
                                            <p:txEl>
                                              <p:pRg st="1" end="1"/>
                                            </p:txEl>
                                          </p:spTgt>
                                        </p:tgtEl>
                                        <p:attrNameLst>
                                          <p:attrName>style.color</p:attrName>
                                        </p:attrNameLst>
                                      </p:cBhvr>
                                      <p:to>
                                        <a:schemeClr val="accent2"/>
                                      </p:to>
                                    </p:animClr>
                                    <p:animClr clrSpc="rgb" dir="cw">
                                      <p:cBhvr>
                                        <p:cTn id="11" dur="500" fill="hold"/>
                                        <p:tgtEl>
                                          <p:spTgt spid="26626">
                                            <p:txEl>
                                              <p:pRg st="1" end="1"/>
                                            </p:txEl>
                                          </p:spTgt>
                                        </p:tgtEl>
                                        <p:attrNameLst>
                                          <p:attrName>fillcolor</p:attrName>
                                        </p:attrNameLst>
                                      </p:cBhvr>
                                      <p:to>
                                        <a:schemeClr val="accent2"/>
                                      </p:to>
                                    </p:animClr>
                                    <p:set>
                                      <p:cBhvr>
                                        <p:cTn id="12" dur="500" fill="hold"/>
                                        <p:tgtEl>
                                          <p:spTgt spid="26626">
                                            <p:txEl>
                                              <p:pRg st="1" end="1"/>
                                            </p:txEl>
                                          </p:spTgt>
                                        </p:tgtEl>
                                        <p:attrNameLst>
                                          <p:attrName>fill.type</p:attrName>
                                        </p:attrNameLst>
                                      </p:cBhvr>
                                      <p:to>
                                        <p:strVal val="solid"/>
                                      </p:to>
                                    </p:set>
                                    <p:set>
                                      <p:cBhvr>
                                        <p:cTn id="13" dur="500" fill="hold"/>
                                        <p:tgtEl>
                                          <p:spTgt spid="26626">
                                            <p:txEl>
                                              <p:pRg st="1" end="1"/>
                                            </p:txEl>
                                          </p:spTgt>
                                        </p:tgtEl>
                                        <p:attrNameLst>
                                          <p:attrName>fill.on</p:attrName>
                                        </p:attrNameLst>
                                      </p:cBhvr>
                                      <p:to>
                                        <p:strVal val="true"/>
                                      </p:to>
                                    </p:set>
                                  </p:childTnLst>
                                </p:cTn>
                              </p:par>
                              <p:par>
                                <p:cTn id="14" presetID="10" presetClass="entr" presetSubtype="0" fill="hold" nodeType="withEffect">
                                  <p:stCondLst>
                                    <p:cond delay="0"/>
                                  </p:stCondLst>
                                  <p:childTnLst>
                                    <p:set>
                                      <p:cBhvr>
                                        <p:cTn id="15" dur="1" fill="hold">
                                          <p:stCondLst>
                                            <p:cond delay="0"/>
                                          </p:stCondLst>
                                        </p:cTn>
                                        <p:tgtEl>
                                          <p:spTgt spid="6150"/>
                                        </p:tgtEl>
                                        <p:attrNameLst>
                                          <p:attrName>style.visibility</p:attrName>
                                        </p:attrNameLst>
                                      </p:cBhvr>
                                      <p:to>
                                        <p:strVal val="visible"/>
                                      </p:to>
                                    </p:set>
                                    <p:animEffect transition="in" filter="fade">
                                      <p:cBhvr>
                                        <p:cTn id="16" dur="1000"/>
                                        <p:tgtEl>
                                          <p:spTgt spid="6150"/>
                                        </p:tgtEl>
                                      </p:cBhvr>
                                    </p:animEffect>
                                  </p:childTnLst>
                                </p:cTn>
                              </p:par>
                              <p:par>
                                <p:cTn id="17" presetID="10" presetClass="entr" presetSubtype="0" fill="hold" nodeType="withEffect">
                                  <p:stCondLst>
                                    <p:cond delay="0"/>
                                  </p:stCondLst>
                                  <p:childTnLst>
                                    <p:set>
                                      <p:cBhvr>
                                        <p:cTn id="18" dur="1" fill="hold">
                                          <p:stCondLst>
                                            <p:cond delay="0"/>
                                          </p:stCondLst>
                                        </p:cTn>
                                        <p:tgtEl>
                                          <p:spTgt spid="6151"/>
                                        </p:tgtEl>
                                        <p:attrNameLst>
                                          <p:attrName>style.visibility</p:attrName>
                                        </p:attrNameLst>
                                      </p:cBhvr>
                                      <p:to>
                                        <p:strVal val="visible"/>
                                      </p:to>
                                    </p:set>
                                    <p:animEffect transition="in" filter="fade">
                                      <p:cBhvr>
                                        <p:cTn id="19" dur="1000"/>
                                        <p:tgtEl>
                                          <p:spTgt spid="6151"/>
                                        </p:tgtEl>
                                      </p:cBhvr>
                                    </p:animEffect>
                                  </p:childTnLst>
                                </p:cTn>
                              </p:par>
                              <p:par>
                                <p:cTn id="20" presetID="10" presetClass="entr" presetSubtype="0" fill="hold" nodeType="withEffect">
                                  <p:stCondLst>
                                    <p:cond delay="0"/>
                                  </p:stCondLst>
                                  <p:childTnLst>
                                    <p:set>
                                      <p:cBhvr>
                                        <p:cTn id="21" dur="1" fill="hold">
                                          <p:stCondLst>
                                            <p:cond delay="0"/>
                                          </p:stCondLst>
                                        </p:cTn>
                                        <p:tgtEl>
                                          <p:spTgt spid="6152"/>
                                        </p:tgtEl>
                                        <p:attrNameLst>
                                          <p:attrName>style.visibility</p:attrName>
                                        </p:attrNameLst>
                                      </p:cBhvr>
                                      <p:to>
                                        <p:strVal val="visible"/>
                                      </p:to>
                                    </p:set>
                                    <p:animEffect transition="in" filter="fade">
                                      <p:cBhvr>
                                        <p:cTn id="22" dur="1000"/>
                                        <p:tgtEl>
                                          <p:spTgt spid="6152"/>
                                        </p:tgtEl>
                                      </p:cBhvr>
                                    </p:animEffect>
                                  </p:childTnLst>
                                </p:cTn>
                              </p:par>
                            </p:childTnLst>
                          </p:cTn>
                        </p:par>
                      </p:childTnLst>
                    </p:cTn>
                  </p:par>
                  <p:par>
                    <p:cTn id="23" fill="hold">
                      <p:stCondLst>
                        <p:cond delay="indefinite"/>
                      </p:stCondLst>
                      <p:childTnLst>
                        <p:par>
                          <p:cTn id="24" fill="hold">
                            <p:stCondLst>
                              <p:cond delay="0"/>
                            </p:stCondLst>
                            <p:childTnLst>
                              <p:par>
                                <p:cTn id="25" presetID="19" presetClass="emph" presetSubtype="0" fill="hold" nodeType="clickEffect">
                                  <p:stCondLst>
                                    <p:cond delay="0"/>
                                  </p:stCondLst>
                                  <p:childTnLst>
                                    <p:animClr clrSpc="rgb" dir="cw">
                                      <p:cBhvr override="childStyle">
                                        <p:cTn id="26" dur="500" fill="hold"/>
                                        <p:tgtEl>
                                          <p:spTgt spid="26626">
                                            <p:txEl>
                                              <p:pRg st="2" end="2"/>
                                            </p:txEl>
                                          </p:spTgt>
                                        </p:tgtEl>
                                        <p:attrNameLst>
                                          <p:attrName>style.color</p:attrName>
                                        </p:attrNameLst>
                                      </p:cBhvr>
                                      <p:to>
                                        <a:schemeClr val="accent2"/>
                                      </p:to>
                                    </p:animClr>
                                    <p:animClr clrSpc="rgb" dir="cw">
                                      <p:cBhvr>
                                        <p:cTn id="27" dur="500" fill="hold"/>
                                        <p:tgtEl>
                                          <p:spTgt spid="26626">
                                            <p:txEl>
                                              <p:pRg st="2" end="2"/>
                                            </p:txEl>
                                          </p:spTgt>
                                        </p:tgtEl>
                                        <p:attrNameLst>
                                          <p:attrName>fillcolor</p:attrName>
                                        </p:attrNameLst>
                                      </p:cBhvr>
                                      <p:to>
                                        <a:schemeClr val="accent2"/>
                                      </p:to>
                                    </p:animClr>
                                    <p:set>
                                      <p:cBhvr>
                                        <p:cTn id="28" dur="500" fill="hold"/>
                                        <p:tgtEl>
                                          <p:spTgt spid="26626">
                                            <p:txEl>
                                              <p:pRg st="2" end="2"/>
                                            </p:txEl>
                                          </p:spTgt>
                                        </p:tgtEl>
                                        <p:attrNameLst>
                                          <p:attrName>fill.type</p:attrName>
                                        </p:attrNameLst>
                                      </p:cBhvr>
                                      <p:to>
                                        <p:strVal val="solid"/>
                                      </p:to>
                                    </p:set>
                                    <p:set>
                                      <p:cBhvr>
                                        <p:cTn id="29" dur="500" fill="hold"/>
                                        <p:tgtEl>
                                          <p:spTgt spid="26626">
                                            <p:txEl>
                                              <p:pRg st="2" end="2"/>
                                            </p:txEl>
                                          </p:spTgt>
                                        </p:tgtEl>
                                        <p:attrNameLst>
                                          <p:attrName>fill.on</p:attrName>
                                        </p:attrNameLst>
                                      </p:cBhvr>
                                      <p:to>
                                        <p:strVal val="true"/>
                                      </p:to>
                                    </p:set>
                                  </p:childTnLst>
                                </p:cTn>
                              </p:par>
                              <p:par>
                                <p:cTn id="30" presetID="10" presetClass="entr" presetSubtype="0" fill="hold" nodeType="withEffect">
                                  <p:stCondLst>
                                    <p:cond delay="0"/>
                                  </p:stCondLst>
                                  <p:childTnLst>
                                    <p:set>
                                      <p:cBhvr>
                                        <p:cTn id="31" dur="1" fill="hold">
                                          <p:stCondLst>
                                            <p:cond delay="0"/>
                                          </p:stCondLst>
                                        </p:cTn>
                                        <p:tgtEl>
                                          <p:spTgt spid="6147"/>
                                        </p:tgtEl>
                                        <p:attrNameLst>
                                          <p:attrName>style.visibility</p:attrName>
                                        </p:attrNameLst>
                                      </p:cBhvr>
                                      <p:to>
                                        <p:strVal val="visible"/>
                                      </p:to>
                                    </p:set>
                                    <p:animEffect transition="in" filter="fade">
                                      <p:cBhvr>
                                        <p:cTn id="32" dur="1000"/>
                                        <p:tgtEl>
                                          <p:spTgt spid="6147"/>
                                        </p:tgtEl>
                                      </p:cBhvr>
                                    </p:animEffect>
                                  </p:childTnLst>
                                </p:cTn>
                              </p:par>
                              <p:par>
                                <p:cTn id="33" presetID="10" presetClass="entr" presetSubtype="0" fill="hold" nodeType="withEffect">
                                  <p:stCondLst>
                                    <p:cond delay="0"/>
                                  </p:stCondLst>
                                  <p:childTnLst>
                                    <p:set>
                                      <p:cBhvr>
                                        <p:cTn id="34" dur="1" fill="hold">
                                          <p:stCondLst>
                                            <p:cond delay="0"/>
                                          </p:stCondLst>
                                        </p:cTn>
                                        <p:tgtEl>
                                          <p:spTgt spid="6146"/>
                                        </p:tgtEl>
                                        <p:attrNameLst>
                                          <p:attrName>style.visibility</p:attrName>
                                        </p:attrNameLst>
                                      </p:cBhvr>
                                      <p:to>
                                        <p:strVal val="visible"/>
                                      </p:to>
                                    </p:set>
                                    <p:animEffect transition="in" filter="fade">
                                      <p:cBhvr>
                                        <p:cTn id="35" dur="1000"/>
                                        <p:tgtEl>
                                          <p:spTgt spid="6146"/>
                                        </p:tgtEl>
                                      </p:cBhvr>
                                    </p:animEffect>
                                  </p:childTnLst>
                                </p:cTn>
                              </p:par>
                              <p:par>
                                <p:cTn id="36" presetID="10" presetClass="exit" presetSubtype="0" fill="hold" nodeType="withEffect">
                                  <p:stCondLst>
                                    <p:cond delay="0"/>
                                  </p:stCondLst>
                                  <p:childTnLst>
                                    <p:animEffect transition="out" filter="fade">
                                      <p:cBhvr>
                                        <p:cTn id="37" dur="1000"/>
                                        <p:tgtEl>
                                          <p:spTgt spid="6150"/>
                                        </p:tgtEl>
                                      </p:cBhvr>
                                    </p:animEffect>
                                    <p:set>
                                      <p:cBhvr>
                                        <p:cTn id="38" dur="1" fill="hold">
                                          <p:stCondLst>
                                            <p:cond delay="999"/>
                                          </p:stCondLst>
                                        </p:cTn>
                                        <p:tgtEl>
                                          <p:spTgt spid="6150"/>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1000"/>
                                        <p:tgtEl>
                                          <p:spTgt spid="6151"/>
                                        </p:tgtEl>
                                      </p:cBhvr>
                                    </p:animEffect>
                                    <p:set>
                                      <p:cBhvr>
                                        <p:cTn id="41" dur="1" fill="hold">
                                          <p:stCondLst>
                                            <p:cond delay="999"/>
                                          </p:stCondLst>
                                        </p:cTn>
                                        <p:tgtEl>
                                          <p:spTgt spid="6151"/>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1000"/>
                                        <p:tgtEl>
                                          <p:spTgt spid="6152"/>
                                        </p:tgtEl>
                                      </p:cBhvr>
                                    </p:animEffect>
                                    <p:set>
                                      <p:cBhvr>
                                        <p:cTn id="44" dur="1" fill="hold">
                                          <p:stCondLst>
                                            <p:cond delay="999"/>
                                          </p:stCondLst>
                                        </p:cTn>
                                        <p:tgtEl>
                                          <p:spTgt spid="61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5"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2"/>
            </a:gs>
            <a:gs pos="27000">
              <a:srgbClr val="C5C5ED"/>
            </a:gs>
            <a:gs pos="55000">
              <a:srgbClr val="D9D9F3"/>
            </a:gs>
            <a:gs pos="89000">
              <a:srgbClr val="EDEDF9"/>
            </a:gs>
          </a:gsLst>
          <a:lin ang="5400000" scaled="0"/>
        </a:gradFill>
        <a:effectLst/>
      </p:bgPr>
    </p:bg>
    <p:spTree>
      <p:nvGrpSpPr>
        <p:cNvPr id="1" name=""/>
        <p:cNvGrpSpPr/>
        <p:nvPr/>
      </p:nvGrpSpPr>
      <p:grpSpPr>
        <a:xfrm>
          <a:off x="0" y="0"/>
          <a:ext cx="0" cy="0"/>
          <a:chOff x="0" y="0"/>
          <a:chExt cx="0" cy="0"/>
        </a:xfrm>
      </p:grpSpPr>
      <p:sp>
        <p:nvSpPr>
          <p:cNvPr id="48129" name="Rectangle 2"/>
          <p:cNvSpPr>
            <a:spLocks noGrp="1"/>
          </p:cNvSpPr>
          <p:nvPr>
            <p:ph type="title" idx="4294967295"/>
          </p:nvPr>
        </p:nvSpPr>
        <p:spPr>
          <a:xfrm>
            <a:off x="380428" y="533400"/>
            <a:ext cx="8382000" cy="762000"/>
          </a:xfrm>
          <a:ln w="19050">
            <a:solidFill>
              <a:schemeClr val="bg1"/>
            </a:solidFill>
          </a:ln>
        </p:spPr>
        <p:txBody>
          <a:bodyPr/>
          <a:lstStyle/>
          <a:p>
            <a:r>
              <a:rPr lang="en-US" sz="3200" b="1" dirty="0" smtClean="0">
                <a:solidFill>
                  <a:schemeClr val="bg1"/>
                </a:solidFill>
              </a:rPr>
              <a:t/>
            </a:r>
            <a:br>
              <a:rPr lang="en-US" sz="3200" b="1" dirty="0" smtClean="0">
                <a:solidFill>
                  <a:schemeClr val="bg1"/>
                </a:solidFill>
              </a:rPr>
            </a:br>
            <a:r>
              <a:rPr lang="en-US" sz="3200" b="1" dirty="0" smtClean="0">
                <a:solidFill>
                  <a:schemeClr val="bg1"/>
                </a:solidFill>
              </a:rPr>
              <a:t>Student </a:t>
            </a:r>
            <a:r>
              <a:rPr lang="en-US" sz="3200" b="1" dirty="0">
                <a:solidFill>
                  <a:schemeClr val="bg1"/>
                </a:solidFill>
              </a:rPr>
              <a:t>Engagement with Text </a:t>
            </a:r>
            <a:r>
              <a:rPr lang="en-US" sz="3200" b="1" dirty="0" smtClean="0">
                <a:solidFill>
                  <a:schemeClr val="bg1"/>
                </a:solidFill>
              </a:rPr>
              <a:t>Research</a:t>
            </a:r>
            <a:br>
              <a:rPr lang="en-US" sz="3200" b="1" dirty="0" smtClean="0">
                <a:solidFill>
                  <a:schemeClr val="bg1"/>
                </a:solidFill>
              </a:rPr>
            </a:br>
            <a:endParaRPr lang="en-US" sz="3200" b="1" dirty="0" smtClean="0">
              <a:solidFill>
                <a:schemeClr val="bg1"/>
              </a:solidFill>
              <a:latin typeface="Arial" charset="0"/>
              <a:cs typeface="Arial" charset="0"/>
            </a:endParaRPr>
          </a:p>
        </p:txBody>
      </p:sp>
      <p:sp>
        <p:nvSpPr>
          <p:cNvPr id="4" name="Rectangle 12"/>
          <p:cNvSpPr txBox="1">
            <a:spLocks noChangeArrowheads="1"/>
          </p:cNvSpPr>
          <p:nvPr/>
        </p:nvSpPr>
        <p:spPr bwMode="auto">
          <a:xfrm>
            <a:off x="457200" y="1752600"/>
            <a:ext cx="4419600" cy="437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a:solidFill>
                  <a:schemeClr val="tx1"/>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fontAlgn="base">
              <a:spcBef>
                <a:spcPct val="20000"/>
              </a:spcBef>
              <a:spcAft>
                <a:spcPct val="0"/>
              </a:spcAft>
              <a:buNone/>
              <a:defRPr sz="2000">
                <a:solidFill>
                  <a:schemeClr val="tx1"/>
                </a:solidFill>
                <a:latin typeface="+mn-lt"/>
              </a:defRPr>
            </a:lvl6pPr>
            <a:lvl7pPr marL="2743200" indent="0" algn="ctr" rtl="0" fontAlgn="base">
              <a:spcBef>
                <a:spcPct val="20000"/>
              </a:spcBef>
              <a:spcAft>
                <a:spcPct val="0"/>
              </a:spcAft>
              <a:buNone/>
              <a:defRPr sz="2000">
                <a:solidFill>
                  <a:schemeClr val="tx1"/>
                </a:solidFill>
                <a:latin typeface="+mn-lt"/>
              </a:defRPr>
            </a:lvl7pPr>
            <a:lvl8pPr marL="3200400" indent="0" algn="ctr" rtl="0" fontAlgn="base">
              <a:spcBef>
                <a:spcPct val="20000"/>
              </a:spcBef>
              <a:spcAft>
                <a:spcPct val="0"/>
              </a:spcAft>
              <a:buNone/>
              <a:defRPr sz="2000">
                <a:solidFill>
                  <a:schemeClr val="tx1"/>
                </a:solidFill>
                <a:latin typeface="+mn-lt"/>
              </a:defRPr>
            </a:lvl8pPr>
            <a:lvl9pPr marL="3657600" indent="0" algn="ctr" rtl="0" fontAlgn="base">
              <a:spcBef>
                <a:spcPct val="20000"/>
              </a:spcBef>
              <a:spcAft>
                <a:spcPct val="0"/>
              </a:spcAft>
              <a:buNone/>
              <a:defRPr sz="2000">
                <a:solidFill>
                  <a:schemeClr val="tx1"/>
                </a:solidFill>
                <a:latin typeface="+mn-lt"/>
              </a:defRPr>
            </a:lvl9pPr>
          </a:lstStyle>
          <a:p>
            <a:pPr marL="223838" indent="-223838" algn="l" eaLnBrk="1" hangingPunct="1">
              <a:lnSpc>
                <a:spcPct val="80000"/>
              </a:lnSpc>
              <a:buFont typeface="Arial" pitchFamily="34" charset="0"/>
              <a:buChar char="•"/>
            </a:pPr>
            <a:r>
              <a:rPr lang="en-US" sz="2800" b="1" dirty="0" smtClean="0"/>
              <a:t>Establish an engaging and motivating context in which to teach reading comprehension.</a:t>
            </a:r>
          </a:p>
          <a:p>
            <a:pPr marL="223838" indent="-223838" eaLnBrk="1" hangingPunct="1">
              <a:lnSpc>
                <a:spcPct val="80000"/>
              </a:lnSpc>
            </a:pPr>
            <a:endParaRPr lang="en-US" sz="2800" b="1" dirty="0" smtClean="0"/>
          </a:p>
          <a:p>
            <a:pPr marL="223838" indent="-223838" algn="l" eaLnBrk="1" hangingPunct="1">
              <a:lnSpc>
                <a:spcPct val="80000"/>
              </a:lnSpc>
              <a:buFont typeface="Arial" pitchFamily="34" charset="0"/>
              <a:buChar char="•"/>
            </a:pPr>
            <a:r>
              <a:rPr lang="en-US" sz="2800" b="1" dirty="0" smtClean="0"/>
              <a:t>Guide students through focused, high-quality discussion on the meaning of text.</a:t>
            </a:r>
          </a:p>
          <a:p>
            <a:pPr eaLnBrk="1" hangingPunct="1">
              <a:lnSpc>
                <a:spcPct val="80000"/>
              </a:lnSpc>
            </a:pPr>
            <a:endParaRPr lang="en-US" b="1" dirty="0">
              <a:solidFill>
                <a:schemeClr val="bg1"/>
              </a:solidFill>
            </a:endParaRPr>
          </a:p>
        </p:txBody>
      </p:sp>
      <p:pic>
        <p:nvPicPr>
          <p:cNvPr id="1024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3939381"/>
            <a:ext cx="3428428" cy="228333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6800" y="1544797"/>
            <a:ext cx="3200400" cy="21314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Audio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333754169"/>
      </p:ext>
    </p:extLst>
  </p:cSld>
  <p:clrMapOvr>
    <a:masterClrMapping/>
  </p:clrMapOvr>
  <p:transition spd="med" advTm="4548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2000"/>
                                        <p:tgtEl>
                                          <p:spTgt spid="4">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0243"/>
                                        </p:tgtEl>
                                        <p:attrNameLst>
                                          <p:attrName>style.visibility</p:attrName>
                                        </p:attrNameLst>
                                      </p:cBhvr>
                                      <p:to>
                                        <p:strVal val="visible"/>
                                      </p:to>
                                    </p:set>
                                    <p:animEffect transition="in" filter="fade">
                                      <p:cBhvr>
                                        <p:cTn id="14" dur="2000"/>
                                        <p:tgtEl>
                                          <p:spTgt spid="1024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2000"/>
                                        <p:tgtEl>
                                          <p:spTgt spid="4">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0242"/>
                                        </p:tgtEl>
                                        <p:attrNameLst>
                                          <p:attrName>style.visibility</p:attrName>
                                        </p:attrNameLst>
                                      </p:cBhvr>
                                      <p:to>
                                        <p:strVal val="visible"/>
                                      </p:to>
                                    </p:set>
                                    <p:animEffect transition="in" filter="fade">
                                      <p:cBhvr>
                                        <p:cTn id="22"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0.9"/>
</p:tagLst>
</file>

<file path=ppt/tags/tag10.xml><?xml version="1.0" encoding="utf-8"?>
<p:tagLst xmlns:a="http://schemas.openxmlformats.org/drawingml/2006/main" xmlns:r="http://schemas.openxmlformats.org/officeDocument/2006/relationships" xmlns:p="http://schemas.openxmlformats.org/presentationml/2006/main">
  <p:tag name="TIMING" val="|15.8|4.8|6.3|7"/>
</p:tagLst>
</file>

<file path=ppt/tags/tag11.xml><?xml version="1.0" encoding="utf-8"?>
<p:tagLst xmlns:a="http://schemas.openxmlformats.org/drawingml/2006/main" xmlns:r="http://schemas.openxmlformats.org/officeDocument/2006/relationships" xmlns:p="http://schemas.openxmlformats.org/presentationml/2006/main">
  <p:tag name="TIMING" val="|38|55.4"/>
</p:tagLst>
</file>

<file path=ppt/tags/tag12.xml><?xml version="1.0" encoding="utf-8"?>
<p:tagLst xmlns:a="http://schemas.openxmlformats.org/drawingml/2006/main" xmlns:r="http://schemas.openxmlformats.org/officeDocument/2006/relationships" xmlns:p="http://schemas.openxmlformats.org/presentationml/2006/main">
  <p:tag name="TIMING" val="|23.9"/>
</p:tagLst>
</file>

<file path=ppt/tags/tag13.xml><?xml version="1.0" encoding="utf-8"?>
<p:tagLst xmlns:a="http://schemas.openxmlformats.org/drawingml/2006/main" xmlns:r="http://schemas.openxmlformats.org/officeDocument/2006/relationships" xmlns:p="http://schemas.openxmlformats.org/presentationml/2006/main">
  <p:tag name="TIMING" val="|5.9|3.5"/>
</p:tagLst>
</file>

<file path=ppt/tags/tag2.xml><?xml version="1.0" encoding="utf-8"?>
<p:tagLst xmlns:a="http://schemas.openxmlformats.org/drawingml/2006/main" xmlns:r="http://schemas.openxmlformats.org/officeDocument/2006/relationships" xmlns:p="http://schemas.openxmlformats.org/presentationml/2006/main">
  <p:tag name="TIMING" val="|12.1|18.4|54.2|15.9"/>
</p:tagLst>
</file>

<file path=ppt/tags/tag3.xml><?xml version="1.0" encoding="utf-8"?>
<p:tagLst xmlns:a="http://schemas.openxmlformats.org/drawingml/2006/main" xmlns:r="http://schemas.openxmlformats.org/officeDocument/2006/relationships" xmlns:p="http://schemas.openxmlformats.org/presentationml/2006/main">
  <p:tag name="TIMING" val="|16|3|2.9"/>
</p:tagLst>
</file>

<file path=ppt/tags/tag4.xml><?xml version="1.0" encoding="utf-8"?>
<p:tagLst xmlns:a="http://schemas.openxmlformats.org/drawingml/2006/main" xmlns:r="http://schemas.openxmlformats.org/officeDocument/2006/relationships" xmlns:p="http://schemas.openxmlformats.org/presentationml/2006/main">
  <p:tag name="TIMING" val="|7.2|53.4|26"/>
</p:tagLst>
</file>

<file path=ppt/tags/tag5.xml><?xml version="1.0" encoding="utf-8"?>
<p:tagLst xmlns:a="http://schemas.openxmlformats.org/drawingml/2006/main" xmlns:r="http://schemas.openxmlformats.org/officeDocument/2006/relationships" xmlns:p="http://schemas.openxmlformats.org/presentationml/2006/main">
  <p:tag name="TIMING" val="|24.5|39|10.9"/>
</p:tagLst>
</file>

<file path=ppt/tags/tag6.xml><?xml version="1.0" encoding="utf-8"?>
<p:tagLst xmlns:a="http://schemas.openxmlformats.org/drawingml/2006/main" xmlns:r="http://schemas.openxmlformats.org/officeDocument/2006/relationships" xmlns:p="http://schemas.openxmlformats.org/presentationml/2006/main">
  <p:tag name="TIMING" val="|0.6|7.2|5.9|9.3"/>
</p:tagLst>
</file>

<file path=ppt/tags/tag7.xml><?xml version="1.0" encoding="utf-8"?>
<p:tagLst xmlns:a="http://schemas.openxmlformats.org/drawingml/2006/main" xmlns:r="http://schemas.openxmlformats.org/officeDocument/2006/relationships" xmlns:p="http://schemas.openxmlformats.org/presentationml/2006/main">
  <p:tag name="TIMING" val="|0.9|36.5"/>
</p:tagLst>
</file>

<file path=ppt/tags/tag8.xml><?xml version="1.0" encoding="utf-8"?>
<p:tagLst xmlns:a="http://schemas.openxmlformats.org/drawingml/2006/main" xmlns:r="http://schemas.openxmlformats.org/officeDocument/2006/relationships" xmlns:p="http://schemas.openxmlformats.org/presentationml/2006/main">
  <p:tag name="TIMING" val="|0.2|19.6"/>
</p:tagLst>
</file>

<file path=ppt/tags/tag9.xml><?xml version="1.0" encoding="utf-8"?>
<p:tagLst xmlns:a="http://schemas.openxmlformats.org/drawingml/2006/main" xmlns:r="http://schemas.openxmlformats.org/officeDocument/2006/relationships" xmlns:p="http://schemas.openxmlformats.org/presentationml/2006/main">
  <p:tag name="TIMING" val="|29.1|9.6|4.9|7.5"/>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38100" cap="flat" cmpd="dbl"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2681</TotalTime>
  <Words>3433</Words>
  <Application>Microsoft Office PowerPoint</Application>
  <PresentationFormat>On-screen Show (4:3)</PresentationFormat>
  <Paragraphs>274</Paragraphs>
  <Slides>20</Slides>
  <Notes>20</Notes>
  <HiddenSlides>0</HiddenSlides>
  <MMClips>23</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20</vt:i4>
      </vt:variant>
    </vt:vector>
  </HeadingPairs>
  <TitlesOfParts>
    <vt:vector size="28" baseType="lpstr">
      <vt:lpstr>Default Design</vt:lpstr>
      <vt:lpstr>6_Default Design</vt:lpstr>
      <vt:lpstr>5_Default Design</vt:lpstr>
      <vt:lpstr>7_Default Design</vt:lpstr>
      <vt:lpstr>8_Default Design</vt:lpstr>
      <vt:lpstr>2_Default Design</vt:lpstr>
      <vt:lpstr>1_Default Design</vt:lpstr>
      <vt:lpstr>Photo Editor Photo</vt:lpstr>
      <vt:lpstr>Using DWW Resources to Support Instruction for School Improvement</vt:lpstr>
      <vt:lpstr>PowerPoint Presentation</vt:lpstr>
      <vt:lpstr>PowerPoint Presentation</vt:lpstr>
      <vt:lpstr>Comprehension Research</vt:lpstr>
      <vt:lpstr>Comprehension Strategies</vt:lpstr>
      <vt:lpstr> Purposeful Selection of Text </vt:lpstr>
      <vt:lpstr>Text Structure Research</vt:lpstr>
      <vt:lpstr>Text’s Organizational Structure</vt:lpstr>
      <vt:lpstr> Student Engagement with Text Research </vt:lpstr>
      <vt:lpstr>Student Discussion of Text</vt:lpstr>
      <vt:lpstr>Engaging and Motivating Context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DWW Resources to Support SIG Grantees</dc:title>
  <dc:creator>Vicki LaRock</dc:creator>
  <cp:lastModifiedBy>Angela Penfold</cp:lastModifiedBy>
  <cp:revision>152</cp:revision>
  <cp:lastPrinted>2011-12-20T16:38:25Z</cp:lastPrinted>
  <dcterms:created xsi:type="dcterms:W3CDTF">2011-09-07T14:12:44Z</dcterms:created>
  <dcterms:modified xsi:type="dcterms:W3CDTF">2011-12-20T16:46:55Z</dcterms:modified>
</cp:coreProperties>
</file>