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2"/>
  </p:notesMasterIdLst>
  <p:handoutMasterIdLst>
    <p:handoutMasterId r:id="rId63"/>
  </p:handoutMasterIdLst>
  <p:sldIdLst>
    <p:sldId id="324" r:id="rId2"/>
    <p:sldId id="326" r:id="rId3"/>
    <p:sldId id="303" r:id="rId4"/>
    <p:sldId id="260" r:id="rId5"/>
    <p:sldId id="304" r:id="rId6"/>
    <p:sldId id="272" r:id="rId7"/>
    <p:sldId id="274" r:id="rId8"/>
    <p:sldId id="308" r:id="rId9"/>
    <p:sldId id="258" r:id="rId10"/>
    <p:sldId id="327" r:id="rId11"/>
    <p:sldId id="259" r:id="rId12"/>
    <p:sldId id="263" r:id="rId13"/>
    <p:sldId id="307" r:id="rId14"/>
    <p:sldId id="314" r:id="rId15"/>
    <p:sldId id="276" r:id="rId16"/>
    <p:sldId id="328" r:id="rId17"/>
    <p:sldId id="333" r:id="rId18"/>
    <p:sldId id="334" r:id="rId19"/>
    <p:sldId id="330" r:id="rId20"/>
    <p:sldId id="331" r:id="rId21"/>
    <p:sldId id="329" r:id="rId22"/>
    <p:sldId id="267" r:id="rId23"/>
    <p:sldId id="332" r:id="rId24"/>
    <p:sldId id="277" r:id="rId25"/>
    <p:sldId id="317" r:id="rId26"/>
    <p:sldId id="318" r:id="rId27"/>
    <p:sldId id="335" r:id="rId28"/>
    <p:sldId id="336" r:id="rId29"/>
    <p:sldId id="278" r:id="rId30"/>
    <p:sldId id="319" r:id="rId31"/>
    <p:sldId id="320" r:id="rId32"/>
    <p:sldId id="323" r:id="rId33"/>
    <p:sldId id="316" r:id="rId34"/>
    <p:sldId id="338" r:id="rId35"/>
    <p:sldId id="280" r:id="rId36"/>
    <p:sldId id="281" r:id="rId37"/>
    <p:sldId id="282" r:id="rId38"/>
    <p:sldId id="283" r:id="rId39"/>
    <p:sldId id="284" r:id="rId40"/>
    <p:sldId id="295" r:id="rId41"/>
    <p:sldId id="296" r:id="rId42"/>
    <p:sldId id="321" r:id="rId43"/>
    <p:sldId id="285" r:id="rId44"/>
    <p:sldId id="286" r:id="rId45"/>
    <p:sldId id="287" r:id="rId46"/>
    <p:sldId id="288" r:id="rId47"/>
    <p:sldId id="289" r:id="rId48"/>
    <p:sldId id="290" r:id="rId49"/>
    <p:sldId id="291" r:id="rId50"/>
    <p:sldId id="292" r:id="rId51"/>
    <p:sldId id="293" r:id="rId52"/>
    <p:sldId id="294" r:id="rId53"/>
    <p:sldId id="297" r:id="rId54"/>
    <p:sldId id="298" r:id="rId55"/>
    <p:sldId id="325" r:id="rId56"/>
    <p:sldId id="302" r:id="rId57"/>
    <p:sldId id="309" r:id="rId58"/>
    <p:sldId id="313" r:id="rId59"/>
    <p:sldId id="322" r:id="rId60"/>
    <p:sldId id="337" r:id="rId61"/>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MSOffice" lastIdx="0" clrIdx="0"/>
  <p:cmAuthor id="1" name="Angela Penfold" initials="AP" lastIdx="11" clrIdx="1"/>
  <p:cmAuthor id="2" name="VGCRLA -" initials="" lastIdx="26" clrIdx="2"/>
  <p:cmAuthor id="3" name="Matthew Slater" initials="MS" lastIdx="0" clrIdx="3"/>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2926"/>
    <a:srgbClr val="F3E9E9"/>
    <a:srgbClr val="AA6A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9488" autoAdjust="0"/>
    <p:restoredTop sz="98352" autoAdjust="0"/>
  </p:normalViewPr>
  <p:slideViewPr>
    <p:cSldViewPr snapToGrid="0" snapToObjects="1">
      <p:cViewPr>
        <p:scale>
          <a:sx n="100" d="100"/>
          <a:sy n="100" d="100"/>
        </p:scale>
        <p:origin x="-444" y="-174"/>
      </p:cViewPr>
      <p:guideLst>
        <p:guide orient="horz" pos="2160"/>
        <p:guide pos="2880"/>
      </p:guideLst>
    </p:cSldViewPr>
  </p:slideViewPr>
  <p:outlineViewPr>
    <p:cViewPr>
      <p:scale>
        <a:sx n="33" d="100"/>
        <a:sy n="33" d="100"/>
      </p:scale>
      <p:origin x="0" y="488"/>
    </p:cViewPr>
  </p:outlineViewPr>
  <p:notesTextViewPr>
    <p:cViewPr>
      <p:scale>
        <a:sx n="100" d="100"/>
        <a:sy n="100" d="100"/>
      </p:scale>
      <p:origin x="0" y="24"/>
    </p:cViewPr>
  </p:notesTextViewPr>
  <p:sorterViewPr>
    <p:cViewPr>
      <p:scale>
        <a:sx n="100" d="100"/>
        <a:sy n="100" d="100"/>
      </p:scale>
      <p:origin x="0" y="2328"/>
    </p:cViewPr>
  </p:sorterViewPr>
  <p:notesViewPr>
    <p:cSldViewPr snapToGrid="0" snapToObjects="1">
      <p:cViewPr>
        <p:scale>
          <a:sx n="116" d="100"/>
          <a:sy n="116" d="100"/>
        </p:scale>
        <p:origin x="-1291" y="-5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ea typeface="+mn-ea"/>
                <a:cs typeface="+mn-cs"/>
              </a:defRPr>
            </a:lvl1pPr>
          </a:lstStyle>
          <a:p>
            <a:pPr>
              <a:defRPr/>
            </a:pPr>
            <a:r>
              <a:rPr lang="en-US" dirty="0"/>
              <a:t>Tiered Interventions in High Schools</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00796D72-12F1-49C7-8E64-2E0AFC67C0EA}" type="datetime1">
              <a:rPr lang="en-US"/>
              <a:pPr>
                <a:defRPr/>
              </a:pPr>
              <a:t>8/26/2011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cs typeface="+mn-cs"/>
              </a:defRPr>
            </a:lvl1pPr>
          </a:lstStyle>
          <a:p>
            <a:pPr>
              <a:defRPr/>
            </a:pPr>
            <a:r>
              <a:rPr lang="en-US" dirty="0"/>
              <a:t>© 2011 NHSC, NCRTI, and COI</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86C81570-50DA-489C-BAA9-E00E0A4CF60F}" type="slidenum">
              <a:rPr lang="en-US"/>
              <a:pPr>
                <a:defRPr/>
              </a:pPr>
              <a:t>‹#›</a:t>
            </a:fld>
            <a:endParaRPr lang="en-US" dirty="0"/>
          </a:p>
        </p:txBody>
      </p:sp>
    </p:spTree>
    <p:extLst>
      <p:ext uri="{BB962C8B-B14F-4D97-AF65-F5344CB8AC3E}">
        <p14:creationId xmlns:p14="http://schemas.microsoft.com/office/powerpoint/2010/main" val="2532442769"/>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i="1" smtClean="0">
                <a:latin typeface="+mn-lt"/>
                <a:ea typeface="+mn-ea"/>
                <a:cs typeface="+mn-cs"/>
              </a:defRPr>
            </a:lvl1pPr>
          </a:lstStyle>
          <a:p>
            <a:pPr>
              <a:defRPr/>
            </a:pPr>
            <a:r>
              <a:rPr lang="en-US" dirty="0"/>
              <a:t>Tiered Interventions in High Schools</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1A54C944-67BE-483E-8327-9ED9724DB7B4}" type="datetime1">
              <a:rPr lang="en-US"/>
              <a:pPr>
                <a:defRPr/>
              </a:pPr>
              <a:t>8/26/2011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cs typeface="+mn-cs"/>
              </a:defRPr>
            </a:lvl1pPr>
          </a:lstStyle>
          <a:p>
            <a:pPr>
              <a:defRPr/>
            </a:pPr>
            <a:r>
              <a:rPr lang="en-US" dirty="0"/>
              <a:t>© 2011 NHSC, NCRTI, and COI</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6360D571-3496-4309-93E1-1B57D4FB519D}" type="slidenum">
              <a:rPr lang="en-US"/>
              <a:pPr>
                <a:defRPr/>
              </a:pPr>
              <a:t>‹#›</a:t>
            </a:fld>
            <a:endParaRPr lang="en-US" dirty="0"/>
          </a:p>
        </p:txBody>
      </p:sp>
    </p:spTree>
    <p:extLst>
      <p:ext uri="{BB962C8B-B14F-4D97-AF65-F5344CB8AC3E}">
        <p14:creationId xmlns:p14="http://schemas.microsoft.com/office/powerpoint/2010/main" val="2513391496"/>
      </p:ext>
    </p:extLst>
  </p:cSld>
  <p:clrMap bg1="lt1" tx1="dk1" bg2="lt2" tx2="dk2" accent1="accent1" accent2="accent2" accent3="accent3" accent4="accent4" accent5="accent5" accent6="accent6" hlink="hlink" folHlink="folHlink"/>
  <p:hf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i="1"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8F3E8C-9D22-4618-B762-E7A330652DD9}" type="slidenum">
              <a:rPr lang="en-US">
                <a:solidFill>
                  <a:srgbClr val="000000"/>
                </a:solidFill>
                <a:ea typeface="Arial" charset="0"/>
                <a:cs typeface="Arial" charset="0"/>
              </a:rPr>
              <a:pPr fontAlgn="base">
                <a:spcBef>
                  <a:spcPct val="0"/>
                </a:spcBef>
                <a:spcAft>
                  <a:spcPct val="0"/>
                </a:spcAft>
                <a:defRPr/>
              </a:pPr>
              <a:t>1</a:t>
            </a:fld>
            <a:endParaRPr lang="en-US" dirty="0">
              <a:solidFill>
                <a:srgbClr val="000000"/>
              </a:solidFill>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defTabSz="914400" eaLnBrk="0" hangingPunct="0"/>
            <a:fld id="{45E8102D-CE7C-4C34-AF86-F7776EEC4A41}" type="slidenum">
              <a:rPr lang="en-US" sz="1200"/>
              <a:pPr algn="r" defTabSz="914400" eaLnBrk="0" hangingPunct="0"/>
              <a:t>10</a:t>
            </a:fld>
            <a:endParaRPr lang="en-US" sz="1200" dirty="0"/>
          </a:p>
        </p:txBody>
      </p:sp>
      <p:sp>
        <p:nvSpPr>
          <p:cNvPr id="39938" name="Placeholder 2"/>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39939" name="Rectangle 3"/>
          <p:cNvSpPr>
            <a:spLocks noGrp="1" noChangeArrowheads="1"/>
          </p:cNvSpPr>
          <p:nvPr>
            <p:ph type="body" idx="1"/>
          </p:nvPr>
        </p:nvSpPr>
        <p:spPr bwMode="auto">
          <a:xfrm>
            <a:off x="698500" y="4344988"/>
            <a:ext cx="5480050" cy="4595812"/>
          </a:xfrm>
          <a:solidFill>
            <a:srgbClr val="FFFFFF"/>
          </a:solidFill>
        </p:spPr>
        <p:txBody>
          <a:bodyPr wrap="square" lIns="92492" tIns="46246" rIns="92492" bIns="46246" numCol="1" anchor="t" anchorCtr="0" compatLnSpc="1">
            <a:prstTxWarp prst="textNoShape">
              <a:avLst/>
            </a:prstTxWarp>
            <a:noAutofit/>
          </a:bodyPr>
          <a:lstStyle/>
          <a:p>
            <a:pPr eaLnBrk="1" hangingPunct="1">
              <a:spcBef>
                <a:spcPct val="0"/>
              </a:spcBef>
            </a:pPr>
            <a:r>
              <a:rPr lang="en-US" sz="1300" dirty="0" smtClean="0"/>
              <a:t>Various models of RTI exist; however, they all are based on the same conceptual framework. RTI is not a specific curriculum or program; rather, it is a framework for promoting access to high-quality core instruction and providing increasingly intensive educational interventions in a timely manner for students who struggle in core instruction. RTI provides systematic measures of student progress that yield data educators can use to make important decisions (Batsche et al., 2006). RTI provides states, districts, and schools with a framework for allocating instructional services and resources in response to students’ needs. </a:t>
            </a:r>
          </a:p>
          <a:p>
            <a:pPr eaLnBrk="1" hangingPunct="1">
              <a:spcBef>
                <a:spcPct val="0"/>
              </a:spcBef>
            </a:pPr>
            <a:endParaRPr lang="en-US" sz="1300" dirty="0" smtClean="0"/>
          </a:p>
          <a:p>
            <a:pPr eaLnBrk="1" hangingPunct="1">
              <a:spcBef>
                <a:spcPct val="0"/>
              </a:spcBef>
            </a:pPr>
            <a:r>
              <a:rPr lang="en-US" sz="1300" dirty="0" smtClean="0"/>
              <a:t>Implicit in this prevention framework is the idea that the least intense (or primary) level of services addresses the needs of most learners through high-quality instruction that is culturally and linguistically responsive to the student population. For students who demonstrate the need for additional support, more intensive, targeted services are available. Educators frequently and consistently monitor the effectiveness of those supports to determine whether (a) the intervention works and is no longer needed, (b) the intervention works and should be continued, or (c) the intervention does not work and therefore a different (and perhaps more intensive) intervention should be implemented. Educators use data to guide these decisions. Interventions are commensurate to a student’s demonstrated need and are changed or intensified if they are found to be ineffective. </a:t>
            </a:r>
          </a:p>
          <a:p>
            <a:pPr eaLnBrk="1" hangingPunct="1"/>
            <a:endParaRPr lang="en-US" sz="1300" dirty="0" smtClean="0"/>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The majority of the existing research on RTI examines its use in improving reading outcomes for struggling students in elementary schools; this research does not account for the structural and organizational aspects particular to high schools. </a:t>
            </a:r>
          </a:p>
          <a:p>
            <a:pPr eaLnBrk="1" hangingPunct="1">
              <a:spcBef>
                <a:spcPct val="0"/>
              </a:spcBef>
            </a:pPr>
            <a:endParaRPr lang="en-US" sz="1400" dirty="0" smtClean="0"/>
          </a:p>
          <a:p>
            <a:pPr eaLnBrk="1" hangingPunct="1">
              <a:spcBef>
                <a:spcPct val="0"/>
              </a:spcBef>
            </a:pPr>
            <a:r>
              <a:rPr lang="en-US" sz="1400" dirty="0" smtClean="0"/>
              <a:t>HSTII’s work is grounded in the assumption that implementation of tiered interventions in high schools includes the same set of essential components as the RTI framework commonly implemented in elementary schools but that actual strategies for implementation may look very different due to a high school’s unique culture, structure, and organization (Duffy, 2007).</a:t>
            </a:r>
          </a:p>
          <a:p>
            <a:pPr eaLnBrk="1" hangingPunct="1">
              <a:spcBef>
                <a:spcPct val="0"/>
              </a:spcBef>
            </a:pPr>
            <a:endParaRPr lang="en-US" sz="1400" dirty="0" smtClean="0"/>
          </a:p>
          <a:p>
            <a:pPr eaLnBrk="1" hangingPunct="1">
              <a:spcBef>
                <a:spcPct val="0"/>
              </a:spcBef>
            </a:pPr>
            <a:endParaRPr lang="en-US" sz="1400" dirty="0" smtClean="0"/>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F57B9D-E975-4F9B-B29A-F8F9EAB938D2}" type="slidenum">
              <a:rPr lang="en-US">
                <a:ea typeface="ＭＳ Ｐゴシック" charset="-128"/>
                <a:cs typeface="ＭＳ Ｐゴシック" charset="-128"/>
              </a:rPr>
              <a:pPr fontAlgn="base">
                <a:spcBef>
                  <a:spcPct val="0"/>
                </a:spcBef>
                <a:spcAft>
                  <a:spcPct val="0"/>
                </a:spcAft>
                <a:defRPr/>
              </a:pPr>
              <a:t>11</a:t>
            </a:fld>
            <a:endParaRPr lang="en-US" dirty="0">
              <a:ea typeface="ＭＳ Ｐゴシック" charset="-128"/>
              <a:cs typeface="ＭＳ Ｐゴシック" charset="-128"/>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The HSTII team considers the following principles to be key to RTI implementation in any </a:t>
            </a:r>
            <a:r>
              <a:rPr lang="en-US" sz="1400" b="1" dirty="0" smtClean="0"/>
              <a:t>academic</a:t>
            </a:r>
            <a:r>
              <a:rPr lang="en-US" sz="1400" dirty="0" smtClean="0"/>
              <a:t> or </a:t>
            </a:r>
            <a:r>
              <a:rPr lang="en-US" sz="1400" b="1" dirty="0" smtClean="0"/>
              <a:t>behavioral</a:t>
            </a:r>
            <a:r>
              <a:rPr lang="en-US" sz="1400" dirty="0" smtClean="0"/>
              <a:t> domain and at any grade level.</a:t>
            </a:r>
          </a:p>
          <a:p>
            <a:pPr eaLnBrk="1" hangingPunct="1">
              <a:spcBef>
                <a:spcPct val="0"/>
              </a:spcBef>
            </a:pPr>
            <a:endParaRPr lang="en-US" sz="1400" dirty="0" smtClean="0"/>
          </a:p>
          <a:p>
            <a:pPr eaLnBrk="1" hangingPunct="1">
              <a:spcBef>
                <a:spcPct val="0"/>
              </a:spcBef>
            </a:pPr>
            <a:r>
              <a:rPr lang="en-US" sz="1400" dirty="0" smtClean="0"/>
              <a:t>&lt;</a:t>
            </a:r>
            <a:r>
              <a:rPr lang="en-US" sz="1400" i="1" dirty="0" smtClean="0"/>
              <a:t>Read and discuss the principles on the slide.</a:t>
            </a:r>
            <a:r>
              <a:rPr lang="en-US" sz="1400" dirty="0" smtClean="0"/>
              <a:t>&gt;</a:t>
            </a:r>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D38696-45A7-4F95-A549-82051BE1F737}" type="slidenum">
              <a:rPr lang="en-US">
                <a:ea typeface="ＭＳ Ｐゴシック" charset="-128"/>
                <a:cs typeface="ＭＳ Ｐゴシック" charset="-128"/>
              </a:rPr>
              <a:pPr fontAlgn="base">
                <a:spcBef>
                  <a:spcPct val="0"/>
                </a:spcBef>
                <a:spcAft>
                  <a:spcPct val="0"/>
                </a:spcAft>
                <a:defRPr/>
              </a:pPr>
              <a:t>12</a:t>
            </a:fld>
            <a:endParaRPr lang="en-US" dirty="0">
              <a:ea typeface="ＭＳ Ｐゴシック" charset="-128"/>
              <a:cs typeface="ＭＳ Ｐゴシック" charset="-128"/>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dirty="0" smtClean="0"/>
              <a:t>For the purposes of this presentation, the key components of RTI will be defined as the following.</a:t>
            </a:r>
          </a:p>
          <a:p>
            <a:pPr>
              <a:spcBef>
                <a:spcPct val="0"/>
              </a:spcBef>
            </a:pPr>
            <a:endParaRPr lang="en-US" sz="1400" dirty="0" smtClean="0"/>
          </a:p>
          <a:p>
            <a:pPr>
              <a:spcBef>
                <a:spcPct val="0"/>
              </a:spcBef>
            </a:pPr>
            <a:r>
              <a:rPr lang="en-US" sz="1400" i="1" dirty="0" smtClean="0"/>
              <a:t>&lt;Read and discuss the components on the slide.&gt;</a:t>
            </a:r>
          </a:p>
          <a:p>
            <a:pPr>
              <a:spcBef>
                <a:spcPct val="0"/>
              </a:spcBef>
            </a:pPr>
            <a:endParaRPr lang="en-US" sz="1400" dirty="0" smtClean="0"/>
          </a:p>
          <a:p>
            <a:pPr>
              <a:spcBef>
                <a:spcPct val="0"/>
              </a:spcBef>
            </a:pPr>
            <a:r>
              <a:rPr lang="en-US" sz="1400" dirty="0" smtClean="0"/>
              <a:t>We now will present some examples of how high schools implement these components.</a:t>
            </a:r>
          </a:p>
          <a:p>
            <a:pPr>
              <a:spcBef>
                <a:spcPct val="0"/>
              </a:spcBef>
            </a:pPr>
            <a:endParaRPr lang="en-US" sz="1400" dirty="0" smtClean="0"/>
          </a:p>
          <a:p>
            <a:pPr>
              <a:spcBef>
                <a:spcPct val="0"/>
              </a:spcBef>
            </a:pPr>
            <a:r>
              <a:rPr lang="en-US" sz="1400" dirty="0" smtClean="0"/>
              <a:t>For more information on the essential components of RTI, see the National Center on Response to Intervention’s </a:t>
            </a:r>
            <a:r>
              <a:rPr lang="en-US" sz="1400" i="1" dirty="0" smtClean="0"/>
              <a:t>Essential Components of RTI—A Closer Look at Response to Intervention</a:t>
            </a:r>
            <a:r>
              <a:rPr lang="en-US" sz="1400" dirty="0" smtClean="0"/>
              <a:t> (www.rti4success.org/images/stories/pdfs/rtiessentialcomponents_042710.pdf).</a:t>
            </a:r>
          </a:p>
        </p:txBody>
      </p:sp>
      <p:sp>
        <p:nvSpPr>
          <p:cNvPr id="4" name="Slide Number Placeholder 3"/>
          <p:cNvSpPr>
            <a:spLocks noGrp="1"/>
          </p:cNvSpPr>
          <p:nvPr>
            <p:ph type="sldNum" sz="quarter" idx="5"/>
          </p:nvPr>
        </p:nvSpPr>
        <p:spPr/>
        <p:txBody>
          <a:bodyPr/>
          <a:lstStyle/>
          <a:p>
            <a:pPr>
              <a:defRPr/>
            </a:pPr>
            <a:fld id="{B03943FB-23DF-4D0D-98A6-9C270D6CB82E}" type="slidenum">
              <a:rPr lang="en-US" smtClean="0"/>
              <a:pPr>
                <a:defRPr/>
              </a:pPr>
              <a:t>13</a:t>
            </a:fld>
            <a:endParaRPr lang="en-US" dirty="0"/>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dirty="0" smtClean="0"/>
              <a:t>This section briefly describes how the observed high schools implemented a system of tiered interventions, including the key components of the RTI framework. For a full description of each school’s implementation, see Appendix B: School Profiles of </a:t>
            </a:r>
            <a:r>
              <a:rPr lang="en-US" sz="1400" i="1" dirty="0" smtClean="0"/>
              <a:t>Tiered Interventions in High Schools: Using Preliminary ‘Lessons Learned’ to Guide Ongoing Discussion</a:t>
            </a:r>
            <a:r>
              <a:rPr lang="en-US" sz="1400" dirty="0" smtClean="0"/>
              <a:t>. Additional resources for implementation are listed in Appendix C: Supplemental Resources.</a:t>
            </a:r>
          </a:p>
          <a:p>
            <a:pPr>
              <a:spcBef>
                <a:spcPct val="0"/>
              </a:spcBef>
            </a:pPr>
            <a:endParaRPr lang="en-US" sz="1400" dirty="0" smtClean="0"/>
          </a:p>
        </p:txBody>
      </p:sp>
      <p:sp>
        <p:nvSpPr>
          <p:cNvPr id="4" name="Slide Number Placeholder 3"/>
          <p:cNvSpPr>
            <a:spLocks noGrp="1"/>
          </p:cNvSpPr>
          <p:nvPr>
            <p:ph type="sldNum" sz="quarter" idx="5"/>
          </p:nvPr>
        </p:nvSpPr>
        <p:spPr/>
        <p:txBody>
          <a:bodyPr/>
          <a:lstStyle/>
          <a:p>
            <a:pPr>
              <a:defRPr/>
            </a:pPr>
            <a:fld id="{312A6515-D0B9-47FD-BAC4-AB097B451550}" type="slidenum">
              <a:rPr lang="en-US" smtClean="0"/>
              <a:pPr>
                <a:defRPr/>
              </a:pPr>
              <a:t>14</a:t>
            </a:fld>
            <a:endParaRPr lang="en-US" dirty="0"/>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xfrm>
            <a:off x="685800" y="4275667"/>
            <a:ext cx="5486400" cy="4627033"/>
          </a:xfrm>
        </p:spPr>
        <p:txBody>
          <a:bodyPr wrap="square" numCol="1" anchor="t" anchorCtr="0" compatLnSpc="1">
            <a:prstTxWarp prst="textNoShape">
              <a:avLst/>
            </a:prstTxWarp>
            <a:noAutofit/>
          </a:bodyPr>
          <a:lstStyle/>
          <a:p>
            <a:pPr eaLnBrk="1" hangingPunct="1">
              <a:spcBef>
                <a:spcPct val="0"/>
              </a:spcBef>
              <a:defRPr/>
            </a:pPr>
            <a:r>
              <a:rPr lang="en-US" sz="1050" dirty="0" smtClean="0"/>
              <a:t>The primary purpose of implementing tiered interventions at the high schools </a:t>
            </a:r>
            <a:r>
              <a:rPr lang="en-US" sz="1050" dirty="0"/>
              <a:t>HSTII </a:t>
            </a:r>
            <a:r>
              <a:rPr lang="en-US" sz="1050" dirty="0" smtClean="0"/>
              <a:t>visited was to improve student achievement; identifying students with specific learning disabilities was not a focus at any of the schools, as is sometimes the case in elementary schools. Frequently, a school implementation team or district or state instructional leaders determine the scope and focus of a high school’s tiered intervention initiative. All high schools observed indicated that they implemented a three- or four-tiered framework in response to too many students failing multiple classes and state-mandated tests and/or dropping out. Several schools reported a specific RTI focus, such as increasing attendance or literacy, or improving grades or test scores. Only one school identified decreasing referrals to special education as an explicit purpose of its initiative. </a:t>
            </a:r>
          </a:p>
          <a:p>
            <a:pPr eaLnBrk="1" hangingPunct="1">
              <a:spcBef>
                <a:spcPct val="0"/>
              </a:spcBef>
              <a:defRPr/>
            </a:pPr>
            <a:endParaRPr lang="en-US" sz="600" dirty="0" smtClean="0"/>
          </a:p>
          <a:p>
            <a:pPr eaLnBrk="1" hangingPunct="1">
              <a:spcBef>
                <a:spcPct val="0"/>
              </a:spcBef>
              <a:defRPr/>
            </a:pPr>
            <a:r>
              <a:rPr lang="en-US" sz="1050" dirty="0" smtClean="0"/>
              <a:t>Within these common purposes, HSTII observed multiple variations in targeted grade levels, content areas, behavior modifications, and skill development. Most schools focused their tiered intervention frameworks on 9th and/or 10th grades in English and/or mathematics. Several schools also provided explicit interventions for ELLs. </a:t>
            </a:r>
          </a:p>
          <a:p>
            <a:pPr eaLnBrk="1" hangingPunct="1">
              <a:spcBef>
                <a:spcPct val="0"/>
              </a:spcBef>
              <a:defRPr/>
            </a:pPr>
            <a:endParaRPr lang="en-US" sz="600" dirty="0" smtClean="0"/>
          </a:p>
          <a:p>
            <a:pPr eaLnBrk="1" hangingPunct="1">
              <a:spcBef>
                <a:spcPct val="0"/>
              </a:spcBef>
              <a:defRPr/>
            </a:pPr>
            <a:r>
              <a:rPr lang="en-US" sz="1050" dirty="0" smtClean="0"/>
              <a:t>Several</a:t>
            </a:r>
            <a:r>
              <a:rPr lang="en-US" sz="1050" baseline="0" dirty="0" smtClean="0"/>
              <a:t> of the observed schools implemented a </a:t>
            </a:r>
            <a:r>
              <a:rPr lang="en-US" sz="1050" dirty="0"/>
              <a:t>Positive Behavior Interventions and Supports (PBIS) </a:t>
            </a:r>
            <a:r>
              <a:rPr lang="en-US" sz="1050" baseline="0" dirty="0" smtClean="0"/>
              <a:t>framework, in addition to academic supports and interventions. These schools created a positive learning environment by posting behavioral expectations throughout the school and explicitly teaching these strategies to students. For Tier I instruction, one school highlighted a few key schoolwide rules at monthly assemblies. Often, students with high numbers of office referrals were provided with individualized interventions. Students whose behavior improved (as measured by number of referrals and grades) were rewarded with enrollment in a study hall period that allowed for peer interaction and the use of technology. </a:t>
            </a:r>
            <a:endParaRPr lang="en-US" sz="1050" dirty="0" smtClean="0"/>
          </a:p>
          <a:p>
            <a:pPr eaLnBrk="1" hangingPunct="1">
              <a:spcBef>
                <a:spcPct val="0"/>
              </a:spcBef>
              <a:defRPr/>
            </a:pPr>
            <a:endParaRPr lang="en-US" sz="600" dirty="0" smtClean="0"/>
          </a:p>
          <a:p>
            <a:pPr eaLnBrk="1" hangingPunct="1">
              <a:spcBef>
                <a:spcPct val="0"/>
              </a:spcBef>
              <a:defRPr/>
            </a:pPr>
            <a:r>
              <a:rPr lang="en-US" sz="1050" dirty="0" smtClean="0"/>
              <a:t>It is important to keep in mind unique school contextual factors and their influence on the development of a tiered intervention framework. In other words, the implementation methods that one school selects may not be suitable for another school, even if the demographic makeup of the schools is similar. For example, schools that readily embrace innovation may take a different approach to implementation from schools that are more resistant to change.</a:t>
            </a:r>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08782B-13E3-46B0-A6D8-1CE16989D48F}" type="slidenum">
              <a:rPr lang="en-US">
                <a:ea typeface="Arial" charset="0"/>
                <a:cs typeface="Arial" charset="0"/>
              </a:rPr>
              <a:pPr fontAlgn="base">
                <a:spcBef>
                  <a:spcPct val="0"/>
                </a:spcBef>
                <a:spcAft>
                  <a:spcPct val="0"/>
                </a:spcAft>
                <a:defRPr/>
              </a:pPr>
              <a:t>15</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Placeholder 2"/>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52226" name="Rectangle 3"/>
          <p:cNvSpPr>
            <a:spLocks noGrp="1" noChangeArrowheads="1"/>
          </p:cNvSpPr>
          <p:nvPr>
            <p:ph type="body" idx="1"/>
          </p:nvPr>
        </p:nvSpPr>
        <p:spPr bwMode="auto">
          <a:xfrm>
            <a:off x="692150" y="4344988"/>
            <a:ext cx="5511800" cy="4672012"/>
          </a:xfrm>
          <a:solidFill>
            <a:srgbClr val="FFFFFF"/>
          </a:solidFill>
        </p:spPr>
        <p:txBody>
          <a:bodyPr wrap="square" lIns="92492" tIns="46246" rIns="92492" bIns="46246" numCol="1" anchor="t" anchorCtr="0" compatLnSpc="1">
            <a:prstTxWarp prst="textNoShape">
              <a:avLst/>
            </a:prstTxWarp>
            <a:noAutofit/>
          </a:bodyPr>
          <a:lstStyle/>
          <a:p>
            <a:pPr eaLnBrk="1" hangingPunct="1">
              <a:spcBef>
                <a:spcPct val="0"/>
              </a:spcBef>
            </a:pPr>
            <a:r>
              <a:rPr lang="en-US" dirty="0" smtClean="0"/>
              <a:t>Primary prevention (designated as Tier I in many schools) is high-quality, evidence-based primary, or core, classroom instruction provided to </a:t>
            </a:r>
            <a:r>
              <a:rPr lang="en-US" b="1" dirty="0" smtClean="0"/>
              <a:t>all</a:t>
            </a:r>
            <a:r>
              <a:rPr lang="en-US" dirty="0" smtClean="0"/>
              <a:t> students. </a:t>
            </a:r>
          </a:p>
          <a:p>
            <a:pPr eaLnBrk="1" hangingPunct="1">
              <a:spcBef>
                <a:spcPct val="0"/>
              </a:spcBef>
            </a:pPr>
            <a:endParaRPr lang="en-US" dirty="0" smtClean="0"/>
          </a:p>
          <a:p>
            <a:pPr eaLnBrk="1" hangingPunct="1">
              <a:spcBef>
                <a:spcPct val="0"/>
              </a:spcBef>
            </a:pPr>
            <a:r>
              <a:rPr lang="en-US" dirty="0" smtClean="0"/>
              <a:t>In the elementary school context, an abundance of research exists to guide the development of a strong core curriculum in most content areas, especially in reading. At the high school level, however, the development of a strong Tier I is challenging, given the paucity of research in content areas other than adolescent reading. </a:t>
            </a:r>
          </a:p>
          <a:p>
            <a:pPr eaLnBrk="1" hangingPunct="1">
              <a:spcBef>
                <a:spcPct val="0"/>
              </a:spcBef>
            </a:pPr>
            <a:endParaRPr lang="en-US" dirty="0" smtClean="0"/>
          </a:p>
          <a:p>
            <a:pPr eaLnBrk="1" hangingPunct="1">
              <a:spcBef>
                <a:spcPct val="0"/>
              </a:spcBef>
            </a:pPr>
            <a:r>
              <a:rPr lang="en-US" dirty="0" smtClean="0"/>
              <a:t>What does evidence-based instruction look like in algebra, biology, or economics? In the absence of systematic research in these areas, practitioners are drawing guidance from research on school improvement, alignment, and features of effective instruction and applying this knowledge across all content areas. </a:t>
            </a:r>
          </a:p>
          <a:p>
            <a:pPr eaLnBrk="1" hangingPunct="1">
              <a:spcBef>
                <a:spcPct val="0"/>
              </a:spcBef>
            </a:pPr>
            <a:endParaRPr lang="en-US" dirty="0" smtClean="0"/>
          </a:p>
          <a:p>
            <a:pPr eaLnBrk="1" hangingPunct="1">
              <a:spcBef>
                <a:spcPct val="0"/>
              </a:spcBef>
            </a:pPr>
            <a:r>
              <a:rPr lang="en-US" dirty="0" smtClean="0"/>
              <a:t>In its visits, HSTII found that several schools emphasized the alignment of instruction with state standards. This is a useful strategy, considering that research indicates a positive relationship between this alignment and student achievement (Kurz, Elliot, Wehby, &amp; Smithson, 2009). </a:t>
            </a:r>
          </a:p>
          <a:p>
            <a:pPr eaLnBrk="1" hangingPunct="1">
              <a:spcBef>
                <a:spcPct val="0"/>
              </a:spcBef>
            </a:pPr>
            <a:endParaRPr lang="en-US" dirty="0" smtClean="0"/>
          </a:p>
          <a:p>
            <a:pPr eaLnBrk="1" hangingPunct="1">
              <a:spcBef>
                <a:spcPct val="0"/>
              </a:spcBef>
            </a:pPr>
            <a:r>
              <a:rPr lang="en-US" dirty="0" smtClean="0"/>
              <a:t>In addition, content area teachers were taught how to weave research-based instructional strategies, such as scaffolding, differentiated instruction, and ongoing formative assessment, into their instruction. </a:t>
            </a:r>
          </a:p>
          <a:p>
            <a:pPr eaLnBrk="1" hangingPunct="1">
              <a:spcBef>
                <a:spcPct val="0"/>
              </a:spcBef>
            </a:pPr>
            <a:endParaRPr lang="en-US" dirty="0" smtClean="0"/>
          </a:p>
          <a:p>
            <a:pPr eaLnBrk="1" hangingPunct="1">
              <a:spcBef>
                <a:spcPct val="0"/>
              </a:spcBef>
            </a:pPr>
            <a:r>
              <a:rPr lang="en-US" dirty="0" smtClean="0"/>
              <a:t>Finally, several schools embedded literacy strategies (e.g., the use of graphic organizers and summarization strategy instruction) in all content area classrooms.</a:t>
            </a:r>
          </a:p>
        </p:txBody>
      </p:sp>
      <p:sp>
        <p:nvSpPr>
          <p:cNvPr id="4" name="Footer Placeholder 3"/>
          <p:cNvSpPr>
            <a:spLocks noGrp="1"/>
          </p:cNvSpPr>
          <p:nvPr>
            <p:ph type="ftr" sz="quarter" idx="4"/>
          </p:nvPr>
        </p:nvSpPr>
        <p:spPr/>
        <p:txBody>
          <a:bodyPr/>
          <a:lstStyle/>
          <a:p>
            <a:pPr>
              <a:defRPr/>
            </a:pPr>
            <a:r>
              <a:rPr lang="en-US" dirty="0"/>
              <a:t>© 2011 NHSC, NCRTI, and COI</a:t>
            </a:r>
          </a:p>
        </p:txBody>
      </p:sp>
      <p:sp>
        <p:nvSpPr>
          <p:cNvPr id="5" name="Header Placeholder 4"/>
          <p:cNvSpPr>
            <a:spLocks noGrp="1"/>
          </p:cNvSpPr>
          <p:nvPr>
            <p:ph type="hdr" sz="quarter"/>
          </p:nvPr>
        </p:nvSpPr>
        <p:spPr/>
        <p:txBody>
          <a:bodyPr/>
          <a:lstStyle/>
          <a:p>
            <a:pPr>
              <a:defRPr/>
            </a:pPr>
            <a:r>
              <a:rPr lang="en-US" dirty="0"/>
              <a:t>Tiered Interventions in High Schools</a:t>
            </a:r>
          </a:p>
        </p:txBody>
      </p:sp>
      <p:sp>
        <p:nvSpPr>
          <p:cNvPr id="6" name="Slide Number Placeholder 3"/>
          <p:cNvSpPr>
            <a:spLocks noGrp="1"/>
          </p:cNvSpPr>
          <p:nvPr>
            <p:ph type="sldNum" sz="quarter" idx="5"/>
          </p:nvPr>
        </p:nvSpPr>
        <p:spPr bwMode="auto">
          <a:xfrm>
            <a:off x="3884613" y="8685213"/>
            <a:ext cx="2971800"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fld id="{8F8F3E8C-9D22-4618-B762-E7A330652DD9}" type="slidenum">
              <a:rPr lang="en-US">
                <a:solidFill>
                  <a:srgbClr val="000000"/>
                </a:solidFill>
                <a:ea typeface="Arial" charset="0"/>
                <a:cs typeface="Arial" charset="0"/>
              </a:rPr>
              <a:pPr fontAlgn="base">
                <a:spcBef>
                  <a:spcPct val="0"/>
                </a:spcBef>
                <a:spcAft>
                  <a:spcPct val="0"/>
                </a:spcAft>
                <a:defRPr/>
              </a:pPr>
              <a:t>16</a:t>
            </a:fld>
            <a:endParaRPr lang="en-US" dirty="0">
              <a:solidFill>
                <a:srgbClr val="000000"/>
              </a:solidFill>
              <a:ea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xfrm>
            <a:off x="685800" y="4343400"/>
            <a:ext cx="5486400" cy="4508500"/>
          </a:xfrm>
          <a:noFill/>
        </p:spPr>
        <p:txBody>
          <a:bodyPr wrap="square" numCol="1" anchor="t" anchorCtr="0" compatLnSpc="1">
            <a:prstTxWarp prst="textNoShape">
              <a:avLst/>
            </a:prstTxWarp>
            <a:noAutofit/>
          </a:bodyPr>
          <a:lstStyle/>
          <a:p>
            <a:pPr eaLnBrk="1" hangingPunct="1">
              <a:spcBef>
                <a:spcPct val="0"/>
              </a:spcBef>
            </a:pPr>
            <a:r>
              <a:rPr lang="en-US" sz="1100" dirty="0" smtClean="0"/>
              <a:t>Universal screening is brief assessments that are valid, reliable, and demonstrate diagnostic accuracy for predicting which students will develop learning or behavioral problems and, therefore, need intensive intervention to supplement primary prevention (NCRTI, 2010).</a:t>
            </a:r>
          </a:p>
          <a:p>
            <a:pPr eaLnBrk="1" hangingPunct="1">
              <a:spcBef>
                <a:spcPct val="0"/>
              </a:spcBef>
            </a:pPr>
            <a:endParaRPr lang="en-US" sz="1100" dirty="0" smtClean="0"/>
          </a:p>
          <a:p>
            <a:pPr eaLnBrk="1" hangingPunct="1">
              <a:spcBef>
                <a:spcPct val="0"/>
              </a:spcBef>
            </a:pPr>
            <a:r>
              <a:rPr lang="en-US" sz="1100" dirty="0" smtClean="0"/>
              <a:t>Although substantial research indicates that screening and progress monitoring are effective in elementary schools (e.g., Fuchs &amp; Fuchs, 1986; Fuchs &amp; Fuchs, 2002; Shapiro &amp; Ager, 1992; Thurber, Shinn, &amp; Smolkowski, 2002; VanDerHeyden &amp; Burns, 2005), studies examining these practices for high schools are only now emerging. Despite the lack of empirical evidence, professional guidance and wisdom continue to emphasize the importance of ongoing data collection to overall school improvement (e.g., National Association of State Boards of Education, 2006; National High School Center, 2008; Reschly &amp; Wood-Garnett, 2009). </a:t>
            </a:r>
          </a:p>
          <a:p>
            <a:pPr eaLnBrk="1" hangingPunct="1">
              <a:spcBef>
                <a:spcPct val="0"/>
              </a:spcBef>
            </a:pPr>
            <a:endParaRPr lang="en-US" sz="1100" dirty="0" smtClean="0"/>
          </a:p>
          <a:p>
            <a:pPr eaLnBrk="1" hangingPunct="1">
              <a:spcBef>
                <a:spcPct val="0"/>
              </a:spcBef>
            </a:pPr>
            <a:r>
              <a:rPr lang="en-US" sz="1100" dirty="0" smtClean="0"/>
              <a:t>Several visited schools used measures (such as state tests or other standardized achievement measures in reading and/or mathematics) given at the end of eighth grade to place students into an appropriate level of intervention at the beginning of ninth grade. These schools used additional testing (standardized achievement measures or curriculum-based measures [CBMs]) at the beginning of ninth grade to verify student placement. </a:t>
            </a:r>
          </a:p>
          <a:p>
            <a:pPr eaLnBrk="1" hangingPunct="1">
              <a:spcBef>
                <a:spcPct val="0"/>
              </a:spcBef>
            </a:pPr>
            <a:endParaRPr lang="en-US" sz="1100" dirty="0" smtClean="0"/>
          </a:p>
          <a:p>
            <a:pPr eaLnBrk="1" hangingPunct="1">
              <a:spcBef>
                <a:spcPct val="0"/>
              </a:spcBef>
            </a:pPr>
            <a:r>
              <a:rPr lang="en-US" sz="1100" dirty="0" smtClean="0"/>
              <a:t>Another method schools used was to examine “multiple failures”—that is, to identify students who failed one or more English and/or algebra class. Although this approach differs substantially from traditional screening methods in elementary schools, high school completion data indicate that passing grade 9 algebra and English classes places students on a positive trajectory and that not passing these classes significantly correlates with dropping out (Christenson et al., 2008; Jimerson, Reschly, &amp; Hess, 2008). In lieu of more sophisticated screening measures developed specifically for high school use, this method has the potential to be effective. </a:t>
            </a:r>
          </a:p>
        </p:txBody>
      </p:sp>
      <p:sp>
        <p:nvSpPr>
          <p:cNvPr id="7270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prstTxWarp prst="textNoShape">
              <a:avLst/>
            </a:prstTxWarp>
          </a:bodyPr>
          <a:lstStyle/>
          <a:p>
            <a:pPr algn="r">
              <a:defRPr/>
            </a:pPr>
            <a:fld id="{FDEEBCDF-3EAB-4286-8AB0-AD6FEDB6BF05}" type="slidenum">
              <a:rPr lang="en-US" sz="1200">
                <a:latin typeface="+mn-lt"/>
                <a:ea typeface="Arial" charset="0"/>
                <a:cs typeface="Arial" charset="0"/>
              </a:rPr>
              <a:pPr algn="r">
                <a:defRPr/>
              </a:pPr>
              <a:t>17</a:t>
            </a:fld>
            <a:endParaRPr lang="en-US" sz="1200" dirty="0">
              <a:latin typeface="+mn-lt"/>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xfrm>
            <a:off x="685800" y="4343400"/>
            <a:ext cx="5486400" cy="4445000"/>
          </a:xfrm>
          <a:ln>
            <a:miter lim="800000"/>
            <a:headEnd/>
            <a:tailEnd/>
          </a:ln>
        </p:spPr>
        <p:txBody>
          <a:bodyPr wrap="square" numCol="1" anchor="t" anchorCtr="0" compatLnSpc="1">
            <a:prstTxWarp prst="textNoShape">
              <a:avLst/>
            </a:prstTxWarp>
            <a:noAutofit/>
          </a:bodyPr>
          <a:lstStyle/>
          <a:p>
            <a:pPr eaLnBrk="1" hangingPunct="1">
              <a:spcBef>
                <a:spcPct val="0"/>
              </a:spcBef>
              <a:defRPr/>
            </a:pPr>
            <a:r>
              <a:rPr lang="en-US" sz="1350" dirty="0" smtClean="0"/>
              <a:t>Progress monitoring yields data to assess students’ learning and academic performance and to determine whether a specific intervention is effective for a particular student.</a:t>
            </a:r>
          </a:p>
          <a:p>
            <a:pPr eaLnBrk="1" hangingPunct="1">
              <a:spcBef>
                <a:spcPct val="0"/>
              </a:spcBef>
              <a:defRPr/>
            </a:pPr>
            <a:endParaRPr lang="en-US" sz="1350" dirty="0" smtClean="0"/>
          </a:p>
          <a:p>
            <a:pPr eaLnBrk="1" hangingPunct="1">
              <a:spcBef>
                <a:spcPct val="0"/>
              </a:spcBef>
              <a:defRPr/>
            </a:pPr>
            <a:r>
              <a:rPr lang="en-US" sz="1350" dirty="0" smtClean="0"/>
              <a:t>Progress monitoring varied among the observed schools. Schools used a wide range of measures, including diagnostic measures (such as the Scholastic Reading Inventory), CBMs (such as maze passages), overall class grades, class quizzes and tests, and high school graduation tests (including practice or benchmark tests given throughout the year). </a:t>
            </a:r>
          </a:p>
          <a:p>
            <a:pPr eaLnBrk="1" hangingPunct="1">
              <a:spcBef>
                <a:spcPct val="0"/>
              </a:spcBef>
              <a:defRPr/>
            </a:pPr>
            <a:endParaRPr lang="en-US" sz="1350" dirty="0" smtClean="0"/>
          </a:p>
          <a:p>
            <a:pPr eaLnBrk="1" hangingPunct="1">
              <a:spcBef>
                <a:spcPct val="0"/>
              </a:spcBef>
              <a:defRPr/>
            </a:pPr>
            <a:r>
              <a:rPr lang="en-US" sz="1350" dirty="0" smtClean="0"/>
              <a:t>Selection of the most appropriate measure or combination of measures for each school was dependent on (a) the school’s RTI scope and focus and (b) available resources—staff members, budgeted funds, and other resources such as technology. The frequency of progress monitoring varied due to similar contextual factors (such as staff availability) but, overall, occurred at least twice a month in secondary and tertiary interventions, using CBMs and standardized progress-monitoring measures. Schools typically administered diagnostic tools less frequently (e.g., once a semester) in intensive interventions to examine general cognitive processes and inform instruction. </a:t>
            </a:r>
          </a:p>
        </p:txBody>
      </p:sp>
      <p:sp>
        <p:nvSpPr>
          <p:cNvPr id="7270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prstTxWarp prst="textNoShape">
              <a:avLst/>
            </a:prstTxWarp>
          </a:bodyPr>
          <a:lstStyle/>
          <a:p>
            <a:pPr algn="r">
              <a:defRPr/>
            </a:pPr>
            <a:fld id="{1AFA207E-F528-403B-AC1E-3AB15068197D}" type="slidenum">
              <a:rPr lang="en-US" sz="1200">
                <a:latin typeface="+mn-lt"/>
                <a:ea typeface="Arial" charset="0"/>
                <a:cs typeface="Arial" charset="0"/>
              </a:rPr>
              <a:pPr algn="r">
                <a:defRPr/>
              </a:pPr>
              <a:t>18</a:t>
            </a:fld>
            <a:endParaRPr lang="en-US" sz="1200" dirty="0">
              <a:latin typeface="+mn-lt"/>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Placeholder 2"/>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58370" name="Rectangle 3"/>
          <p:cNvSpPr>
            <a:spLocks noGrp="1" noChangeArrowheads="1"/>
          </p:cNvSpPr>
          <p:nvPr>
            <p:ph type="body" idx="1"/>
          </p:nvPr>
        </p:nvSpPr>
        <p:spPr bwMode="auto">
          <a:xfrm>
            <a:off x="692150" y="4344988"/>
            <a:ext cx="5480050" cy="4113212"/>
          </a:xfrm>
          <a:solidFill>
            <a:srgbClr val="FFFFFF"/>
          </a:solidFill>
        </p:spPr>
        <p:txBody>
          <a:bodyPr wrap="square" lIns="92492" tIns="46246" rIns="92492" bIns="46246" numCol="1" anchor="t" anchorCtr="0" compatLnSpc="1">
            <a:prstTxWarp prst="textNoShape">
              <a:avLst/>
            </a:prstTxWarp>
          </a:bodyPr>
          <a:lstStyle/>
          <a:p>
            <a:pPr>
              <a:spcBef>
                <a:spcPct val="0"/>
              </a:spcBef>
            </a:pPr>
            <a:r>
              <a:rPr lang="en-US" sz="1400" dirty="0" smtClean="0"/>
              <a:t>Secondary prevention (sometimes implemented in Tier II of an RTI framework) consists of evidence-based intervention(s) of moderate intensity that address the learning or behavior challenges of most at-risk students (NRCTI, 2010). Tertiary prevention (sometimes implemented in Tier III of an RTI framework) consists of individualized intervention(s) of increased intensity for students who show minimal response to secondary prevention (NCRTI, 2010).</a:t>
            </a:r>
          </a:p>
          <a:p>
            <a:pPr>
              <a:spcBef>
                <a:spcPct val="0"/>
              </a:spcBef>
            </a:pPr>
            <a:endParaRPr lang="en-US" sz="1400" dirty="0" smtClean="0"/>
          </a:p>
          <a:p>
            <a:pPr>
              <a:spcBef>
                <a:spcPct val="0"/>
              </a:spcBef>
            </a:pPr>
            <a:r>
              <a:rPr lang="en-US" sz="1400" dirty="0" smtClean="0"/>
              <a:t>All observed high schools used tiered interventions to address skill deficiencies preventing students from independently mastering the core content knowledge. Most schools implemented tiered interventions in reading, English/language arts, and mathematics, and some schools provided interventions to ELLs (e.g., using explicit vocabulary-building strategies linked to authentic text reading and writing). One school was at the beginning stages of implementing an intervention for science classes.</a:t>
            </a:r>
          </a:p>
          <a:p>
            <a:pPr>
              <a:spcBef>
                <a:spcPct val="0"/>
              </a:spcBef>
            </a:pPr>
            <a:endParaRPr lang="en-US" sz="1400" dirty="0" smtClean="0"/>
          </a:p>
          <a:p>
            <a:pPr>
              <a:spcBef>
                <a:spcPct val="0"/>
              </a:spcBef>
            </a:pPr>
            <a:endParaRPr lang="en-US" sz="1400" dirty="0" smtClean="0"/>
          </a:p>
        </p:txBody>
      </p:sp>
      <p:sp>
        <p:nvSpPr>
          <p:cNvPr id="4" name="Footer Placeholder 3"/>
          <p:cNvSpPr>
            <a:spLocks noGrp="1"/>
          </p:cNvSpPr>
          <p:nvPr>
            <p:ph type="ftr" sz="quarter" idx="4"/>
          </p:nvPr>
        </p:nvSpPr>
        <p:spPr/>
        <p:txBody>
          <a:bodyPr/>
          <a:lstStyle/>
          <a:p>
            <a:pPr>
              <a:defRPr/>
            </a:pPr>
            <a:r>
              <a:rPr lang="en-US" dirty="0"/>
              <a:t>© 2011 NHSC, NCRTI, and COI</a:t>
            </a:r>
          </a:p>
        </p:txBody>
      </p:sp>
      <p:sp>
        <p:nvSpPr>
          <p:cNvPr id="5" name="Header Placeholder 4"/>
          <p:cNvSpPr>
            <a:spLocks noGrp="1"/>
          </p:cNvSpPr>
          <p:nvPr>
            <p:ph type="hdr" sz="quarter"/>
          </p:nvPr>
        </p:nvSpPr>
        <p:spPr/>
        <p:txBody>
          <a:bodyPr/>
          <a:lstStyle/>
          <a:p>
            <a:pPr>
              <a:defRPr/>
            </a:pPr>
            <a:r>
              <a:rPr lang="en-US" dirty="0"/>
              <a:t>Tiered Interventions in High Schools</a:t>
            </a:r>
          </a:p>
        </p:txBody>
      </p:sp>
      <p:sp>
        <p:nvSpPr>
          <p:cNvPr id="6" name="Slide Number Placeholder 3"/>
          <p:cNvSpPr>
            <a:spLocks noGrp="1"/>
          </p:cNvSpPr>
          <p:nvPr>
            <p:ph type="sldNum" sz="quarter" idx="5"/>
          </p:nvPr>
        </p:nvSpPr>
        <p:spPr bwMode="auto">
          <a:xfrm>
            <a:off x="3884613" y="8685213"/>
            <a:ext cx="2971800"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fld id="{8F8F3E8C-9D22-4618-B762-E7A330652DD9}" type="slidenum">
              <a:rPr lang="en-US">
                <a:solidFill>
                  <a:srgbClr val="000000"/>
                </a:solidFill>
                <a:ea typeface="Arial" charset="0"/>
                <a:cs typeface="Arial" charset="0"/>
              </a:rPr>
              <a:pPr fontAlgn="base">
                <a:spcBef>
                  <a:spcPct val="0"/>
                </a:spcBef>
                <a:spcAft>
                  <a:spcPct val="0"/>
                </a:spcAft>
                <a:defRPr/>
              </a:pPr>
              <a:t>19</a:t>
            </a:fld>
            <a:endParaRPr lang="en-US" dirty="0">
              <a:solidFill>
                <a:srgbClr val="000000"/>
              </a:solidFill>
              <a:ea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Placeholder 2"/>
          <p:cNvSpPr>
            <a:spLocks noGrp="1" noRot="1" noChangeAspect="1"/>
          </p:cNvSpPr>
          <p:nvPr>
            <p:ph type="sldImg"/>
          </p:nvPr>
        </p:nvSpPr>
        <p:spPr bwMode="auto">
          <a:noFill/>
          <a:ln>
            <a:solidFill>
              <a:srgbClr val="000000"/>
            </a:solidFill>
            <a:miter lim="800000"/>
            <a:headEnd/>
            <a:tailEnd/>
          </a:ln>
        </p:spPr>
      </p:sp>
      <p:sp>
        <p:nvSpPr>
          <p:cNvPr id="23554" name="Placeholder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Footer Placeholder 3"/>
          <p:cNvSpPr>
            <a:spLocks noGrp="1"/>
          </p:cNvSpPr>
          <p:nvPr>
            <p:ph type="ftr" sz="quarter" idx="4"/>
          </p:nvPr>
        </p:nvSpPr>
        <p:spPr/>
        <p:txBody>
          <a:bodyPr/>
          <a:lstStyle/>
          <a:p>
            <a:pPr>
              <a:defRPr/>
            </a:pPr>
            <a:r>
              <a:rPr lang="en-US" dirty="0"/>
              <a:t>© 2011 NHSC, NCRTI, and COI</a:t>
            </a:r>
          </a:p>
        </p:txBody>
      </p:sp>
      <p:sp>
        <p:nvSpPr>
          <p:cNvPr id="5" name="Header Placeholder 4"/>
          <p:cNvSpPr>
            <a:spLocks noGrp="1"/>
          </p:cNvSpPr>
          <p:nvPr>
            <p:ph type="hdr" sz="quarter"/>
          </p:nvPr>
        </p:nvSpPr>
        <p:spPr/>
        <p:txBody>
          <a:bodyPr/>
          <a:lstStyle/>
          <a:p>
            <a:pPr>
              <a:defRPr/>
            </a:pPr>
            <a:r>
              <a:rPr lang="en-US" dirty="0"/>
              <a:t>Tiered Interventions in High Schools</a:t>
            </a:r>
          </a:p>
        </p:txBody>
      </p:sp>
      <p:sp>
        <p:nvSpPr>
          <p:cNvPr id="6" name="Slide Number Placeholder 3"/>
          <p:cNvSpPr>
            <a:spLocks noGrp="1"/>
          </p:cNvSpPr>
          <p:nvPr>
            <p:ph type="sldNum" sz="quarter" idx="5"/>
          </p:nvPr>
        </p:nvSpPr>
        <p:spPr bwMode="auto">
          <a:xfrm>
            <a:off x="3884613" y="8685213"/>
            <a:ext cx="2971800"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fld id="{8F8F3E8C-9D22-4618-B762-E7A330652DD9}" type="slidenum">
              <a:rPr lang="en-US">
                <a:solidFill>
                  <a:srgbClr val="000000"/>
                </a:solidFill>
                <a:ea typeface="Arial" charset="0"/>
                <a:cs typeface="Arial" charset="0"/>
              </a:rPr>
              <a:pPr fontAlgn="base">
                <a:spcBef>
                  <a:spcPct val="0"/>
                </a:spcBef>
                <a:spcAft>
                  <a:spcPct val="0"/>
                </a:spcAft>
                <a:defRPr/>
              </a:pPr>
              <a:t>2</a:t>
            </a:fld>
            <a:endParaRPr lang="en-US" dirty="0">
              <a:solidFill>
                <a:srgbClr val="000000"/>
              </a:solidFill>
              <a:ea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xfrm>
            <a:off x="685800" y="4343400"/>
            <a:ext cx="5486400" cy="4533900"/>
          </a:xfrm>
        </p:spPr>
        <p:txBody>
          <a:bodyPr wrap="square" numCol="1" anchor="t" anchorCtr="0" compatLnSpc="1">
            <a:prstTxWarp prst="textNoShape">
              <a:avLst/>
            </a:prstTxWarp>
            <a:noAutofit/>
          </a:bodyPr>
          <a:lstStyle/>
          <a:p>
            <a:pPr eaLnBrk="1" hangingPunct="1">
              <a:spcBef>
                <a:spcPct val="0"/>
              </a:spcBef>
              <a:defRPr/>
            </a:pPr>
            <a:r>
              <a:rPr lang="en-US" sz="1350" dirty="0" smtClean="0"/>
              <a:t>Roughly half of the schools provided Tier II and Tier III interventions during separate class periods, commonly scheduled in lieu of electives. When scheduled in this manner, students received the intervention for an entire semester to receive proper course credit. However, some intervention teachers reported that if a student had mastered all intervention content before the semester was over, the teacher would gather other instructional materials and teach directly to the student’s skill level until the student could exit the intervention in the next semester. To distinguish interventions from traditional tracking, several of the visited schools ensured that when students mastered the content, they exited interventions during semester breaks.</a:t>
            </a:r>
          </a:p>
          <a:p>
            <a:pPr eaLnBrk="1" hangingPunct="1">
              <a:spcBef>
                <a:spcPct val="0"/>
              </a:spcBef>
              <a:defRPr/>
            </a:pPr>
            <a:endParaRPr lang="en-US" sz="1350" dirty="0" smtClean="0"/>
          </a:p>
          <a:p>
            <a:pPr eaLnBrk="1" hangingPunct="1">
              <a:spcBef>
                <a:spcPct val="0"/>
              </a:spcBef>
              <a:defRPr/>
            </a:pPr>
            <a:r>
              <a:rPr lang="en-US" sz="1350" dirty="0" smtClean="0"/>
              <a:t>Other schools provided tiered interventions through mechanisms already built in to the master schedule, such as co-lab classes, seminars, or other academic supports available to students.</a:t>
            </a:r>
          </a:p>
          <a:p>
            <a:pPr eaLnBrk="1" hangingPunct="1">
              <a:spcBef>
                <a:spcPct val="0"/>
              </a:spcBef>
              <a:defRPr/>
            </a:pPr>
            <a:endParaRPr lang="en-US" sz="1350" dirty="0" smtClean="0"/>
          </a:p>
          <a:p>
            <a:pPr eaLnBrk="1" hangingPunct="1">
              <a:spcBef>
                <a:spcPct val="0"/>
              </a:spcBef>
              <a:defRPr/>
            </a:pPr>
            <a:r>
              <a:rPr lang="en-US" sz="1350" dirty="0" smtClean="0"/>
              <a:t>The chart on this slide shows the ways that several schools implemented secondary, or Tier II, interventions in various content areas. For more details on each school’s implementation, see Appendix B: School Profiles of </a:t>
            </a:r>
            <a:r>
              <a:rPr lang="en-US" sz="1350" i="1" dirty="0" smtClean="0"/>
              <a:t>Tiered Interventions in High Schools: Using Preliminary ‘Lessons Learned’ to Guide Ongoing Discussion</a:t>
            </a:r>
            <a:r>
              <a:rPr lang="en-US" sz="1350" dirty="0" smtClean="0"/>
              <a:t>.</a:t>
            </a:r>
          </a:p>
        </p:txBody>
      </p:sp>
      <p:sp>
        <p:nvSpPr>
          <p:cNvPr id="1013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2EB6E1-B72E-4599-9732-79A3B3B83A00}" type="slidenum">
              <a:rPr lang="en-US">
                <a:ea typeface="Arial" charset="0"/>
                <a:cs typeface="Arial" charset="0"/>
              </a:rPr>
              <a:pPr fontAlgn="base">
                <a:spcBef>
                  <a:spcPct val="0"/>
                </a:spcBef>
                <a:spcAft>
                  <a:spcPct val="0"/>
                </a:spcAft>
                <a:defRPr/>
              </a:pPr>
              <a:t>20</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xfrm>
            <a:off x="685800" y="4343400"/>
            <a:ext cx="5486400" cy="4521200"/>
          </a:xfrm>
          <a:noFill/>
        </p:spPr>
        <p:txBody>
          <a:bodyPr wrap="square" numCol="1" anchor="t" anchorCtr="0" compatLnSpc="1">
            <a:prstTxWarp prst="textNoShape">
              <a:avLst/>
            </a:prstTxWarp>
            <a:noAutofit/>
          </a:bodyPr>
          <a:lstStyle/>
          <a:p>
            <a:pPr>
              <a:spcBef>
                <a:spcPct val="0"/>
              </a:spcBef>
            </a:pPr>
            <a:r>
              <a:rPr lang="en-US" sz="1400" dirty="0" smtClean="0"/>
              <a:t>Tier II interventions differed from Tier III interventions in (a) the number of students receiving instruction at one time and (b) the instructional focus. Schools frequently provided Tier II through large-group instruction or smaller groups within a larger intervention classroom; a specialized teacher usually provided Tier III interventions to small groups or individual students. </a:t>
            </a:r>
          </a:p>
          <a:p>
            <a:pPr>
              <a:spcBef>
                <a:spcPct val="0"/>
              </a:spcBef>
            </a:pPr>
            <a:endParaRPr lang="en-US" sz="1400" dirty="0" smtClean="0"/>
          </a:p>
          <a:p>
            <a:pPr>
              <a:spcBef>
                <a:spcPct val="0"/>
              </a:spcBef>
            </a:pPr>
            <a:r>
              <a:rPr lang="en-US" sz="1400" dirty="0" smtClean="0"/>
              <a:t>Tier III interventions observed at various schools addressed more basic skills than the Tier II interventions. For instance, a Tier III reading intervention focused predominantly on phonics and decoding, and a Tier II intervention in English/language arts concentrated on vocabulary, comprehension, and study skills. Observed Tier III interventions frequently used published intervention programs.</a:t>
            </a:r>
          </a:p>
          <a:p>
            <a:pPr>
              <a:spcBef>
                <a:spcPct val="0"/>
              </a:spcBef>
            </a:pPr>
            <a:endParaRPr lang="en-US" sz="1400" dirty="0" smtClean="0"/>
          </a:p>
          <a:p>
            <a:pPr>
              <a:spcBef>
                <a:spcPct val="0"/>
              </a:spcBef>
            </a:pPr>
            <a:r>
              <a:rPr lang="en-US" sz="1400" dirty="0" smtClean="0"/>
              <a:t>The chart on this slide provides some examples of how schools implemented tertiary, or Tier III, interventions in reading and behavior. For more details on each school’s implementation see Appendix B: School Profiles in </a:t>
            </a:r>
            <a:r>
              <a:rPr lang="en-US" sz="1400" i="1" dirty="0" smtClean="0"/>
              <a:t>Tiered Interventions in High Schools: Using Preliminary ‘Lessons Learned’ to Guide Ongoing Discussion</a:t>
            </a:r>
            <a:r>
              <a:rPr lang="en-US" sz="1400" dirty="0" smtClean="0"/>
              <a:t>.</a:t>
            </a:r>
          </a:p>
        </p:txBody>
      </p:sp>
      <p:sp>
        <p:nvSpPr>
          <p:cNvPr id="4" name="Slide Number Placeholder 3"/>
          <p:cNvSpPr>
            <a:spLocks noGrp="1"/>
          </p:cNvSpPr>
          <p:nvPr>
            <p:ph type="sldNum" sz="quarter" idx="5"/>
          </p:nvPr>
        </p:nvSpPr>
        <p:spPr/>
        <p:txBody>
          <a:bodyPr/>
          <a:lstStyle/>
          <a:p>
            <a:pPr>
              <a:defRPr/>
            </a:pPr>
            <a:fld id="{350554D4-38E3-4E4E-998A-568B7830A290}" type="slidenum">
              <a:rPr lang="en-US" smtClean="0"/>
              <a:pPr>
                <a:defRPr/>
              </a:pPr>
              <a:t>21</a:t>
            </a:fld>
            <a:endParaRPr lang="en-US" dirty="0"/>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xfrm>
            <a:off x="685800" y="4343400"/>
            <a:ext cx="5486400" cy="4533900"/>
          </a:xfrm>
          <a:noFill/>
        </p:spPr>
        <p:txBody>
          <a:bodyPr wrap="square" numCol="1" anchor="t" anchorCtr="0" compatLnSpc="1">
            <a:prstTxWarp prst="textNoShape">
              <a:avLst/>
            </a:prstTxWarp>
            <a:noAutofit/>
          </a:bodyPr>
          <a:lstStyle/>
          <a:p>
            <a:pPr eaLnBrk="1" hangingPunct="1">
              <a:spcBef>
                <a:spcPct val="0"/>
              </a:spcBef>
            </a:pPr>
            <a:r>
              <a:rPr lang="en-US" sz="1100" dirty="0" smtClean="0"/>
              <a:t>Data-based decision making involves using screening and progress-monitoring measures to asses students’ responses to instruction/intervention and making instructional adjustments (e.g., moving to various interventions, reducing group size, increasing time in intervention, making instruction more explicit and systematic) to maximize student response.</a:t>
            </a:r>
          </a:p>
          <a:p>
            <a:pPr eaLnBrk="1" hangingPunct="1">
              <a:spcBef>
                <a:spcPct val="0"/>
              </a:spcBef>
            </a:pPr>
            <a:endParaRPr lang="en-US" sz="1100" dirty="0" smtClean="0"/>
          </a:p>
          <a:p>
            <a:pPr eaLnBrk="1" hangingPunct="1">
              <a:spcBef>
                <a:spcPct val="0"/>
              </a:spcBef>
            </a:pPr>
            <a:r>
              <a:rPr lang="en-US" sz="1100" dirty="0" smtClean="0"/>
              <a:t>The observed schools initially used data from screening and progress monitoring to determine student placement in the tiered instructional system (e.g., Tier I only, Tier I plus Tier II). Later, the schools used these data to determine whether to move students to a more intense level of intervention or withdraw them from the intervention altogether. This decision making typically took place in data meetings with a range of stakeholders, including teachers, instructional coaches, and administrators. </a:t>
            </a:r>
          </a:p>
          <a:p>
            <a:pPr eaLnBrk="1" hangingPunct="1">
              <a:spcBef>
                <a:spcPct val="0"/>
              </a:spcBef>
            </a:pPr>
            <a:endParaRPr lang="en-US" sz="1100" dirty="0" smtClean="0"/>
          </a:p>
          <a:p>
            <a:pPr eaLnBrk="1" hangingPunct="1">
              <a:spcBef>
                <a:spcPct val="0"/>
              </a:spcBef>
            </a:pPr>
            <a:r>
              <a:rPr lang="en-US" sz="1100" dirty="0" smtClean="0"/>
              <a:t>Several schools asked students to participate in problem-solving meetings and solicited students’ input on intervention design. This direct student participation can increase motivation, leading to better intervention design and greater commitment to implementation (Reschly &amp; Wood-Garnett, 2009). Such student participation illustrates one key difference between RTI implementation in elementary schools and that in high schools. </a:t>
            </a:r>
          </a:p>
          <a:p>
            <a:pPr eaLnBrk="1" hangingPunct="1">
              <a:spcBef>
                <a:spcPct val="0"/>
              </a:spcBef>
            </a:pPr>
            <a:endParaRPr lang="en-US" sz="1100" dirty="0" smtClean="0"/>
          </a:p>
          <a:p>
            <a:pPr eaLnBrk="1" hangingPunct="1">
              <a:spcBef>
                <a:spcPct val="0"/>
              </a:spcBef>
            </a:pPr>
            <a:r>
              <a:rPr lang="en-US" sz="1100" dirty="0" smtClean="0"/>
              <a:t>Some schools examined progress-monitoring data to differentiate instruction within the intervention class itself. For example, one algebra intervention class included approximately 30 students who all demonstrated a need for intervention. These students were further divided into smaller groups, based on how quickly they mastered the curriculum. One group of students moved to a new chapter, while another group reviewed a previously taught skill, and yet another group received a teacher-generated CBM to check for mastery of skills. These groups were fluid, constantly changing on the basis of progress-monitoring data. </a:t>
            </a:r>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7B4928-EE0E-487E-BFF2-33B70CE8CE49}" type="slidenum">
              <a:rPr lang="en-US">
                <a:ea typeface="ＭＳ Ｐゴシック" charset="-128"/>
                <a:cs typeface="ＭＳ Ｐゴシック" charset="-128"/>
              </a:rPr>
              <a:pPr fontAlgn="base">
                <a:spcBef>
                  <a:spcPct val="0"/>
                </a:spcBef>
                <a:spcAft>
                  <a:spcPct val="0"/>
                </a:spcAft>
                <a:defRPr/>
              </a:pPr>
              <a:t>22</a:t>
            </a:fld>
            <a:endParaRPr lang="en-US" dirty="0">
              <a:ea typeface="ＭＳ Ｐゴシック" charset="-128"/>
              <a:cs typeface="ＭＳ Ｐゴシック" charset="-128"/>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Placeholder 2"/>
          <p:cNvSpPr>
            <a:spLocks noGrp="1" noRot="1" noChangeAspect="1"/>
          </p:cNvSpPr>
          <p:nvPr>
            <p:ph type="sldImg"/>
          </p:nvPr>
        </p:nvSpPr>
        <p:spPr bwMode="auto">
          <a:noFill/>
          <a:ln>
            <a:solidFill>
              <a:srgbClr val="000000"/>
            </a:solidFill>
            <a:miter lim="800000"/>
            <a:headEnd/>
            <a:tailEnd/>
          </a:ln>
        </p:spPr>
      </p:sp>
      <p:sp>
        <p:nvSpPr>
          <p:cNvPr id="66562"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dirty="0"/>
              <a:t>During interviews and site visits, several common factors emerged that support implementation of the key components of RTI or other systems of tiered interventions. These factors included leadership, intervention providers, professional development (PD) and coaching, and evaluation</a:t>
            </a:r>
            <a:r>
              <a:rPr lang="en-US" sz="1400" dirty="0" smtClean="0"/>
              <a:t>.</a:t>
            </a:r>
          </a:p>
          <a:p>
            <a:pPr>
              <a:spcBef>
                <a:spcPct val="0"/>
              </a:spcBef>
            </a:pPr>
            <a:endParaRPr lang="en-US" sz="1400" dirty="0" smtClean="0"/>
          </a:p>
          <a:p>
            <a:pPr>
              <a:spcBef>
                <a:spcPct val="0"/>
              </a:spcBef>
            </a:pPr>
            <a:r>
              <a:rPr lang="en-US" sz="1400" dirty="0" smtClean="0"/>
              <a:t>For </a:t>
            </a:r>
            <a:r>
              <a:rPr lang="en-US" sz="1400" dirty="0"/>
              <a:t>more information on </a:t>
            </a:r>
            <a:r>
              <a:rPr lang="en-US" sz="1400" dirty="0" smtClean="0"/>
              <a:t>the science of implementation</a:t>
            </a:r>
            <a:r>
              <a:rPr lang="en-US" sz="1400" dirty="0"/>
              <a:t>, visit the National Implementation Research Network website (www.fpg.unc.edu/~nirn).</a:t>
            </a:r>
          </a:p>
        </p:txBody>
      </p:sp>
      <p:sp>
        <p:nvSpPr>
          <p:cNvPr id="4" name="Footer Placeholder 3"/>
          <p:cNvSpPr>
            <a:spLocks noGrp="1"/>
          </p:cNvSpPr>
          <p:nvPr>
            <p:ph type="ftr" sz="quarter" idx="4"/>
          </p:nvPr>
        </p:nvSpPr>
        <p:spPr/>
        <p:txBody>
          <a:bodyPr/>
          <a:lstStyle/>
          <a:p>
            <a:pPr>
              <a:defRPr/>
            </a:pPr>
            <a:r>
              <a:rPr lang="en-US" dirty="0"/>
              <a:t>© 2011 NHSC, NCRTI, and COI</a:t>
            </a:r>
          </a:p>
        </p:txBody>
      </p:sp>
      <p:sp>
        <p:nvSpPr>
          <p:cNvPr id="5" name="Header Placeholder 4"/>
          <p:cNvSpPr>
            <a:spLocks noGrp="1"/>
          </p:cNvSpPr>
          <p:nvPr>
            <p:ph type="hdr" sz="quarter"/>
          </p:nvPr>
        </p:nvSpPr>
        <p:spPr/>
        <p:txBody>
          <a:bodyPr/>
          <a:lstStyle/>
          <a:p>
            <a:pPr>
              <a:defRPr/>
            </a:pPr>
            <a:r>
              <a:rPr lang="en-US" dirty="0"/>
              <a:t>Tiered Interventions in High Schools</a:t>
            </a:r>
          </a:p>
        </p:txBody>
      </p:sp>
      <p:sp>
        <p:nvSpPr>
          <p:cNvPr id="6" name="Slide Number Placeholder 3"/>
          <p:cNvSpPr>
            <a:spLocks noGrp="1"/>
          </p:cNvSpPr>
          <p:nvPr>
            <p:ph type="sldNum" sz="quarter" idx="5"/>
          </p:nvPr>
        </p:nvSpPr>
        <p:spPr bwMode="auto">
          <a:xfrm>
            <a:off x="3884613" y="8685213"/>
            <a:ext cx="2971800"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fld id="{8F8F3E8C-9D22-4618-B762-E7A330652DD9}" type="slidenum">
              <a:rPr lang="en-US">
                <a:solidFill>
                  <a:srgbClr val="000000"/>
                </a:solidFill>
                <a:ea typeface="Arial" charset="0"/>
                <a:cs typeface="Arial" charset="0"/>
              </a:rPr>
              <a:pPr fontAlgn="base">
                <a:spcBef>
                  <a:spcPct val="0"/>
                </a:spcBef>
                <a:spcAft>
                  <a:spcPct val="0"/>
                </a:spcAft>
                <a:defRPr/>
              </a:pPr>
              <a:t>23</a:t>
            </a:fld>
            <a:endParaRPr lang="en-US" dirty="0">
              <a:solidFill>
                <a:srgbClr val="000000"/>
              </a:solidFill>
              <a:ea typeface="Arial"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Leadership teams at the observed high schools included a variety of stakeholders, including administrative personnel (e.g., principals, assistant principals, disciplinary deans), content leads (e.g., department chairs, coaches, specialists), school psychologists, social workers, and special and general education teachers. The purpose of a high school’s RTI model often drives the membership of leadership teams, which typically include members of stakeholder groups that support that purpose. For example, a school that identifies dropout prevention as a key outcome of its RTI implementation should include on its leadership team individuals directly involved with students at risk for dropout.</a:t>
            </a:r>
          </a:p>
          <a:p>
            <a:pPr eaLnBrk="1" hangingPunct="1">
              <a:spcBef>
                <a:spcPct val="0"/>
              </a:spcBef>
            </a:pPr>
            <a:endParaRPr lang="en-US" sz="1400" dirty="0" smtClean="0"/>
          </a:p>
          <a:p>
            <a:pPr eaLnBrk="1" hangingPunct="1">
              <a:spcBef>
                <a:spcPct val="0"/>
              </a:spcBef>
            </a:pPr>
            <a:r>
              <a:rPr lang="en-US" sz="1400" dirty="0" smtClean="0"/>
              <a:t>Leadership teams at the observed schools took on duties such as creating staff consensus, delivering PD, implementing evaluation procedures, allocating resources, making data-based decisions, and creating sustainable processes. Leadership teams also promoted the potential of RTI as an “umbrella” for coordinating, managing, and evaluating other school-level initiatives. </a:t>
            </a:r>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E15C10-A47B-4610-8EDA-1AEFDA65A3B9}" type="slidenum">
              <a:rPr lang="en-US">
                <a:ea typeface="Arial" charset="0"/>
                <a:cs typeface="Arial" charset="0"/>
              </a:rPr>
              <a:pPr fontAlgn="base">
                <a:spcBef>
                  <a:spcPct val="0"/>
                </a:spcBef>
                <a:spcAft>
                  <a:spcPct val="0"/>
                </a:spcAft>
                <a:defRPr/>
              </a:pPr>
              <a:t>24</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Regardless of which teachers implement RTI, schools may need to devote time and resources to obtaining staff consensus for the overall framework and to teaching effective teacher collaboration strategies. Teacher preparation is crucial to the success of any framework’s implementation (Reschly &amp; Wood-Garnett, 2009). </a:t>
            </a:r>
          </a:p>
          <a:p>
            <a:pPr eaLnBrk="1" hangingPunct="1">
              <a:spcBef>
                <a:spcPct val="0"/>
              </a:spcBef>
            </a:pPr>
            <a:endParaRPr lang="en-US" sz="1400" dirty="0" smtClean="0"/>
          </a:p>
          <a:p>
            <a:pPr eaLnBrk="1" hangingPunct="1">
              <a:spcBef>
                <a:spcPct val="0"/>
              </a:spcBef>
            </a:pPr>
            <a:r>
              <a:rPr lang="en-US" sz="1400" dirty="0" smtClean="0"/>
              <a:t>The staff members who implemented the tiered interventions varied considerably among the observed schools. This variation was due to the focus of each school’s framework and contextual factors, including available resources and the master schedule. Because most schools targeted their system of tiered interventions toward 9th and/or 10th grade, the 9th- and 10th-grade content teachers primarily implemented tiered interventions. Interventions typically did not occur within the general education classrooms; rather, interventionists or specialists provided interventions outside of regular core instruction duties. In two schools, however, general education teachers provided the interventions during a seminar period. Typically, the provider of the intervention also was responsible for collecting progress-monitoring data. </a:t>
            </a:r>
          </a:p>
          <a:p>
            <a:pPr eaLnBrk="1" hangingPunct="1">
              <a:spcBef>
                <a:spcPct val="0"/>
              </a:spcBef>
            </a:pPr>
            <a:endParaRPr lang="en-US" sz="1400" dirty="0" smtClean="0"/>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DFB0F5-C518-4EF9-B61D-F863189D84A0}" type="slidenum">
              <a:rPr lang="en-US">
                <a:ea typeface="Arial" charset="0"/>
                <a:cs typeface="Arial" charset="0"/>
              </a:rPr>
              <a:pPr fontAlgn="base">
                <a:spcBef>
                  <a:spcPct val="0"/>
                </a:spcBef>
                <a:spcAft>
                  <a:spcPct val="0"/>
                </a:spcAft>
                <a:defRPr/>
              </a:pPr>
              <a:t>25</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Research supports the need for authentic, embedded, and sustained PD, including teacher coaching and modeling, to increase students’ overall progress (Vaughn et al., 2007). Therefore, district and school administrators should consider the type of support teachers need after their introduction to RTI. </a:t>
            </a:r>
          </a:p>
          <a:p>
            <a:pPr eaLnBrk="1" hangingPunct="1">
              <a:spcBef>
                <a:spcPct val="0"/>
              </a:spcBef>
            </a:pPr>
            <a:endParaRPr lang="en-US" sz="1400" dirty="0" smtClean="0"/>
          </a:p>
          <a:p>
            <a:pPr eaLnBrk="1" hangingPunct="1">
              <a:spcBef>
                <a:spcPct val="0"/>
              </a:spcBef>
            </a:pPr>
            <a:r>
              <a:rPr lang="en-US" sz="1400" dirty="0" smtClean="0"/>
              <a:t>A wide range of PD occurred at the observed high schools. Most schools conducted PD on the RTI framework, research-based instructional strategies, and specific intervention strategies for each tier of support. Schools offered this PD to the entire staff or to the teachers involved in the tiered instructional delivery. Coaching and modeling of instructional strategies was common. Typically, a content or behavior specialist provided this coaching to teachers. Universities assisted some of the schools, including providing PD. Other schools received PD from their state education agency or regional PD organization.</a:t>
            </a:r>
          </a:p>
          <a:p>
            <a:pPr eaLnBrk="1" hangingPunct="1">
              <a:spcBef>
                <a:spcPct val="0"/>
              </a:spcBef>
            </a:pPr>
            <a:endParaRPr lang="en-US" sz="1400" dirty="0" smtClean="0"/>
          </a:p>
          <a:p>
            <a:pPr eaLnBrk="1" hangingPunct="1">
              <a:spcBef>
                <a:spcPct val="0"/>
              </a:spcBef>
            </a:pPr>
            <a:endParaRPr lang="en-US" sz="1400" dirty="0" smtClean="0"/>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6F3238-572A-4BED-BE67-21631472C331}" type="slidenum">
              <a:rPr lang="en-US">
                <a:ea typeface="Arial" charset="0"/>
                <a:cs typeface="Arial" charset="0"/>
              </a:rPr>
              <a:pPr fontAlgn="base">
                <a:spcBef>
                  <a:spcPct val="0"/>
                </a:spcBef>
                <a:spcAft>
                  <a:spcPct val="0"/>
                </a:spcAft>
                <a:defRPr/>
              </a:pPr>
              <a:t>26</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Placeholder 2"/>
          <p:cNvSpPr>
            <a:spLocks noGrp="1" noRot="1" noChangeAspect="1"/>
          </p:cNvSpPr>
          <p:nvPr>
            <p:ph type="sldImg"/>
          </p:nvPr>
        </p:nvSpPr>
        <p:spPr bwMode="auto">
          <a:noFill/>
          <a:ln>
            <a:solidFill>
              <a:srgbClr val="000000"/>
            </a:solidFill>
            <a:miter lim="800000"/>
            <a:headEnd/>
            <a:tailEnd/>
          </a:ln>
        </p:spPr>
      </p:sp>
      <p:sp>
        <p:nvSpPr>
          <p:cNvPr id="747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Data are useful not only for making student-level decisions, but also for program-level information. By linking data to the purpose of the RTI framework and aggregating data across students over time, school officials can make decisions about what works, for whom, and under what circumstances. For instance, for a school focusing on dropout prevention, collecting and charting data (e.g., line graphs with each data point representing a group average) on graduation and attendance for participating students would provide a useful heuristic for identifying trends and making informed decisions. </a:t>
            </a:r>
          </a:p>
          <a:p>
            <a:pPr eaLnBrk="1" hangingPunct="1">
              <a:spcBef>
                <a:spcPct val="0"/>
              </a:spcBef>
            </a:pPr>
            <a:endParaRPr lang="en-US" sz="1400" dirty="0" smtClean="0"/>
          </a:p>
          <a:p>
            <a:pPr eaLnBrk="1" hangingPunct="1">
              <a:spcBef>
                <a:spcPct val="0"/>
              </a:spcBef>
            </a:pPr>
            <a:r>
              <a:rPr lang="en-US" sz="1400" dirty="0" smtClean="0"/>
              <a:t>At the visited sites, staff members collected data to evaluate the effectiveness of intervention implementation and the programs and procedures that accompanied it.</a:t>
            </a:r>
          </a:p>
        </p:txBody>
      </p:sp>
      <p:sp>
        <p:nvSpPr>
          <p:cNvPr id="4" name="Footer Placeholder 3"/>
          <p:cNvSpPr>
            <a:spLocks noGrp="1"/>
          </p:cNvSpPr>
          <p:nvPr>
            <p:ph type="ftr" sz="quarter" idx="4"/>
          </p:nvPr>
        </p:nvSpPr>
        <p:spPr/>
        <p:txBody>
          <a:bodyPr/>
          <a:lstStyle/>
          <a:p>
            <a:pPr>
              <a:defRPr/>
            </a:pPr>
            <a:r>
              <a:rPr lang="en-US" dirty="0"/>
              <a:t>© 2011 NHSC, NCRTI, and COI</a:t>
            </a:r>
          </a:p>
        </p:txBody>
      </p:sp>
      <p:sp>
        <p:nvSpPr>
          <p:cNvPr id="5" name="Header Placeholder 4"/>
          <p:cNvSpPr>
            <a:spLocks noGrp="1"/>
          </p:cNvSpPr>
          <p:nvPr>
            <p:ph type="hdr" sz="quarter"/>
          </p:nvPr>
        </p:nvSpPr>
        <p:spPr/>
        <p:txBody>
          <a:bodyPr/>
          <a:lstStyle/>
          <a:p>
            <a:pPr>
              <a:defRPr/>
            </a:pPr>
            <a:r>
              <a:rPr lang="en-US" dirty="0"/>
              <a:t>Tiered Interventions in High Schools</a:t>
            </a:r>
          </a:p>
        </p:txBody>
      </p:sp>
      <p:sp>
        <p:nvSpPr>
          <p:cNvPr id="6" name="Slide Number Placeholder 3"/>
          <p:cNvSpPr>
            <a:spLocks noGrp="1"/>
          </p:cNvSpPr>
          <p:nvPr>
            <p:ph type="sldNum" sz="quarter" idx="5"/>
          </p:nvPr>
        </p:nvSpPr>
        <p:spPr bwMode="auto">
          <a:xfrm>
            <a:off x="3884613" y="8685213"/>
            <a:ext cx="2971800"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fld id="{8F8F3E8C-9D22-4618-B762-E7A330652DD9}" type="slidenum">
              <a:rPr lang="en-US">
                <a:solidFill>
                  <a:srgbClr val="000000"/>
                </a:solidFill>
                <a:ea typeface="Arial" charset="0"/>
                <a:cs typeface="Arial" charset="0"/>
              </a:rPr>
              <a:pPr fontAlgn="base">
                <a:spcBef>
                  <a:spcPct val="0"/>
                </a:spcBef>
                <a:spcAft>
                  <a:spcPct val="0"/>
                </a:spcAft>
                <a:defRPr/>
              </a:pPr>
              <a:t>27</a:t>
            </a:fld>
            <a:endParaRPr lang="en-US" dirty="0">
              <a:solidFill>
                <a:srgbClr val="000000"/>
              </a:solidFill>
              <a:ea typeface="Arial" charset="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Placeholder 2"/>
          <p:cNvSpPr>
            <a:spLocks noGrp="1" noRot="1" noChangeAspect="1"/>
          </p:cNvSpPr>
          <p:nvPr>
            <p:ph type="sldImg"/>
          </p:nvPr>
        </p:nvSpPr>
        <p:spPr bwMode="auto">
          <a:noFill/>
          <a:ln>
            <a:solidFill>
              <a:srgbClr val="000000"/>
            </a:solidFill>
            <a:miter lim="800000"/>
            <a:headEnd/>
            <a:tailEnd/>
          </a:ln>
        </p:spPr>
      </p:sp>
      <p:sp>
        <p:nvSpPr>
          <p:cNvPr id="76802"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dirty="0"/>
              <a:t>The observed high schools also noted several common challenges, including staff capacity, scheduling, resources, and measuring fidelity of implementation.</a:t>
            </a:r>
          </a:p>
        </p:txBody>
      </p:sp>
      <p:sp>
        <p:nvSpPr>
          <p:cNvPr id="4" name="Footer Placeholder 3"/>
          <p:cNvSpPr>
            <a:spLocks noGrp="1"/>
          </p:cNvSpPr>
          <p:nvPr>
            <p:ph type="ftr" sz="quarter" idx="4"/>
          </p:nvPr>
        </p:nvSpPr>
        <p:spPr/>
        <p:txBody>
          <a:bodyPr/>
          <a:lstStyle/>
          <a:p>
            <a:pPr>
              <a:defRPr/>
            </a:pPr>
            <a:r>
              <a:rPr lang="en-US" dirty="0"/>
              <a:t>© 2011 NHSC, NCRTI, and COI</a:t>
            </a:r>
          </a:p>
        </p:txBody>
      </p:sp>
      <p:sp>
        <p:nvSpPr>
          <p:cNvPr id="5" name="Header Placeholder 4"/>
          <p:cNvSpPr>
            <a:spLocks noGrp="1"/>
          </p:cNvSpPr>
          <p:nvPr>
            <p:ph type="hdr" sz="quarter"/>
          </p:nvPr>
        </p:nvSpPr>
        <p:spPr/>
        <p:txBody>
          <a:bodyPr/>
          <a:lstStyle/>
          <a:p>
            <a:pPr>
              <a:defRPr/>
            </a:pPr>
            <a:r>
              <a:rPr lang="en-US" dirty="0"/>
              <a:t>Tiered Interventions in High Schools</a:t>
            </a:r>
          </a:p>
        </p:txBody>
      </p:sp>
      <p:sp>
        <p:nvSpPr>
          <p:cNvPr id="6" name="Slide Number Placeholder 3"/>
          <p:cNvSpPr>
            <a:spLocks noGrp="1"/>
          </p:cNvSpPr>
          <p:nvPr>
            <p:ph type="sldNum" sz="quarter" idx="5"/>
          </p:nvPr>
        </p:nvSpPr>
        <p:spPr bwMode="auto">
          <a:xfrm>
            <a:off x="3884613" y="8685213"/>
            <a:ext cx="2971800"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fld id="{8F8F3E8C-9D22-4618-B762-E7A330652DD9}" type="slidenum">
              <a:rPr lang="en-US">
                <a:solidFill>
                  <a:srgbClr val="000000"/>
                </a:solidFill>
                <a:ea typeface="Arial" charset="0"/>
                <a:cs typeface="Arial" charset="0"/>
              </a:rPr>
              <a:pPr fontAlgn="base">
                <a:spcBef>
                  <a:spcPct val="0"/>
                </a:spcBef>
                <a:spcAft>
                  <a:spcPct val="0"/>
                </a:spcAft>
                <a:defRPr/>
              </a:pPr>
              <a:t>28</a:t>
            </a:fld>
            <a:endParaRPr lang="en-US" dirty="0">
              <a:solidFill>
                <a:srgbClr val="000000"/>
              </a:solidFill>
              <a:ea typeface="Arial" charset="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xfrm>
            <a:off x="685800" y="4343399"/>
            <a:ext cx="5486400" cy="4341813"/>
          </a:xfrm>
          <a:noFill/>
        </p:spPr>
        <p:txBody>
          <a:bodyPr wrap="square" numCol="1" anchor="t" anchorCtr="0" compatLnSpc="1">
            <a:prstTxWarp prst="textNoShape">
              <a:avLst/>
            </a:prstTxWarp>
          </a:bodyPr>
          <a:lstStyle/>
          <a:p>
            <a:pPr eaLnBrk="1" hangingPunct="1">
              <a:spcBef>
                <a:spcPct val="0"/>
              </a:spcBef>
            </a:pPr>
            <a:r>
              <a:rPr lang="en-US" sz="1400" dirty="0" smtClean="0"/>
              <a:t>Building staff capacity is a multifaceted task that involves helping teachers to recognize the need for change and to embrace RTI as an effective framework for all students. Building capacity also includes developing teachers’ knowledge of RTI and research-based instructional strategies that enhance the effectiveness of Tier I and supporting their implementation attempts. School-level systems and supports are critical in this respect. Providing teachers with time to problem solve, consult with colleagues, and deliver or receive structured training and coaching is important. PD on the overall framework, as well as the individual components and evidence-based practices, must be ongoing. </a:t>
            </a:r>
          </a:p>
          <a:p>
            <a:pPr eaLnBrk="1" hangingPunct="1">
              <a:spcBef>
                <a:spcPct val="0"/>
              </a:spcBef>
            </a:pPr>
            <a:endParaRPr lang="en-US" sz="1400" dirty="0" smtClean="0"/>
          </a:p>
          <a:p>
            <a:pPr eaLnBrk="1" hangingPunct="1">
              <a:spcBef>
                <a:spcPct val="0"/>
              </a:spcBef>
            </a:pPr>
            <a:r>
              <a:rPr lang="en-US" sz="1400" dirty="0" smtClean="0"/>
              <a:t>Almost all visited schools reported struggling with building adequate staff capacity. At least one participant pointed out that RTI, at its most basic level, involves ongoing learning: using information to gain insight, improve and evaluate practice, and identify areas in need of additional planning and work. Administrators and teachers at several schools commented that follow-up training on the overall RTI framework was beneficial in terms of building and maintaining adequate staff capacity. </a:t>
            </a:r>
          </a:p>
        </p:txBody>
      </p:sp>
      <p:sp>
        <p:nvSpPr>
          <p:cNvPr id="54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8B42E8-6A57-4EC8-80FD-0B041ABE3C7A}" type="slidenum">
              <a:rPr lang="en-US">
                <a:ea typeface="Arial" charset="0"/>
                <a:cs typeface="Arial" charset="0"/>
              </a:rPr>
              <a:pPr fontAlgn="base">
                <a:spcBef>
                  <a:spcPct val="0"/>
                </a:spcBef>
                <a:spcAft>
                  <a:spcPct val="0"/>
                </a:spcAft>
                <a:defRPr/>
              </a:pPr>
              <a:t>29</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xfrm>
            <a:off x="1150938" y="677863"/>
            <a:ext cx="4572000" cy="3429000"/>
          </a:xfrm>
          <a:noFill/>
          <a:ln>
            <a:solidFill>
              <a:srgbClr val="000000"/>
            </a:solidFill>
            <a:miter lim="800000"/>
            <a:headEnd/>
            <a:tailEnd/>
          </a:ln>
        </p:spPr>
      </p:sp>
      <p:sp>
        <p:nvSpPr>
          <p:cNvPr id="3" name="Notes Placeholder 2"/>
          <p:cNvSpPr>
            <a:spLocks noGrp="1"/>
          </p:cNvSpPr>
          <p:nvPr>
            <p:ph type="body" idx="1"/>
          </p:nvPr>
        </p:nvSpPr>
        <p:spPr>
          <a:xfrm>
            <a:off x="685800" y="4343400"/>
            <a:ext cx="5486400" cy="4470400"/>
          </a:xfrm>
        </p:spPr>
        <p:txBody>
          <a:bodyPr>
            <a:noAutofit/>
          </a:bodyPr>
          <a:lstStyle/>
          <a:p>
            <a:pPr eaLnBrk="1" fontAlgn="auto" hangingPunct="1">
              <a:spcBef>
                <a:spcPts val="0"/>
              </a:spcBef>
              <a:spcAft>
                <a:spcPts val="0"/>
              </a:spcAft>
              <a:defRPr/>
            </a:pPr>
            <a:r>
              <a:rPr lang="en-US" sz="1400" dirty="0" smtClean="0">
                <a:ea typeface="+mn-ea"/>
                <a:cs typeface="+mn-cs"/>
              </a:rPr>
              <a:t>In May 2010, the High School Tiered Interventions Initiative (HSTII) published and disseminated </a:t>
            </a:r>
            <a:r>
              <a:rPr lang="en-US" sz="1400" i="1" dirty="0" smtClean="0">
                <a:ea typeface="+mn-ea"/>
                <a:cs typeface="+mn-cs"/>
              </a:rPr>
              <a:t>Tiered Interventions in High Schools: Using Preliminary ‘Lessons Learned’ to Guide Ongoing Discussions</a:t>
            </a:r>
            <a:r>
              <a:rPr lang="en-US" sz="1400" dirty="0" smtClean="0">
                <a:ea typeface="+mn-ea"/>
                <a:cs typeface="+mn-cs"/>
              </a:rPr>
              <a:t>. To further disseminate this work and support educators wishing to understand the essential components of Response to Intervention (RTI) and apply them in high school, HSTII has developed this presentation, based on the published document. This presentation summarizes what the collaborative has learned thus far about tiered intervention implementation in high schools.</a:t>
            </a:r>
          </a:p>
          <a:p>
            <a:pPr eaLnBrk="1" fontAlgn="auto" hangingPunct="1">
              <a:spcBef>
                <a:spcPts val="0"/>
              </a:spcBef>
              <a:spcAft>
                <a:spcPts val="0"/>
              </a:spcAft>
              <a:defRPr/>
            </a:pPr>
            <a:endParaRPr lang="en-US" sz="1400" dirty="0" smtClean="0">
              <a:ea typeface="+mn-ea"/>
              <a:cs typeface="+mn-cs"/>
            </a:endParaRPr>
          </a:p>
          <a:p>
            <a:pPr eaLnBrk="1" fontAlgn="auto" hangingPunct="1">
              <a:spcBef>
                <a:spcPts val="0"/>
              </a:spcBef>
              <a:spcAft>
                <a:spcPts val="0"/>
              </a:spcAft>
              <a:defRPr/>
            </a:pPr>
            <a:r>
              <a:rPr lang="en-US" sz="1400" dirty="0" smtClean="0">
                <a:ea typeface="+mn-ea"/>
                <a:cs typeface="+mn-cs"/>
              </a:rPr>
              <a:t>The goal of this presentation is to advance the ongoing discussion about effective tiered intervention implementation in high schools. This presentation is not an implementation guide and does not provide concrete steps or tools for implementing RTI; rather, it provides information grounded in available research (as of the spring of 2010) and the professional wisdom of researchers and practitioners. </a:t>
            </a:r>
          </a:p>
          <a:p>
            <a:pPr eaLnBrk="1" fontAlgn="auto" hangingPunct="1">
              <a:spcBef>
                <a:spcPts val="0"/>
              </a:spcBef>
              <a:spcAft>
                <a:spcPts val="0"/>
              </a:spcAft>
              <a:defRPr/>
            </a:pPr>
            <a:endParaRPr lang="en-US" sz="1400" dirty="0" smtClean="0">
              <a:ea typeface="+mn-ea"/>
              <a:cs typeface="+mn-cs"/>
            </a:endParaRPr>
          </a:p>
          <a:p>
            <a:pPr eaLnBrk="1" fontAlgn="auto" hangingPunct="1">
              <a:spcBef>
                <a:spcPts val="0"/>
              </a:spcBef>
              <a:spcAft>
                <a:spcPts val="0"/>
              </a:spcAft>
              <a:defRPr/>
            </a:pPr>
            <a:r>
              <a:rPr lang="en-US" sz="1400" b="1" i="1" dirty="0" smtClean="0"/>
              <a:t>Note to Presenter:</a:t>
            </a:r>
            <a:r>
              <a:rPr lang="en-US" sz="1400" i="1" dirty="0" smtClean="0"/>
              <a:t> A supplemental handout on the contextual factors of implementation is included as part of this presentation and can be used during a participant activity on Slide 55. </a:t>
            </a:r>
            <a:endParaRPr lang="en-US" sz="1400" dirty="0" smtClean="0">
              <a:ea typeface="+mn-ea"/>
              <a:cs typeface="+mn-cs"/>
            </a:endParaRP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304637-FA34-422D-B048-1521BEEFFBFB}" type="slidenum">
              <a:rPr lang="en-US">
                <a:ea typeface="ＭＳ Ｐゴシック" charset="-128"/>
                <a:cs typeface="ＭＳ Ｐゴシック" charset="-128"/>
              </a:rPr>
              <a:pPr fontAlgn="base">
                <a:spcBef>
                  <a:spcPct val="0"/>
                </a:spcBef>
                <a:spcAft>
                  <a:spcPct val="0"/>
                </a:spcAft>
                <a:defRPr/>
              </a:pPr>
              <a:t>3</a:t>
            </a:fld>
            <a:endParaRPr lang="en-US" dirty="0">
              <a:ea typeface="ＭＳ Ｐゴシック" charset="-128"/>
              <a:cs typeface="ＭＳ Ｐゴシック" charset="-128"/>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xfrm>
            <a:off x="685800" y="4343399"/>
            <a:ext cx="5486400" cy="4341813"/>
          </a:xfrm>
          <a:noFill/>
        </p:spPr>
        <p:txBody>
          <a:bodyPr wrap="square" numCol="1" anchor="t" anchorCtr="0" compatLnSpc="1">
            <a:prstTxWarp prst="textNoShape">
              <a:avLst/>
            </a:prstTxWarp>
            <a:noAutofit/>
          </a:bodyPr>
          <a:lstStyle/>
          <a:p>
            <a:pPr eaLnBrk="1" hangingPunct="1">
              <a:spcBef>
                <a:spcPct val="0"/>
              </a:spcBef>
            </a:pPr>
            <a:r>
              <a:rPr lang="en-US" sz="1400" dirty="0" smtClean="0"/>
              <a:t>Schoolwide (or departmentwide) scheduling of instruction and intervention are common challenges in elementary schools, so it is not surprising that secondary schools also struggle, given the far greater complexity that characterizes a typical day in high schools. These complexities may not be of magnitude only—they may also differ qualitatively. In other words, “solutions” at the secondary level may involve more than merely scaling up what worked for elementary schools facing similar difficulties. </a:t>
            </a:r>
          </a:p>
          <a:p>
            <a:pPr eaLnBrk="1" hangingPunct="1">
              <a:spcBef>
                <a:spcPct val="0"/>
              </a:spcBef>
            </a:pPr>
            <a:endParaRPr lang="en-US" sz="1400" dirty="0" smtClean="0"/>
          </a:p>
          <a:p>
            <a:pPr eaLnBrk="1" hangingPunct="1">
              <a:spcBef>
                <a:spcPct val="0"/>
              </a:spcBef>
            </a:pPr>
            <a:r>
              <a:rPr lang="en-US" sz="1400" dirty="0" smtClean="0"/>
              <a:t>Visited schools noted a lack of time for analyzing and discussing student data and for planning instruction and intervention. Schools also recognized the complexity of creating flexible schedules to allow for student movement across tiers. The key, according to several of the visited sites, was to acknowledge these challenges and to be creative in adapting the master schedule to meet student and staff needs. Observed schools also addressed scheduling challenges by identifying the problem areas in their master schedules; developing and implementing modified schedules; monitoring their impact; and refining, revising, or redeveloping a new schedule as necessary. </a:t>
            </a:r>
          </a:p>
        </p:txBody>
      </p:sp>
      <p:sp>
        <p:nvSpPr>
          <p:cNvPr id="54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297C84-1C7C-42EC-B0AA-F2C7B80C72CC}" type="slidenum">
              <a:rPr lang="en-US">
                <a:ea typeface="Arial" charset="0"/>
                <a:cs typeface="Arial" charset="0"/>
              </a:rPr>
              <a:pPr fontAlgn="base">
                <a:spcBef>
                  <a:spcPct val="0"/>
                </a:spcBef>
                <a:spcAft>
                  <a:spcPct val="0"/>
                </a:spcAft>
                <a:defRPr/>
              </a:pPr>
              <a:t>30</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xfrm>
            <a:off x="685800" y="4343399"/>
            <a:ext cx="5486400" cy="4341813"/>
          </a:xfrm>
          <a:noFill/>
        </p:spPr>
        <p:txBody>
          <a:bodyPr wrap="square" numCol="1" anchor="t" anchorCtr="0" compatLnSpc="1">
            <a:prstTxWarp prst="textNoShape">
              <a:avLst/>
            </a:prstTxWarp>
          </a:bodyPr>
          <a:lstStyle/>
          <a:p>
            <a:pPr eaLnBrk="1" hangingPunct="1">
              <a:spcBef>
                <a:spcPct val="0"/>
              </a:spcBef>
            </a:pPr>
            <a:r>
              <a:rPr lang="en-US" sz="1400" dirty="0" smtClean="0"/>
              <a:t>Although resources may first appear limited, schools can often find creative ways to leverage resources for maximum educational impact. For some schools, this leveraging may include making decisions about how to allocate funds—investing more money in ongoing staff development, for instance, than in supplies. Schools can often integrate existing resources already committed to other initiatives (e.g., Advancement Via Individual Determination [AVID] and programs geared toward reaching overage students) into their RTI model, reducing the need to add work to what is already in place. This integration may be particularly important, given the large number of initiatives on many campuses. Overall, implementing RTI provides a unique opportunity for schools to effectively allocate and integrate resources and develop a systematic method for providing the most effective instruction for all students. </a:t>
            </a:r>
          </a:p>
          <a:p>
            <a:pPr eaLnBrk="1" hangingPunct="1">
              <a:spcBef>
                <a:spcPct val="0"/>
              </a:spcBef>
            </a:pPr>
            <a:endParaRPr lang="en-US" sz="1400" dirty="0" smtClean="0"/>
          </a:p>
          <a:p>
            <a:pPr eaLnBrk="1" hangingPunct="1">
              <a:spcBef>
                <a:spcPct val="0"/>
              </a:spcBef>
            </a:pPr>
            <a:r>
              <a:rPr lang="en-US" sz="1400" dirty="0" smtClean="0"/>
              <a:t>Despite the use of existing resources, all of the observed schools reported challenges with accessing appropriate and adequate resources (assessment, intervention, and fiscal).</a:t>
            </a:r>
          </a:p>
        </p:txBody>
      </p:sp>
      <p:sp>
        <p:nvSpPr>
          <p:cNvPr id="54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21DF33-F535-4402-BE4F-618217504992}" type="slidenum">
              <a:rPr lang="en-US">
                <a:ea typeface="Arial" charset="0"/>
                <a:cs typeface="Arial" charset="0"/>
              </a:rPr>
              <a:pPr fontAlgn="base">
                <a:spcBef>
                  <a:spcPct val="0"/>
                </a:spcBef>
                <a:spcAft>
                  <a:spcPct val="0"/>
                </a:spcAft>
                <a:defRPr/>
              </a:pPr>
              <a:t>31</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Not only is there a lack of tools available for use in high schools to assess fidelity (accuracy and consistency of the implementation of all aspects of RTI as intended), but also the domain-specific knowledge required of the assessor is significant. The coordination of the numerous components of RTI implementation is especially complex for high schools and thus lends itself to lower fidelity of implementation, making careful observation of instruction and communication among staff members nonnegotiable. </a:t>
            </a:r>
          </a:p>
          <a:p>
            <a:pPr eaLnBrk="1" hangingPunct="1">
              <a:spcBef>
                <a:spcPct val="0"/>
              </a:spcBef>
            </a:pPr>
            <a:endParaRPr lang="en-US" sz="1400" dirty="0" smtClean="0"/>
          </a:p>
          <a:p>
            <a:pPr eaLnBrk="1" hangingPunct="1">
              <a:spcBef>
                <a:spcPct val="0"/>
              </a:spcBef>
            </a:pPr>
            <a:r>
              <a:rPr lang="en-US" sz="1400" dirty="0" smtClean="0"/>
              <a:t>All observed high schools identified the measurement of fidelity of implementation as a challenge. One principal acknowledged his reliance on observational and formative assessment data to measure fidelity in lieu of more rigorous fidelity assessment methods. Principals at schools in the early stages of implementation noted that the demands of beginning implementation often were so great that monitoring and evaluating fidelity was a goal for the coming years. </a:t>
            </a:r>
          </a:p>
        </p:txBody>
      </p:sp>
      <p:sp>
        <p:nvSpPr>
          <p:cNvPr id="54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073AD8-B573-435F-8A3A-CF532EE278E5}" type="slidenum">
              <a:rPr lang="en-US">
                <a:ea typeface="Arial" charset="0"/>
                <a:cs typeface="Arial" charset="0"/>
              </a:rPr>
              <a:pPr fontAlgn="base">
                <a:spcBef>
                  <a:spcPct val="0"/>
                </a:spcBef>
                <a:spcAft>
                  <a:spcPct val="0"/>
                </a:spcAft>
                <a:defRPr/>
              </a:pPr>
              <a:t>32</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ECAC006B-2741-41FD-8BF6-7183384E62D4}" type="slidenum">
              <a:rPr lang="en-US" smtClean="0"/>
              <a:pPr>
                <a:defRPr/>
              </a:pPr>
              <a:t>33</a:t>
            </a:fld>
            <a:endParaRPr lang="en-US" dirty="0"/>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592138"/>
            <a:ext cx="4572000" cy="3429000"/>
          </a:xfrm>
        </p:spPr>
      </p:sp>
      <p:sp>
        <p:nvSpPr>
          <p:cNvPr id="3" name="Notes Placeholder 2"/>
          <p:cNvSpPr>
            <a:spLocks noGrp="1"/>
          </p:cNvSpPr>
          <p:nvPr>
            <p:ph type="body" idx="1"/>
          </p:nvPr>
        </p:nvSpPr>
        <p:spPr>
          <a:xfrm>
            <a:off x="685800" y="4131733"/>
            <a:ext cx="5486400" cy="4897967"/>
          </a:xfrm>
        </p:spPr>
        <p:txBody>
          <a:bodyPr>
            <a:noAutofit/>
          </a:bodyPr>
          <a:lstStyle/>
          <a:p>
            <a:pPr>
              <a:spcBef>
                <a:spcPts val="0"/>
              </a:spcBef>
              <a:spcAft>
                <a:spcPts val="0"/>
              </a:spcAft>
            </a:pPr>
            <a:r>
              <a:rPr lang="en-US" sz="1100" dirty="0" smtClean="0"/>
              <a:t>Before </a:t>
            </a:r>
            <a:r>
              <a:rPr lang="en-US" sz="1100" baseline="0" dirty="0" smtClean="0"/>
              <a:t>examining</a:t>
            </a:r>
            <a:r>
              <a:rPr lang="en-US" sz="1100" dirty="0" smtClean="0"/>
              <a:t> </a:t>
            </a:r>
            <a:r>
              <a:rPr lang="en-US" sz="1100" baseline="0" dirty="0" smtClean="0"/>
              <a:t>contextual factors, staff members must consider their current capacity and how trends in student achievement and behavior can inform the design of their tiered framework. Schools must take stock of what is in place and identify gaps before developing a plan.</a:t>
            </a:r>
            <a:r>
              <a:rPr lang="en-US" sz="1100" dirty="0" smtClean="0"/>
              <a:t> </a:t>
            </a:r>
            <a:r>
              <a:rPr lang="en-US" sz="1100" baseline="0" dirty="0" smtClean="0"/>
              <a:t>To do so</a:t>
            </a:r>
            <a:r>
              <a:rPr lang="en-US" sz="1100" dirty="0" smtClean="0"/>
              <a:t>,</a:t>
            </a:r>
            <a:r>
              <a:rPr lang="en-US" sz="1100" baseline="0" dirty="0" smtClean="0"/>
              <a:t> </a:t>
            </a:r>
            <a:r>
              <a:rPr lang="en-US" sz="1100" dirty="0" smtClean="0"/>
              <a:t>schools can ask the following questions.</a:t>
            </a:r>
          </a:p>
          <a:p>
            <a:pPr eaLnBrk="1" hangingPunct="1">
              <a:spcBef>
                <a:spcPts val="0"/>
              </a:spcBef>
              <a:spcAft>
                <a:spcPts val="0"/>
              </a:spcAft>
            </a:pPr>
            <a:endParaRPr lang="en-US" sz="600" dirty="0" smtClean="0"/>
          </a:p>
          <a:p>
            <a:pPr eaLnBrk="1" hangingPunct="1">
              <a:spcBef>
                <a:spcPts val="0"/>
              </a:spcBef>
              <a:spcAft>
                <a:spcPts val="0"/>
              </a:spcAft>
            </a:pPr>
            <a:r>
              <a:rPr lang="en-US" sz="1100" b="1" i="1" dirty="0" smtClean="0"/>
              <a:t>Note to Presenter:</a:t>
            </a:r>
            <a:r>
              <a:rPr lang="en-US" sz="1100" b="1" i="1" baseline="0" dirty="0" smtClean="0"/>
              <a:t> </a:t>
            </a:r>
            <a:r>
              <a:rPr lang="en-US" sz="1100" i="1" dirty="0"/>
              <a:t>School staff members should be encouraged to select and prioritize these questions, with the eventual goal of addressing each </a:t>
            </a:r>
            <a:r>
              <a:rPr lang="en-US" sz="1100" i="1" dirty="0" smtClean="0"/>
              <a:t>one. While reading and discussing the questions on the slide, i</a:t>
            </a:r>
            <a:r>
              <a:rPr lang="en-US" sz="1100" i="1" baseline="0" dirty="0" smtClean="0"/>
              <a:t>t may be helpful to use the following subquestions/probes.</a:t>
            </a:r>
          </a:p>
          <a:p>
            <a:pPr eaLnBrk="1" hangingPunct="1">
              <a:spcBef>
                <a:spcPts val="0"/>
              </a:spcBef>
              <a:spcAft>
                <a:spcPts val="0"/>
              </a:spcAft>
            </a:pPr>
            <a:endParaRPr lang="en-US" sz="600" i="1" baseline="0" dirty="0" smtClean="0"/>
          </a:p>
          <a:p>
            <a:pPr marL="171450" indent="-171450" eaLnBrk="1" hangingPunct="1">
              <a:spcBef>
                <a:spcPts val="0"/>
              </a:spcBef>
              <a:spcAft>
                <a:spcPts val="400"/>
              </a:spcAft>
              <a:buFont typeface="Arial"/>
              <a:buChar char="•"/>
            </a:pPr>
            <a:r>
              <a:rPr lang="en-US" sz="1100" b="1" i="1" baseline="0" dirty="0" smtClean="0"/>
              <a:t>What do student achievement and behavior “look like” in the school?</a:t>
            </a:r>
            <a:br>
              <a:rPr lang="en-US" sz="1100" b="1" i="1" baseline="0" dirty="0" smtClean="0"/>
            </a:br>
            <a:r>
              <a:rPr lang="en-US" sz="1100" i="1" baseline="0" dirty="0" smtClean="0"/>
              <a:t>Grades? State assessments? Accumulated credits? Graduation rates? Attendance? Disciplinary referrals? Where do students experience the greatest challenges?</a:t>
            </a:r>
          </a:p>
          <a:p>
            <a:pPr marL="171450" indent="-171450" eaLnBrk="1" hangingPunct="1">
              <a:spcBef>
                <a:spcPts val="0"/>
              </a:spcBef>
              <a:spcAft>
                <a:spcPts val="400"/>
              </a:spcAft>
              <a:buFont typeface="Arial"/>
              <a:buChar char="•"/>
            </a:pPr>
            <a:r>
              <a:rPr lang="en-US" sz="1100" b="1" i="1" baseline="0" dirty="0" smtClean="0"/>
              <a:t>How does the school use data to identify needed supports?</a:t>
            </a:r>
            <a:br>
              <a:rPr lang="en-US" sz="1100" b="1" i="1" baseline="0" dirty="0" smtClean="0"/>
            </a:br>
            <a:r>
              <a:rPr lang="en-US" sz="1100" i="1" baseline="0" dirty="0" smtClean="0"/>
              <a:t>What types of data? (Formative? Summative?) How are they used? (To inform instruction? To make decisions about interventions? To develop school policy? To identify PD needs?)</a:t>
            </a:r>
            <a:endParaRPr lang="en-US" sz="1100" i="1" dirty="0"/>
          </a:p>
          <a:p>
            <a:pPr marL="171450" indent="-171450" eaLnBrk="1" hangingPunct="1">
              <a:spcBef>
                <a:spcPts val="0"/>
              </a:spcBef>
              <a:spcAft>
                <a:spcPts val="400"/>
              </a:spcAft>
              <a:buFont typeface="Arial"/>
              <a:buChar char="•"/>
            </a:pPr>
            <a:r>
              <a:rPr lang="en-US" sz="1100" b="1" i="1" baseline="0" dirty="0" smtClean="0"/>
              <a:t>What is the staff capacity for subject area and special education needs?</a:t>
            </a:r>
            <a:br>
              <a:rPr lang="en-US" sz="1100" b="1" i="1" baseline="0" dirty="0" smtClean="0"/>
            </a:br>
            <a:r>
              <a:rPr lang="en-US" sz="1100" i="1" baseline="0" dirty="0" smtClean="0"/>
              <a:t>Who is certified in multiple areas? Are they willing to provide instruction in multiple areas?</a:t>
            </a:r>
            <a:endParaRPr lang="en-US" sz="1100" i="1" dirty="0"/>
          </a:p>
          <a:p>
            <a:pPr marL="171450" indent="-171450" eaLnBrk="1" hangingPunct="1">
              <a:spcBef>
                <a:spcPts val="0"/>
              </a:spcBef>
              <a:spcAft>
                <a:spcPts val="400"/>
              </a:spcAft>
              <a:buFont typeface="Arial"/>
              <a:buChar char="•"/>
            </a:pPr>
            <a:r>
              <a:rPr lang="en-US" sz="1100" b="1" i="1" baseline="0" dirty="0" smtClean="0"/>
              <a:t>In what ways are students involved in their own academic progress?</a:t>
            </a:r>
            <a:br>
              <a:rPr lang="en-US" sz="1100" b="1" i="1" baseline="0" dirty="0" smtClean="0"/>
            </a:br>
            <a:r>
              <a:rPr lang="en-US" sz="1100" i="1" baseline="0" dirty="0" smtClean="0"/>
              <a:t>Choosing courses? Identifying areas of strength/weakness? Planning for college/career?</a:t>
            </a:r>
            <a:endParaRPr lang="en-US" sz="1100" i="1" dirty="0"/>
          </a:p>
          <a:p>
            <a:pPr marL="171450" indent="-171450" eaLnBrk="1" hangingPunct="1">
              <a:spcBef>
                <a:spcPts val="0"/>
              </a:spcBef>
              <a:spcAft>
                <a:spcPts val="400"/>
              </a:spcAft>
              <a:buFont typeface="Arial"/>
              <a:buChar char="•"/>
            </a:pPr>
            <a:r>
              <a:rPr lang="en-US" sz="1100" b="1" i="1" baseline="0" dirty="0" smtClean="0"/>
              <a:t>How do parents and other stakeholders support instructional</a:t>
            </a:r>
            <a:r>
              <a:rPr lang="en-US" sz="1100" b="1" i="1" dirty="0" smtClean="0"/>
              <a:t> and </a:t>
            </a:r>
            <a:r>
              <a:rPr lang="en-US" sz="1100" b="1" i="1" baseline="0" dirty="0" smtClean="0"/>
              <a:t>extracurricular activities?</a:t>
            </a:r>
            <a:br>
              <a:rPr lang="en-US" sz="1100" b="1" i="1" baseline="0" dirty="0" smtClean="0"/>
            </a:br>
            <a:r>
              <a:rPr lang="en-US" sz="1100" b="0" i="1" baseline="0" dirty="0" smtClean="0"/>
              <a:t>What resources </a:t>
            </a:r>
            <a:r>
              <a:rPr lang="en-US" sz="1100" i="1" dirty="0" smtClean="0"/>
              <a:t>do they</a:t>
            </a:r>
            <a:r>
              <a:rPr lang="en-US" sz="1100" b="0" i="1" baseline="0" dirty="0" smtClean="0"/>
              <a:t> provide? (Volunteered time? Grants and other financial support?)</a:t>
            </a:r>
          </a:p>
          <a:p>
            <a:pPr marL="171450" indent="-171450" eaLnBrk="1" hangingPunct="1">
              <a:spcBef>
                <a:spcPts val="0"/>
              </a:spcBef>
              <a:spcAft>
                <a:spcPts val="400"/>
              </a:spcAft>
              <a:buFont typeface="Arial"/>
              <a:buChar char="•"/>
            </a:pPr>
            <a:r>
              <a:rPr lang="en-US" sz="1100" b="1" i="1" baseline="0" dirty="0" smtClean="0"/>
              <a:t>What aspects of the school organization would support the implementation of tiered interventions? What aspects could potentially undermine implementation?</a:t>
            </a:r>
            <a:br>
              <a:rPr lang="en-US" sz="1100" b="1" i="1" baseline="0" dirty="0" smtClean="0"/>
            </a:br>
            <a:r>
              <a:rPr lang="en-US" sz="1100" b="0" i="1" baseline="0" dirty="0" smtClean="0"/>
              <a:t>Leadership? Student support teams? Learning and behavioral practices? Master schedule?</a:t>
            </a:r>
          </a:p>
          <a:p>
            <a:pPr marL="171450" indent="-171450" eaLnBrk="1" hangingPunct="1">
              <a:spcBef>
                <a:spcPts val="0"/>
              </a:spcBef>
              <a:spcAft>
                <a:spcPts val="0"/>
              </a:spcAft>
              <a:buFont typeface="Arial"/>
              <a:buChar char="•"/>
            </a:pPr>
            <a:r>
              <a:rPr lang="en-US" sz="1100" b="1" i="1" baseline="0" dirty="0" smtClean="0"/>
              <a:t>What aspects of school culture would support</a:t>
            </a:r>
            <a:r>
              <a:rPr lang="en-US" sz="1100" b="1" i="1" dirty="0" smtClean="0"/>
              <a:t> or </a:t>
            </a:r>
            <a:r>
              <a:rPr lang="en-US" sz="1100" b="1" i="1" baseline="0" dirty="0" smtClean="0"/>
              <a:t>undermine implementation?</a:t>
            </a:r>
            <a:br>
              <a:rPr lang="en-US" sz="1100" b="1" i="1" baseline="0" dirty="0" smtClean="0"/>
            </a:br>
            <a:r>
              <a:rPr lang="en-US" sz="1100" b="0" i="1" baseline="0" dirty="0" smtClean="0"/>
              <a:t>Teachers/parents’ expectations </a:t>
            </a:r>
            <a:r>
              <a:rPr lang="en-US" sz="1100" i="1" dirty="0" smtClean="0"/>
              <a:t>for</a:t>
            </a:r>
            <a:r>
              <a:rPr lang="en-US" sz="1100" b="0" i="1" baseline="0" dirty="0" smtClean="0"/>
              <a:t> students? Community’s expectations for schooling?</a:t>
            </a:r>
          </a:p>
          <a:p>
            <a:pPr eaLnBrk="1" hangingPunct="1">
              <a:spcBef>
                <a:spcPts val="0"/>
              </a:spcBef>
              <a:spcAft>
                <a:spcPts val="0"/>
              </a:spcAft>
            </a:pPr>
            <a:endParaRPr lang="en-US" sz="1100" i="1" dirty="0" smtClean="0"/>
          </a:p>
          <a:p>
            <a:pPr>
              <a:spcBef>
                <a:spcPts val="0"/>
              </a:spcBef>
              <a:spcAft>
                <a:spcPts val="0"/>
              </a:spcAft>
            </a:pPr>
            <a:endParaRPr lang="en-US" sz="1100" dirty="0"/>
          </a:p>
        </p:txBody>
      </p:sp>
      <p:sp>
        <p:nvSpPr>
          <p:cNvPr id="4" name="Slide Number Placeholder 3"/>
          <p:cNvSpPr>
            <a:spLocks noGrp="1"/>
          </p:cNvSpPr>
          <p:nvPr>
            <p:ph type="sldNum" sz="quarter" idx="10"/>
          </p:nvPr>
        </p:nvSpPr>
        <p:spPr/>
        <p:txBody>
          <a:bodyPr/>
          <a:lstStyle/>
          <a:p>
            <a:fld id="{B61F3D02-645F-734D-B001-A81AA7CA54E5}" type="slidenum">
              <a:rPr lang="en-US" smtClean="0"/>
              <a:pPr/>
              <a:t>34</a:t>
            </a:fld>
            <a:endParaRPr lang="en-US" dirty="0"/>
          </a:p>
        </p:txBody>
      </p:sp>
      <p:sp>
        <p:nvSpPr>
          <p:cNvPr id="5" name="Footer Placeholder 4"/>
          <p:cNvSpPr>
            <a:spLocks noGrp="1"/>
          </p:cNvSpPr>
          <p:nvPr>
            <p:ph type="ftr" sz="quarter" idx="4"/>
          </p:nvPr>
        </p:nvSpPr>
        <p:spPr>
          <a:xfrm>
            <a:off x="0" y="8685213"/>
            <a:ext cx="2971800" cy="457200"/>
          </a:xfrm>
        </p:spPr>
        <p:txBody>
          <a:bodyPr/>
          <a:lstStyle/>
          <a:p>
            <a:pPr>
              <a:defRPr/>
            </a:pPr>
            <a:r>
              <a:rPr lang="en-US" dirty="0"/>
              <a:t>© 2011 NHSC, NCRTI, and COI</a:t>
            </a:r>
          </a:p>
        </p:txBody>
      </p:sp>
    </p:spTree>
    <p:extLst>
      <p:ext uri="{BB962C8B-B14F-4D97-AF65-F5344CB8AC3E}">
        <p14:creationId xmlns:p14="http://schemas.microsoft.com/office/powerpoint/2010/main" val="10812843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TextEdit="1"/>
          </p:cNvSpPr>
          <p:nvPr>
            <p:ph type="sldImg"/>
          </p:nvPr>
        </p:nvSpPr>
        <p:spPr bwMode="auto">
          <a:noFill/>
          <a:ln>
            <a:solidFill>
              <a:srgbClr val="000000"/>
            </a:solidFill>
            <a:miter lim="800000"/>
            <a:headEnd/>
            <a:tailEnd/>
          </a:ln>
        </p:spPr>
      </p:sp>
      <p:sp>
        <p:nvSpPr>
          <p:cNvPr id="8909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Through HSTII’s conversations with practitioners during phone interviews and site visits, several contextual factors specific to high schools emerged: focus, school culture, instructional organization, staff roles, student involvement, graduation requirements, stakeholder engagement, implementation and alignment, and instruction and assessment resources. These issues all affect one another; for example, staff roles and structure affect the focus of a school’s implementation of tiered interventions. </a:t>
            </a:r>
          </a:p>
          <a:p>
            <a:pPr eaLnBrk="1" hangingPunct="1">
              <a:spcBef>
                <a:spcPct val="0"/>
              </a:spcBef>
            </a:pPr>
            <a:endParaRPr lang="en-US" sz="1400" dirty="0" smtClean="0"/>
          </a:p>
          <a:p>
            <a:pPr eaLnBrk="1" hangingPunct="1">
              <a:spcBef>
                <a:spcPct val="0"/>
              </a:spcBef>
            </a:pPr>
            <a:r>
              <a:rPr lang="en-US" sz="1400" dirty="0" smtClean="0"/>
              <a:t>This section of the presentation describes the unique challenges that each issue presents for high schools and offers several questions that high schools might consider regarding each issue. These considerations represent a sample of questions that schools, districts, and states may choose to ask themselves prior to or during RTI implementation. This section of the presentation also provides some examples of how the observed schools addressed these contextual factors.</a:t>
            </a:r>
          </a:p>
        </p:txBody>
      </p:sp>
      <p:sp>
        <p:nvSpPr>
          <p:cNvPr id="4" name="Footer Placeholder 3"/>
          <p:cNvSpPr>
            <a:spLocks noGrp="1"/>
          </p:cNvSpPr>
          <p:nvPr>
            <p:ph type="ftr" sz="quarter" idx="4"/>
          </p:nvPr>
        </p:nvSpPr>
        <p:spPr/>
        <p:txBody>
          <a:bodyPr/>
          <a:lstStyle/>
          <a:p>
            <a:pPr>
              <a:defRPr/>
            </a:pPr>
            <a:r>
              <a:rPr lang="en-US" dirty="0"/>
              <a:t>© 2011 NHSC, NCRTI, and COI</a:t>
            </a:r>
          </a:p>
        </p:txBody>
      </p:sp>
      <p:sp>
        <p:nvSpPr>
          <p:cNvPr id="5" name="Header Placeholder 4"/>
          <p:cNvSpPr>
            <a:spLocks noGrp="1"/>
          </p:cNvSpPr>
          <p:nvPr>
            <p:ph type="hdr" sz="quarter"/>
          </p:nvPr>
        </p:nvSpPr>
        <p:spPr/>
        <p:txBody>
          <a:bodyPr/>
          <a:lstStyle/>
          <a:p>
            <a:pPr>
              <a:defRPr/>
            </a:pPr>
            <a:r>
              <a:rPr lang="en-US" dirty="0"/>
              <a:t>Tiered Interventions in High Schools</a:t>
            </a:r>
          </a:p>
        </p:txBody>
      </p:sp>
      <p:sp>
        <p:nvSpPr>
          <p:cNvPr id="6" name="Slide Number Placeholder 3"/>
          <p:cNvSpPr>
            <a:spLocks noGrp="1"/>
          </p:cNvSpPr>
          <p:nvPr>
            <p:ph type="sldNum" sz="quarter" idx="5"/>
          </p:nvPr>
        </p:nvSpPr>
        <p:spPr>
          <a:xfrm>
            <a:off x="3884613" y="8685213"/>
            <a:ext cx="2971800" cy="457200"/>
          </a:xfrm>
        </p:spPr>
        <p:txBody>
          <a:bodyPr/>
          <a:lstStyle/>
          <a:p>
            <a:pPr>
              <a:defRPr/>
            </a:pPr>
            <a:fld id="{ECAC006B-2741-41FD-8BF6-7183384E62D4}"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The design and implementation of all the key components of RTI are dependent on a school’s focus for tiered interventions. Tiered interventions in high schools may not always include all students or all content areas, as is often the case in elementary RTI frameworks. Each school needs to determine its purpose and scope of tiered interventions, keeping in mind that no standard application of the framework exists for high schools. Schools may already have in place some initiatives that support tiered intervention implementation. </a:t>
            </a:r>
          </a:p>
          <a:p>
            <a:pPr eaLnBrk="1" hangingPunct="1">
              <a:spcBef>
                <a:spcPct val="0"/>
              </a:spcBef>
            </a:pPr>
            <a:endParaRPr lang="en-US" sz="1400" dirty="0" smtClean="0"/>
          </a:p>
          <a:p>
            <a:pPr eaLnBrk="1" hangingPunct="1">
              <a:spcBef>
                <a:spcPct val="0"/>
              </a:spcBef>
            </a:pPr>
            <a:r>
              <a:rPr lang="en-US" sz="1400" dirty="0" smtClean="0"/>
              <a:t>To clarify their focus, high schools can ask the following questions.</a:t>
            </a:r>
          </a:p>
          <a:p>
            <a:pPr eaLnBrk="1" hangingPunct="1">
              <a:spcBef>
                <a:spcPct val="0"/>
              </a:spcBef>
            </a:pPr>
            <a:endParaRPr lang="en-US" sz="1400" dirty="0" smtClean="0"/>
          </a:p>
          <a:p>
            <a:pPr eaLnBrk="1" hangingPunct="1">
              <a:spcBef>
                <a:spcPct val="0"/>
              </a:spcBef>
            </a:pPr>
            <a:r>
              <a:rPr lang="en-US" sz="1400" i="1" dirty="0" smtClean="0"/>
              <a:t>&lt;Read and discuss the questions on the slide.&gt;</a:t>
            </a:r>
          </a:p>
        </p:txBody>
      </p:sp>
      <p:sp>
        <p:nvSpPr>
          <p:cNvPr id="604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02FCC7-F404-4D2F-BD90-BFCB977427EF}" type="slidenum">
              <a:rPr lang="en-US">
                <a:ea typeface="Arial" charset="0"/>
                <a:cs typeface="Arial" charset="0"/>
              </a:rPr>
              <a:pPr fontAlgn="base">
                <a:spcBef>
                  <a:spcPct val="0"/>
                </a:spcBef>
                <a:spcAft>
                  <a:spcPct val="0"/>
                </a:spcAft>
                <a:defRPr/>
              </a:pPr>
              <a:t>36</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defTabSz="896938" eaLnBrk="1" hangingPunct="1">
              <a:spcBef>
                <a:spcPct val="0"/>
              </a:spcBef>
            </a:pPr>
            <a:r>
              <a:rPr lang="en-US" sz="1400" dirty="0" smtClean="0"/>
              <a:t>All observed schools identified improving student achievement as the primary goal of RTI implementation. </a:t>
            </a:r>
          </a:p>
          <a:p>
            <a:pPr defTabSz="896938" eaLnBrk="1" hangingPunct="1">
              <a:spcBef>
                <a:spcPct val="0"/>
              </a:spcBef>
            </a:pPr>
            <a:endParaRPr lang="en-US" sz="1400" dirty="0" smtClean="0"/>
          </a:p>
          <a:p>
            <a:pPr defTabSz="896938" eaLnBrk="1" hangingPunct="1">
              <a:spcBef>
                <a:spcPct val="0"/>
              </a:spcBef>
            </a:pPr>
            <a:r>
              <a:rPr lang="en-US" sz="1400" dirty="0" smtClean="0"/>
              <a:t>Schools also used data to identify instructional strategies. One school’s data indicated that too many students received Ds and Fs, so the school decided to focus its RTI framework on reducing this number. Another school’s data indicated a growing number of tardies, resulting in lost learning time and drained resources in processing these students. So, that school focused on reducing tardies. Whatever focus a school chooses, it should be based on data. </a:t>
            </a:r>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A43975-0EE2-4A67-BD84-6321E5E73D50}" type="slidenum">
              <a:rPr lang="en-US">
                <a:ea typeface="Arial" charset="0"/>
                <a:cs typeface="Arial" charset="0"/>
              </a:rPr>
              <a:pPr fontAlgn="base">
                <a:spcBef>
                  <a:spcPct val="0"/>
                </a:spcBef>
                <a:spcAft>
                  <a:spcPct val="0"/>
                </a:spcAft>
                <a:defRPr/>
              </a:pPr>
              <a:t>37</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a:t>School culture plays an integral role in the adoption and implementation of any new initiative. A school’s culture provides implicit (and sometimes explicit) guidance about beliefs, behaviors, and what is acceptable. Adopting a tiered framework may require a significant shift in a high school’s culture. For example, staff members may need to collaborate in new ways, examine data together regularly and think about implications for instructional practice, and agree that the success of all students is the responsibility of all staff members. 	</a:t>
            </a:r>
          </a:p>
          <a:p>
            <a:pPr eaLnBrk="1" hangingPunct="1">
              <a:spcBef>
                <a:spcPct val="0"/>
              </a:spcBef>
            </a:pPr>
            <a:endParaRPr lang="en-US" sz="1400" dirty="0"/>
          </a:p>
          <a:p>
            <a:pPr eaLnBrk="1" hangingPunct="1">
              <a:spcBef>
                <a:spcPct val="0"/>
              </a:spcBef>
            </a:pPr>
            <a:r>
              <a:rPr lang="en-US" sz="1400" dirty="0"/>
              <a:t>To develop a school culture that that aligns with tiered interventions, schools can ask the following questions.</a:t>
            </a:r>
          </a:p>
          <a:p>
            <a:pPr eaLnBrk="1" hangingPunct="1">
              <a:spcBef>
                <a:spcPct val="0"/>
              </a:spcBef>
            </a:pPr>
            <a:endParaRPr lang="en-US" sz="1400" dirty="0"/>
          </a:p>
          <a:p>
            <a:pPr eaLnBrk="1" hangingPunct="1">
              <a:spcBef>
                <a:spcPct val="0"/>
              </a:spcBef>
            </a:pPr>
            <a:r>
              <a:rPr lang="en-US" sz="1400" i="1" dirty="0"/>
              <a:t>&lt;Read and discuss the questions on the slide.&gt;</a:t>
            </a:r>
          </a:p>
        </p:txBody>
      </p:sp>
      <p:sp>
        <p:nvSpPr>
          <p:cNvPr id="645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2836F4-ED98-4664-A9CF-49EDE0C344BA}" type="slidenum">
              <a:rPr lang="en-US">
                <a:ea typeface="Arial" charset="0"/>
                <a:cs typeface="Arial" charset="0"/>
              </a:rPr>
              <a:pPr fontAlgn="base">
                <a:spcBef>
                  <a:spcPct val="0"/>
                </a:spcBef>
                <a:spcAft>
                  <a:spcPct val="0"/>
                </a:spcAft>
                <a:defRPr/>
              </a:pPr>
              <a:t>38</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Through the site visits, HSTII observed how the high schools viewed their own culture. For example, teachers from one school explained that the RTI framework appealed to them because of a synergy between their beliefs and RTI. Teachers said that RTI provided a holistic approach to improve their current practices. In another example, a large school emphasized small learning communities to facilitate and strengthen connections among students and between students and staff members. Staff members reported that these connections moved the tiered framework forward.</a:t>
            </a:r>
          </a:p>
        </p:txBody>
      </p:sp>
      <p:sp>
        <p:nvSpPr>
          <p:cNvPr id="665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2358CD-6928-42EA-8C01-8794F38178BF}" type="slidenum">
              <a:rPr lang="en-US">
                <a:ea typeface="Arial" charset="0"/>
                <a:cs typeface="Arial" charset="0"/>
              </a:rPr>
              <a:pPr fontAlgn="base">
                <a:spcBef>
                  <a:spcPct val="0"/>
                </a:spcBef>
                <a:spcAft>
                  <a:spcPct val="0"/>
                </a:spcAft>
                <a:defRPr/>
              </a:pPr>
              <a:t>39</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p:txBody>
          <a:bodyPr wrap="square" numCol="1" anchor="t" anchorCtr="0" compatLnSpc="1">
            <a:prstTxWarp prst="textNoShape">
              <a:avLst/>
            </a:prstTxWarp>
            <a:noAutofit/>
          </a:bodyPr>
          <a:lstStyle/>
          <a:p>
            <a:pPr eaLnBrk="1" hangingPunct="1">
              <a:spcBef>
                <a:spcPts val="0"/>
              </a:spcBef>
              <a:defRPr/>
            </a:pPr>
            <a:r>
              <a:rPr lang="en-US" sz="1400" dirty="0" smtClean="0"/>
              <a:t>This presentation is divided into the following four sections:</a:t>
            </a:r>
          </a:p>
          <a:p>
            <a:pPr marL="455613" indent="-223838" eaLnBrk="1" hangingPunct="1">
              <a:spcBef>
                <a:spcPts val="0"/>
              </a:spcBef>
              <a:buFont typeface="Arial"/>
              <a:buChar char="•"/>
              <a:defRPr/>
            </a:pPr>
            <a:r>
              <a:rPr lang="en-US" sz="1400" dirty="0" smtClean="0"/>
              <a:t>High School Tiered Interventions Initiative, which describes HSTII, why it was formed, and its approach for this project</a:t>
            </a:r>
          </a:p>
          <a:p>
            <a:pPr marL="455613" indent="-223838" eaLnBrk="1" hangingPunct="1">
              <a:spcBef>
                <a:spcPts val="0"/>
              </a:spcBef>
              <a:buFont typeface="Arial"/>
              <a:buChar char="•"/>
              <a:defRPr/>
            </a:pPr>
            <a:r>
              <a:rPr lang="en-US" sz="1400" dirty="0" smtClean="0"/>
              <a:t>Response to Intervention, which provides a brief description of the RTI framework and the essential components of RTI</a:t>
            </a:r>
          </a:p>
          <a:p>
            <a:pPr marL="455613" indent="-223838" eaLnBrk="1" hangingPunct="1">
              <a:spcBef>
                <a:spcPts val="0"/>
              </a:spcBef>
              <a:buFont typeface="Arial"/>
              <a:buChar char="•"/>
              <a:defRPr/>
            </a:pPr>
            <a:r>
              <a:rPr lang="en-US" sz="1400" dirty="0" smtClean="0"/>
              <a:t>Applying the RTI Framework in High Schools, which illustrates how eight schools that HSTII visited implemented the essential components of RTI and identifies factors that support implementation and common implementation challenges</a:t>
            </a:r>
          </a:p>
          <a:p>
            <a:pPr marL="455613" indent="-223838" eaLnBrk="1" hangingPunct="1">
              <a:spcBef>
                <a:spcPts val="0"/>
              </a:spcBef>
              <a:buFont typeface="Arial"/>
              <a:buChar char="•"/>
              <a:defRPr/>
            </a:pPr>
            <a:r>
              <a:rPr lang="en-US" sz="1400" dirty="0" smtClean="0"/>
              <a:t>High School Contextual Factors That Affect Tiered Intervention Implementation, which examines several contextual factors and how they can affect school-level implementation of tiered interventions</a:t>
            </a:r>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8E7E27-88AF-45DF-8EF7-A005ED72F753}" type="slidenum">
              <a:rPr lang="en-US">
                <a:ea typeface="Arial" charset="0"/>
                <a:cs typeface="Arial" charset="0"/>
              </a:rPr>
              <a:pPr fontAlgn="base">
                <a:spcBef>
                  <a:spcPct val="0"/>
                </a:spcBef>
                <a:spcAft>
                  <a:spcPct val="0"/>
                </a:spcAft>
                <a:defRPr/>
              </a:pPr>
              <a:t>4</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bwMode="auto">
          <a:noFill/>
          <a:ln>
            <a:solidFill>
              <a:srgbClr val="000000"/>
            </a:solidFill>
            <a:miter lim="800000"/>
            <a:headEnd/>
            <a:tailEnd/>
          </a:ln>
        </p:spPr>
      </p:sp>
      <p:sp>
        <p:nvSpPr>
          <p:cNvPr id="1198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Because of the numerous initiatives and activities that high schools implement simultaneously, it is critical to align efforts that can support and accelerate the implementation of tiered interventions. A detailed scaling-up plan may be useful for incrementally expanding the focus and scope of the framework. </a:t>
            </a:r>
          </a:p>
          <a:p>
            <a:pPr eaLnBrk="1" hangingPunct="1">
              <a:spcBef>
                <a:spcPct val="0"/>
              </a:spcBef>
            </a:pPr>
            <a:endParaRPr lang="en-US" sz="1400" dirty="0" smtClean="0"/>
          </a:p>
          <a:p>
            <a:pPr eaLnBrk="1" hangingPunct="1">
              <a:spcBef>
                <a:spcPct val="0"/>
              </a:spcBef>
            </a:pPr>
            <a:r>
              <a:rPr lang="en-US" sz="1400" dirty="0" smtClean="0"/>
              <a:t>To align and implement other initiatives and activities with tiered interventions, schools can ask the following questions.</a:t>
            </a:r>
          </a:p>
          <a:p>
            <a:pPr eaLnBrk="1" hangingPunct="1">
              <a:spcBef>
                <a:spcPct val="0"/>
              </a:spcBef>
            </a:pPr>
            <a:endParaRPr lang="en-US" sz="1400" dirty="0" smtClean="0"/>
          </a:p>
          <a:p>
            <a:pPr eaLnBrk="1" hangingPunct="1">
              <a:spcBef>
                <a:spcPct val="0"/>
              </a:spcBef>
            </a:pPr>
            <a:r>
              <a:rPr lang="en-US" sz="1400" i="1" dirty="0" smtClean="0"/>
              <a:t>&lt;Read and discuss the questions on the slide.&gt;</a:t>
            </a:r>
          </a:p>
        </p:txBody>
      </p:sp>
      <p:sp>
        <p:nvSpPr>
          <p:cNvPr id="890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67A2D6-42DE-4ACA-B02D-976F7278D6A0}" type="slidenum">
              <a:rPr lang="en-US">
                <a:ea typeface="Arial" charset="0"/>
                <a:cs typeface="Arial" charset="0"/>
              </a:rPr>
              <a:pPr fontAlgn="base">
                <a:spcBef>
                  <a:spcPct val="0"/>
                </a:spcBef>
                <a:spcAft>
                  <a:spcPct val="0"/>
                </a:spcAft>
                <a:defRPr/>
              </a:pPr>
              <a:t>40</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bwMode="auto">
          <a:noFill/>
          <a:ln>
            <a:solidFill>
              <a:srgbClr val="000000"/>
            </a:solidFill>
            <a:miter lim="800000"/>
            <a:headEnd/>
            <a:tailEnd/>
          </a:ln>
        </p:spPr>
      </p:sp>
      <p:sp>
        <p:nvSpPr>
          <p:cNvPr id="1218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Coordinated initiatives can improve universal instruction, or the instruction that all students receive. </a:t>
            </a:r>
          </a:p>
          <a:p>
            <a:pPr eaLnBrk="1" hangingPunct="1">
              <a:spcBef>
                <a:spcPct val="0"/>
              </a:spcBef>
            </a:pPr>
            <a:endParaRPr lang="en-US" sz="1400" dirty="0" smtClean="0"/>
          </a:p>
          <a:p>
            <a:pPr eaLnBrk="1" hangingPunct="1">
              <a:spcBef>
                <a:spcPct val="0"/>
              </a:spcBef>
            </a:pPr>
            <a:r>
              <a:rPr lang="en-US" sz="1400" dirty="0" smtClean="0"/>
              <a:t>Some of the observed schools that initially focused their tiered interventions on an academic aspect began implementing and integrating PBIS to address behavior issues. In another example, after successfully creating schoolwide expectations for behavior, a school that initially focused RTI on behavioral issues improved and expanded its framework to address academic concerns. Another school leveraged its existing AVID and Check and Connect programs to strengthen its tiered intervention framework. In fact, all of the visited schools leveraged schoolwide programs to bolster RTI.</a:t>
            </a:r>
          </a:p>
        </p:txBody>
      </p:sp>
      <p:sp>
        <p:nvSpPr>
          <p:cNvPr id="911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727C9A-58F0-46E8-A5F7-917332538858}" type="slidenum">
              <a:rPr lang="en-US">
                <a:ea typeface="Arial" charset="0"/>
                <a:cs typeface="Arial" charset="0"/>
              </a:rPr>
              <a:pPr fontAlgn="base">
                <a:spcBef>
                  <a:spcPct val="0"/>
                </a:spcBef>
                <a:spcAft>
                  <a:spcPct val="0"/>
                </a:spcAft>
                <a:defRPr/>
              </a:pPr>
              <a:t>41</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xfrm>
            <a:off x="685800" y="4343400"/>
            <a:ext cx="5486400" cy="4470400"/>
          </a:xfrm>
        </p:spPr>
        <p:txBody>
          <a:bodyPr wrap="square" numCol="1" anchor="t" anchorCtr="0" compatLnSpc="1">
            <a:prstTxWarp prst="textNoShape">
              <a:avLst/>
            </a:prstTxWarp>
            <a:noAutofit/>
          </a:bodyPr>
          <a:lstStyle/>
          <a:p>
            <a:pPr eaLnBrk="1" hangingPunct="1">
              <a:spcBef>
                <a:spcPct val="0"/>
              </a:spcBef>
              <a:defRPr/>
            </a:pPr>
            <a:r>
              <a:rPr lang="en-US" sz="1250" dirty="0" smtClean="0"/>
              <a:t>All of the schools that HSTII visited said that leveraging resources such as staff roles was important. The schools chose people to lead the direction of the overall framework based on their primary focus for RTI. For example, schools that focused their framework on literacy provided sufficient time for literacy coaches to be involved at the highest levels of planning and linked the process to literacy data. Schools focusing on behavior gave much of the leadership responsibility to school psychologists. The school that sought to reduce the number of tardies had its security staff sweep the hallways 5 minutes before class began. These schools used staff members creatively to fill new roles. </a:t>
            </a:r>
          </a:p>
          <a:p>
            <a:pPr eaLnBrk="1" hangingPunct="1">
              <a:spcBef>
                <a:spcPct val="0"/>
              </a:spcBef>
              <a:defRPr/>
            </a:pPr>
            <a:endParaRPr lang="en-US" sz="1250" dirty="0" smtClean="0"/>
          </a:p>
          <a:p>
            <a:pPr eaLnBrk="1" hangingPunct="1">
              <a:spcBef>
                <a:spcPct val="0"/>
              </a:spcBef>
              <a:defRPr/>
            </a:pPr>
            <a:r>
              <a:rPr lang="en-US" sz="1250" dirty="0" smtClean="0"/>
              <a:t>The visited schools frequently mentioned the importance of prioritization, particularly to ensure that PD supported the focus of the framework. The schools also had to prioritize their limited time with students. One school even opened late to allow data team meetings before students arrived. Other schools identified time to collaborate. Almost all of the observed schools said they had changed their staff meetings. Several schools mentioned that they now handled some administrative duties online that previously were addressed during staff meetings, reserving the meetings for data analysis and staff development. </a:t>
            </a:r>
          </a:p>
          <a:p>
            <a:pPr eaLnBrk="1" hangingPunct="1">
              <a:spcBef>
                <a:spcPct val="0"/>
              </a:spcBef>
              <a:defRPr/>
            </a:pPr>
            <a:endParaRPr lang="en-US" sz="1250" dirty="0" smtClean="0"/>
          </a:p>
          <a:p>
            <a:pPr eaLnBrk="1" hangingPunct="1">
              <a:spcBef>
                <a:spcPct val="0"/>
              </a:spcBef>
              <a:defRPr/>
            </a:pPr>
            <a:r>
              <a:rPr lang="en-US" sz="1250" dirty="0" smtClean="0"/>
              <a:t>Observed schools also mentioned prioritizing classroom space. One school that needed more space for small-group instruction used a conference room previously reserved for parent meetings.</a:t>
            </a:r>
          </a:p>
        </p:txBody>
      </p:sp>
      <p:sp>
        <p:nvSpPr>
          <p:cNvPr id="911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84AE35-4B73-46C3-A6A6-25B30F14EE89}" type="slidenum">
              <a:rPr lang="en-US">
                <a:ea typeface="Arial" charset="0"/>
                <a:cs typeface="Arial" charset="0"/>
              </a:rPr>
              <a:pPr fontAlgn="base">
                <a:spcBef>
                  <a:spcPct val="0"/>
                </a:spcBef>
                <a:spcAft>
                  <a:spcPct val="0"/>
                </a:spcAft>
                <a:defRPr/>
              </a:pPr>
              <a:t>42</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The instructional organization, or schedule, of high schools can create challenges and require flexibility in delivering interventions and providing collaborative time for teachers. Single-period and block (extended or double-period) schedules require different strategies for delivering tiered interventions within a classroom or in concurrent classrooms. HSTII observed both kinds of schedules at the visited high schools.</a:t>
            </a:r>
          </a:p>
          <a:p>
            <a:pPr eaLnBrk="1" hangingPunct="1">
              <a:spcBef>
                <a:spcPct val="0"/>
              </a:spcBef>
            </a:pPr>
            <a:endParaRPr lang="en-US" sz="1400" dirty="0" smtClean="0"/>
          </a:p>
          <a:p>
            <a:pPr eaLnBrk="1" hangingPunct="1">
              <a:spcBef>
                <a:spcPct val="0"/>
              </a:spcBef>
            </a:pPr>
            <a:r>
              <a:rPr lang="en-US" sz="1400" dirty="0" smtClean="0"/>
              <a:t>When developing the master schedule and school calendar, educators should address considerations for tiered intervention implementation, including student access to tiered supports, time for teachers to collaborate, time for teachers to discuss data, and students’ movement between the tiers.</a:t>
            </a:r>
          </a:p>
          <a:p>
            <a:pPr eaLnBrk="1" hangingPunct="1">
              <a:spcBef>
                <a:spcPct val="0"/>
              </a:spcBef>
            </a:pPr>
            <a:endParaRPr lang="en-US" sz="1400" dirty="0" smtClean="0"/>
          </a:p>
          <a:p>
            <a:pPr eaLnBrk="1" hangingPunct="1">
              <a:spcBef>
                <a:spcPct val="0"/>
              </a:spcBef>
            </a:pPr>
            <a:r>
              <a:rPr lang="en-US" sz="1400" dirty="0" smtClean="0"/>
              <a:t>To appropriately address these considerations and organize the schedule, schools can ask the following questions.</a:t>
            </a:r>
          </a:p>
          <a:p>
            <a:pPr eaLnBrk="1" hangingPunct="1">
              <a:spcBef>
                <a:spcPct val="0"/>
              </a:spcBef>
            </a:pPr>
            <a:endParaRPr lang="en-US" sz="1400" dirty="0" smtClean="0"/>
          </a:p>
          <a:p>
            <a:pPr eaLnBrk="1" hangingPunct="1">
              <a:spcBef>
                <a:spcPct val="0"/>
              </a:spcBef>
            </a:pPr>
            <a:r>
              <a:rPr lang="en-US" sz="1400" i="1" dirty="0" smtClean="0"/>
              <a:t>&lt;Read and discuss the questions on the slide.&gt;</a:t>
            </a:r>
          </a:p>
        </p:txBody>
      </p:sp>
      <p:sp>
        <p:nvSpPr>
          <p:cNvPr id="686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CE4056-D86E-4CC4-8531-742720A35097}" type="slidenum">
              <a:rPr lang="en-US">
                <a:ea typeface="Arial" charset="0"/>
                <a:cs typeface="Arial" charset="0"/>
              </a:rPr>
              <a:pPr fontAlgn="base">
                <a:spcBef>
                  <a:spcPct val="0"/>
                </a:spcBef>
                <a:spcAft>
                  <a:spcPct val="0"/>
                </a:spcAft>
                <a:defRPr/>
              </a:pPr>
              <a:t>43</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97282" name="Rectangle 3"/>
          <p:cNvSpPr>
            <a:spLocks noGrp="1"/>
          </p:cNvSpPr>
          <p:nvPr>
            <p:ph type="body" idx="1"/>
          </p:nvPr>
        </p:nvSpPr>
        <p:spPr bwMode="auto">
          <a:xfrm>
            <a:off x="685800" y="4343400"/>
            <a:ext cx="5486400" cy="4533900"/>
          </a:xfrm>
        </p:spPr>
        <p:txBody>
          <a:bodyPr wrap="square" numCol="1" anchor="t" anchorCtr="0" compatLnSpc="1">
            <a:prstTxWarp prst="textNoShape">
              <a:avLst/>
            </a:prstTxWarp>
            <a:noAutofit/>
          </a:bodyPr>
          <a:lstStyle/>
          <a:p>
            <a:pPr eaLnBrk="1" hangingPunct="1">
              <a:spcBef>
                <a:spcPct val="0"/>
              </a:spcBef>
              <a:defRPr/>
            </a:pPr>
            <a:r>
              <a:rPr lang="en-US" sz="1150" dirty="0" smtClean="0"/>
              <a:t>The schools that HSTII visited used different types of schedules. Many of the schools designated one person to be in charge of the master schedule, usually a principal, vice principal, or assistant principal. This “master scheduler” tried to keep track of scheduling complications and solutions.</a:t>
            </a:r>
          </a:p>
          <a:p>
            <a:pPr eaLnBrk="1" hangingPunct="1">
              <a:spcBef>
                <a:spcPct val="0"/>
              </a:spcBef>
              <a:defRPr/>
            </a:pPr>
            <a:endParaRPr lang="en-US" sz="1150" dirty="0" smtClean="0"/>
          </a:p>
          <a:p>
            <a:pPr eaLnBrk="1" hangingPunct="1">
              <a:spcBef>
                <a:spcPct val="0"/>
              </a:spcBef>
              <a:defRPr/>
            </a:pPr>
            <a:r>
              <a:rPr lang="en-US" sz="1150" dirty="0" smtClean="0"/>
              <a:t>Some schools used 4-by-4 block schedules with 90 minutes of seminar every other day. Most additional instructional support occurred during seminar, which varied, depending on the school’s focus. Some schools had students check in and then work in small groups with teachers, pulling students from across the school for different activities. </a:t>
            </a:r>
          </a:p>
          <a:p>
            <a:pPr eaLnBrk="1" hangingPunct="1">
              <a:spcBef>
                <a:spcPct val="0"/>
              </a:spcBef>
              <a:defRPr/>
            </a:pPr>
            <a:endParaRPr lang="en-US" sz="1150" dirty="0" smtClean="0"/>
          </a:p>
          <a:p>
            <a:pPr eaLnBrk="1" hangingPunct="1">
              <a:spcBef>
                <a:spcPct val="0"/>
              </a:spcBef>
              <a:defRPr/>
            </a:pPr>
            <a:r>
              <a:rPr lang="en-US" sz="1150" dirty="0" smtClean="0"/>
              <a:t>Schools with traditional six- to eight-period days often had guided study halls. Rather than having students work only independently, these schools used study hall to provide additional instructional support. One school created a larger study hall room with many students and three content area teachers. These teachers had access to student work, generally through a database or online, and could record notes about areas in which students struggled. Other schools provided small-group instruction during study halls. </a:t>
            </a:r>
          </a:p>
          <a:p>
            <a:pPr eaLnBrk="1" hangingPunct="1">
              <a:spcBef>
                <a:spcPct val="0"/>
              </a:spcBef>
              <a:defRPr/>
            </a:pPr>
            <a:endParaRPr lang="en-US" sz="1150" dirty="0" smtClean="0"/>
          </a:p>
          <a:p>
            <a:pPr eaLnBrk="1" hangingPunct="1">
              <a:spcBef>
                <a:spcPct val="0"/>
              </a:spcBef>
              <a:defRPr/>
            </a:pPr>
            <a:r>
              <a:rPr lang="en-US" sz="1150" dirty="0" smtClean="0"/>
              <a:t>Some schools used elective time to provide interventions. Students at these schools received instruction in all of the core content areas but missed some elective classes.</a:t>
            </a:r>
          </a:p>
          <a:p>
            <a:pPr eaLnBrk="1" hangingPunct="1">
              <a:spcBef>
                <a:spcPct val="0"/>
              </a:spcBef>
              <a:defRPr/>
            </a:pPr>
            <a:endParaRPr lang="en-US" sz="1150" dirty="0" smtClean="0"/>
          </a:p>
          <a:p>
            <a:pPr eaLnBrk="1" hangingPunct="1">
              <a:spcBef>
                <a:spcPct val="0"/>
              </a:spcBef>
              <a:defRPr/>
            </a:pPr>
            <a:r>
              <a:rPr lang="en-US" sz="1150" dirty="0" smtClean="0"/>
              <a:t>The six- to eight-period and block schedules have advantages and challenges in terms of tiered interventions. Choosing the schedule that allows the most flexibility is important. One staff member said that the most important thing to her was knowing a schedule well enough to manipulate it to accommodate the supports she wanted to implement. </a:t>
            </a:r>
          </a:p>
        </p:txBody>
      </p:sp>
      <p:sp>
        <p:nvSpPr>
          <p:cNvPr id="4" name="Footer Placeholder 3"/>
          <p:cNvSpPr>
            <a:spLocks noGrp="1"/>
          </p:cNvSpPr>
          <p:nvPr>
            <p:ph type="ftr" sz="quarter" idx="4"/>
          </p:nvPr>
        </p:nvSpPr>
        <p:spPr/>
        <p:txBody>
          <a:bodyPr/>
          <a:lstStyle/>
          <a:p>
            <a:pPr>
              <a:defRPr/>
            </a:pPr>
            <a:r>
              <a:rPr lang="en-US" dirty="0"/>
              <a:t>© 2011 NHSC, NCRTI, and COI</a:t>
            </a:r>
          </a:p>
        </p:txBody>
      </p:sp>
      <p:sp>
        <p:nvSpPr>
          <p:cNvPr id="5" name="Header Placeholder 4"/>
          <p:cNvSpPr>
            <a:spLocks noGrp="1"/>
          </p:cNvSpPr>
          <p:nvPr>
            <p:ph type="hdr" sz="quarter"/>
          </p:nvPr>
        </p:nvSpPr>
        <p:spPr/>
        <p:txBody>
          <a:bodyPr/>
          <a:lstStyle/>
          <a:p>
            <a:pPr>
              <a:defRPr/>
            </a:pPr>
            <a:r>
              <a:rPr lang="en-US" dirty="0"/>
              <a:t>Tiered Interventions in High Schools</a:t>
            </a:r>
          </a:p>
        </p:txBody>
      </p:sp>
      <p:sp>
        <p:nvSpPr>
          <p:cNvPr id="6" name="Slide Number Placeholder 3"/>
          <p:cNvSpPr>
            <a:spLocks noGrp="1"/>
          </p:cNvSpPr>
          <p:nvPr>
            <p:ph type="sldNum" sz="quarter" idx="5"/>
          </p:nvPr>
        </p:nvSpPr>
        <p:spPr bwMode="auto">
          <a:xfrm>
            <a:off x="3884613" y="8685213"/>
            <a:ext cx="2971800"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fld id="{8F8F3E8C-9D22-4618-B762-E7A330652DD9}" type="slidenum">
              <a:rPr lang="en-US">
                <a:solidFill>
                  <a:srgbClr val="000000"/>
                </a:solidFill>
                <a:ea typeface="Arial" charset="0"/>
                <a:cs typeface="Arial" charset="0"/>
              </a:rPr>
              <a:pPr fontAlgn="base">
                <a:spcBef>
                  <a:spcPct val="0"/>
                </a:spcBef>
                <a:spcAft>
                  <a:spcPct val="0"/>
                </a:spcAft>
                <a:defRPr/>
              </a:pPr>
              <a:t>44</a:t>
            </a:fld>
            <a:endParaRPr lang="en-US" dirty="0">
              <a:solidFill>
                <a:srgbClr val="000000"/>
              </a:solidFill>
              <a:ea typeface="Arial" charset="0"/>
              <a:cs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High school teachers often view themselves as teachers of content and not necessarily equipped to teach struggling students, students with disabilities, or ELLs. Small schools may have less access to instructional specialists. Determining which staff member is best qualified to deliver additional interventions and how to train teachers to deliver high-quality instruction in all of the tiers depends on a school’s available staff members and its purpose for implementing tiered interventions.</a:t>
            </a:r>
            <a:r>
              <a:rPr lang="en-US" sz="1400" i="1" dirty="0" smtClean="0"/>
              <a:t> 	</a:t>
            </a:r>
          </a:p>
          <a:p>
            <a:pPr eaLnBrk="1" hangingPunct="1">
              <a:spcBef>
                <a:spcPct val="0"/>
              </a:spcBef>
            </a:pPr>
            <a:endParaRPr lang="en-US" sz="1400" dirty="0" smtClean="0"/>
          </a:p>
          <a:p>
            <a:pPr eaLnBrk="1" hangingPunct="1">
              <a:spcBef>
                <a:spcPct val="0"/>
              </a:spcBef>
            </a:pPr>
            <a:r>
              <a:rPr lang="en-US" sz="1400" dirty="0" smtClean="0"/>
              <a:t>To determine appropriate staff roles, schools can ask the following questions.</a:t>
            </a:r>
          </a:p>
          <a:p>
            <a:pPr eaLnBrk="1" hangingPunct="1">
              <a:spcBef>
                <a:spcPct val="0"/>
              </a:spcBef>
            </a:pPr>
            <a:endParaRPr lang="en-US" sz="1400" dirty="0" smtClean="0"/>
          </a:p>
          <a:p>
            <a:pPr eaLnBrk="1" hangingPunct="1">
              <a:spcBef>
                <a:spcPct val="0"/>
              </a:spcBef>
            </a:pPr>
            <a:r>
              <a:rPr lang="en-US" sz="1400" i="1" dirty="0" smtClean="0"/>
              <a:t>&lt;Read and discuss the questions on the slide.&gt;</a:t>
            </a:r>
          </a:p>
        </p:txBody>
      </p:sp>
      <p:sp>
        <p:nvSpPr>
          <p:cNvPr id="727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8DB3A3-2918-40B9-B0FC-0DD61DFE197A}" type="slidenum">
              <a:rPr lang="en-US">
                <a:ea typeface="Arial" charset="0"/>
                <a:cs typeface="Arial" charset="0"/>
              </a:rPr>
              <a:pPr fontAlgn="base">
                <a:spcBef>
                  <a:spcPct val="0"/>
                </a:spcBef>
                <a:spcAft>
                  <a:spcPct val="0"/>
                </a:spcAft>
                <a:defRPr/>
              </a:pPr>
              <a:t>45</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xfrm>
            <a:off x="685800" y="4343399"/>
            <a:ext cx="5486400" cy="4341813"/>
          </a:xfrm>
        </p:spPr>
        <p:txBody>
          <a:bodyPr wrap="square" numCol="1" anchor="t" anchorCtr="0" compatLnSpc="1">
            <a:prstTxWarp prst="textNoShape">
              <a:avLst/>
            </a:prstTxWarp>
            <a:noAutofit/>
          </a:bodyPr>
          <a:lstStyle/>
          <a:p>
            <a:pPr defTabSz="896938" eaLnBrk="1" hangingPunct="1">
              <a:spcBef>
                <a:spcPct val="0"/>
              </a:spcBef>
              <a:defRPr/>
            </a:pPr>
            <a:r>
              <a:rPr lang="en-US" sz="1350" dirty="0" smtClean="0"/>
              <a:t>The observed high schools leveraged staff roles to provide interventions and classroom instruction. In many schools, teachers co-taught classes, typically one teacher with content expertise and one teacher with expertise in making the content accessible. In most schools, this content accessibility expert was a special education teacher. </a:t>
            </a:r>
          </a:p>
          <a:p>
            <a:pPr defTabSz="896938" eaLnBrk="1" hangingPunct="1">
              <a:spcBef>
                <a:spcPct val="0"/>
              </a:spcBef>
              <a:defRPr/>
            </a:pPr>
            <a:endParaRPr lang="en-US" sz="1350" dirty="0" smtClean="0"/>
          </a:p>
          <a:p>
            <a:pPr defTabSz="896938" eaLnBrk="1" hangingPunct="1">
              <a:spcBef>
                <a:spcPct val="0"/>
              </a:spcBef>
              <a:defRPr/>
            </a:pPr>
            <a:r>
              <a:rPr lang="en-US" sz="1350" dirty="0" smtClean="0"/>
              <a:t>In one school, special education teachers said their role had changed for the better within the tiered framework. These teachers said they had become more like consultants, noting that they now attended department meetings and visited classes as a coach to model effective instruction. They said they felt more a part of the process, rather than alone in helping struggling students. These special education teachers also said they appreciated serving more students under different levels of support. </a:t>
            </a:r>
          </a:p>
          <a:p>
            <a:pPr defTabSz="896938" eaLnBrk="1" hangingPunct="1">
              <a:spcBef>
                <a:spcPct val="0"/>
              </a:spcBef>
              <a:defRPr/>
            </a:pPr>
            <a:endParaRPr lang="en-US" sz="1350" dirty="0" smtClean="0"/>
          </a:p>
          <a:p>
            <a:pPr defTabSz="896938" eaLnBrk="1" hangingPunct="1">
              <a:spcBef>
                <a:spcPct val="0"/>
              </a:spcBef>
              <a:defRPr/>
            </a:pPr>
            <a:r>
              <a:rPr lang="en-US" sz="1350" dirty="0" smtClean="0"/>
              <a:t>All of the observed schools had a data team that included some combination of content teachers, special education teachers, administrators, paraprofessionals, literacy coaches, school psychologists, and integrated program staff members. All visited sites included both a special education teacher and a content teacher on the data team.</a:t>
            </a:r>
          </a:p>
        </p:txBody>
      </p:sp>
      <p:sp>
        <p:nvSpPr>
          <p:cNvPr id="747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4F790C-8696-4342-A137-8837AE668823}" type="slidenum">
              <a:rPr lang="en-US">
                <a:ea typeface="Arial" charset="0"/>
                <a:cs typeface="Arial" charset="0"/>
              </a:rPr>
              <a:pPr fontAlgn="base">
                <a:spcBef>
                  <a:spcPct val="0"/>
                </a:spcBef>
                <a:spcAft>
                  <a:spcPct val="0"/>
                </a:spcAft>
                <a:defRPr/>
              </a:pPr>
              <a:t>46</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In high school, it is essential for students to feel involved in their own education. With assistance, high school students could select appropriate interventions and monitor their own progress.</a:t>
            </a:r>
          </a:p>
          <a:p>
            <a:pPr eaLnBrk="1" hangingPunct="1">
              <a:spcBef>
                <a:spcPct val="0"/>
              </a:spcBef>
            </a:pPr>
            <a:endParaRPr lang="en-US" sz="1400" dirty="0" smtClean="0"/>
          </a:p>
          <a:p>
            <a:pPr eaLnBrk="1" hangingPunct="1">
              <a:spcBef>
                <a:spcPct val="0"/>
              </a:spcBef>
            </a:pPr>
            <a:r>
              <a:rPr lang="en-US" sz="1400" dirty="0" smtClean="0"/>
              <a:t>To involve students in their own learning, schools can ask the following questions.</a:t>
            </a:r>
          </a:p>
          <a:p>
            <a:pPr eaLnBrk="1" hangingPunct="1">
              <a:spcBef>
                <a:spcPct val="0"/>
              </a:spcBef>
            </a:pPr>
            <a:endParaRPr lang="en-US" sz="1400" dirty="0" smtClean="0"/>
          </a:p>
          <a:p>
            <a:pPr eaLnBrk="1" hangingPunct="1">
              <a:spcBef>
                <a:spcPct val="0"/>
              </a:spcBef>
            </a:pPr>
            <a:r>
              <a:rPr lang="en-US" sz="1400" i="1" dirty="0" smtClean="0"/>
              <a:t>&lt;Read and discuss the questions on the slide.&gt;</a:t>
            </a:r>
          </a:p>
        </p:txBody>
      </p:sp>
      <p:sp>
        <p:nvSpPr>
          <p:cNvPr id="768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A36B25-BFAE-4B6D-9131-E1917CDE2CE1}" type="slidenum">
              <a:rPr lang="en-US">
                <a:ea typeface="Arial" charset="0"/>
                <a:cs typeface="Arial" charset="0"/>
              </a:rPr>
              <a:pPr fontAlgn="base">
                <a:spcBef>
                  <a:spcPct val="0"/>
                </a:spcBef>
                <a:spcAft>
                  <a:spcPct val="0"/>
                </a:spcAft>
                <a:defRPr/>
              </a:pPr>
              <a:t>47</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noFill/>
          <a:ln>
            <a:solidFill>
              <a:srgbClr val="000000"/>
            </a:solidFill>
            <a:miter lim="800000"/>
            <a:headEnd/>
            <a:tailEnd/>
          </a:ln>
        </p:spPr>
      </p:sp>
      <p:sp>
        <p:nvSpPr>
          <p:cNvPr id="109570" name="Notes Placeholder 2"/>
          <p:cNvSpPr>
            <a:spLocks noGrp="1"/>
          </p:cNvSpPr>
          <p:nvPr>
            <p:ph type="body" idx="1"/>
          </p:nvPr>
        </p:nvSpPr>
        <p:spPr bwMode="auto">
          <a:noFill/>
        </p:spPr>
        <p:txBody>
          <a:bodyPr wrap="square" numCol="1" anchor="t" anchorCtr="0" compatLnSpc="1">
            <a:prstTxWarp prst="textNoShape">
              <a:avLst/>
            </a:prstTxWarp>
          </a:bodyPr>
          <a:lstStyle/>
          <a:p>
            <a:pPr defTabSz="896938" eaLnBrk="1" hangingPunct="1">
              <a:spcBef>
                <a:spcPct val="0"/>
              </a:spcBef>
            </a:pPr>
            <a:r>
              <a:rPr lang="en-US" sz="1400" dirty="0" smtClean="0"/>
              <a:t>Many of the schools that HSTII visited involved students in creating their own instructional plan.</a:t>
            </a:r>
          </a:p>
          <a:p>
            <a:pPr defTabSz="896938" eaLnBrk="1" hangingPunct="1">
              <a:spcBef>
                <a:spcPct val="0"/>
              </a:spcBef>
            </a:pPr>
            <a:endParaRPr lang="en-US" sz="1400" dirty="0" smtClean="0"/>
          </a:p>
          <a:p>
            <a:pPr defTabSz="896938" eaLnBrk="1" hangingPunct="1">
              <a:spcBef>
                <a:spcPct val="0"/>
              </a:spcBef>
            </a:pPr>
            <a:r>
              <a:rPr lang="en-US" sz="1400" dirty="0" smtClean="0"/>
              <a:t>One observed school used a student-centered problem-solving approach. This school developed a collaborative decision-making process to determine what worked and in what areas students needed assistance. Each student attended all of his or her meetings, and the school asked for and valued the students’ opinions and possible solutions to problems. </a:t>
            </a:r>
          </a:p>
          <a:p>
            <a:pPr defTabSz="896938" eaLnBrk="1" hangingPunct="1">
              <a:spcBef>
                <a:spcPct val="0"/>
              </a:spcBef>
            </a:pPr>
            <a:endParaRPr lang="en-US" sz="1400" dirty="0" smtClean="0"/>
          </a:p>
          <a:p>
            <a:pPr defTabSz="896938" eaLnBrk="1" hangingPunct="1">
              <a:spcBef>
                <a:spcPct val="0"/>
              </a:spcBef>
            </a:pPr>
            <a:r>
              <a:rPr lang="en-US" sz="1400" dirty="0" smtClean="0"/>
              <a:t>Most schools involved students in tracking data. Some schools involved students in tracking class progress. These schools publicly displayed the data, so they did not include student-specific information. Several schools used file folders for students to track their own progress. These graphic representations of progress motivated and engaged students in their learning.</a:t>
            </a:r>
          </a:p>
        </p:txBody>
      </p:sp>
      <p:sp>
        <p:nvSpPr>
          <p:cNvPr id="788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5E8C5D-84C8-4D45-997E-8284D917C799}" type="slidenum">
              <a:rPr lang="en-US">
                <a:ea typeface="Arial" charset="0"/>
                <a:cs typeface="Arial" charset="0"/>
              </a:rPr>
              <a:pPr fontAlgn="base">
                <a:spcBef>
                  <a:spcPct val="0"/>
                </a:spcBef>
                <a:spcAft>
                  <a:spcPct val="0"/>
                </a:spcAft>
                <a:defRPr/>
              </a:pPr>
              <a:t>48</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A goal of all high schools is for students to graduate and successfully pursue postsecondary education and career opportunities. High schools have the unique concern of how to credit interventions on transcripts. High schools must consider how transcripts look to postsecondary institutions. </a:t>
            </a:r>
          </a:p>
          <a:p>
            <a:pPr eaLnBrk="1" hangingPunct="1">
              <a:spcBef>
                <a:spcPct val="0"/>
              </a:spcBef>
            </a:pPr>
            <a:endParaRPr lang="en-US" sz="1400" dirty="0" smtClean="0"/>
          </a:p>
          <a:p>
            <a:pPr eaLnBrk="1" hangingPunct="1">
              <a:spcBef>
                <a:spcPct val="0"/>
              </a:spcBef>
            </a:pPr>
            <a:r>
              <a:rPr lang="en-US" sz="1400" dirty="0" smtClean="0"/>
              <a:t>To ensure that credits align with graduation requirements, schools can ask the following questions.</a:t>
            </a:r>
          </a:p>
          <a:p>
            <a:pPr eaLnBrk="1" hangingPunct="1">
              <a:spcBef>
                <a:spcPct val="0"/>
              </a:spcBef>
            </a:pPr>
            <a:endParaRPr lang="en-US" sz="1400" dirty="0" smtClean="0"/>
          </a:p>
          <a:p>
            <a:pPr eaLnBrk="1" hangingPunct="1">
              <a:spcBef>
                <a:spcPct val="0"/>
              </a:spcBef>
            </a:pPr>
            <a:r>
              <a:rPr lang="en-US" sz="1400" i="1" dirty="0" smtClean="0"/>
              <a:t>&lt;Read and discuss the questions on the slide.&gt;</a:t>
            </a:r>
          </a:p>
        </p:txBody>
      </p:sp>
      <p:sp>
        <p:nvSpPr>
          <p:cNvPr id="808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F4F93B-6249-4091-B2BA-7940A250D863}" type="slidenum">
              <a:rPr lang="en-US">
                <a:ea typeface="Arial" charset="0"/>
                <a:cs typeface="Arial" charset="0"/>
              </a:rPr>
              <a:pPr fontAlgn="base">
                <a:spcBef>
                  <a:spcPct val="0"/>
                </a:spcBef>
                <a:spcAft>
                  <a:spcPct val="0"/>
                </a:spcAft>
                <a:defRPr/>
              </a:pPr>
              <a:t>49</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pPr>
            <a:r>
              <a:rPr lang="en-US" sz="1400" i="1" dirty="0" smtClean="0"/>
              <a:t>&lt;Read and discuss the objectives on the slide.&gt;</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ECE7C8-3CB3-44BC-837A-54C08F3580E9}" type="slidenum">
              <a:rPr lang="en-US">
                <a:ea typeface="ＭＳ Ｐゴシック" charset="-128"/>
                <a:cs typeface="ＭＳ Ｐゴシック" charset="-128"/>
              </a:rPr>
              <a:pPr fontAlgn="base">
                <a:spcBef>
                  <a:spcPct val="0"/>
                </a:spcBef>
                <a:spcAft>
                  <a:spcPct val="0"/>
                </a:spcAft>
                <a:defRPr/>
              </a:pPr>
              <a:t>5</a:t>
            </a:fld>
            <a:endParaRPr lang="en-US" dirty="0">
              <a:ea typeface="ＭＳ Ｐゴシック" charset="-128"/>
              <a:cs typeface="ＭＳ Ｐゴシック" charset="-128"/>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wrap="square" numCol="1" anchor="t" anchorCtr="0" compatLnSpc="1">
            <a:prstTxWarp prst="textNoShape">
              <a:avLst/>
            </a:prstTxWarp>
          </a:bodyPr>
          <a:lstStyle/>
          <a:p>
            <a:pPr defTabSz="896938" eaLnBrk="1" hangingPunct="1">
              <a:spcBef>
                <a:spcPct val="0"/>
              </a:spcBef>
            </a:pPr>
            <a:r>
              <a:rPr lang="en-US" sz="1400" dirty="0" smtClean="0"/>
              <a:t>In the schools that HSTII visited, the credit students received depended on where and when the school provided the additional interventions. If the school provided the extra support during study hall or a seminar block, students did not receive credit. For interventions that replaced electives, students received elective credit. </a:t>
            </a:r>
          </a:p>
          <a:p>
            <a:pPr defTabSz="896938" eaLnBrk="1" hangingPunct="1">
              <a:spcBef>
                <a:spcPct val="0"/>
              </a:spcBef>
            </a:pPr>
            <a:endParaRPr lang="en-US" sz="1400" dirty="0" smtClean="0"/>
          </a:p>
          <a:p>
            <a:pPr defTabSz="896938" eaLnBrk="1" hangingPunct="1">
              <a:spcBef>
                <a:spcPct val="0"/>
              </a:spcBef>
            </a:pPr>
            <a:r>
              <a:rPr lang="en-US" sz="1400" dirty="0" smtClean="0"/>
              <a:t>High schools must decide not only which classes will award credit, but also the name of the credit that will appear on students’ transcripts.</a:t>
            </a:r>
          </a:p>
          <a:p>
            <a:pPr defTabSz="896938" eaLnBrk="1" hangingPunct="1">
              <a:spcBef>
                <a:spcPct val="0"/>
              </a:spcBef>
            </a:pPr>
            <a:endParaRPr lang="en-US" sz="1400" dirty="0" smtClean="0"/>
          </a:p>
        </p:txBody>
      </p:sp>
      <p:sp>
        <p:nvSpPr>
          <p:cNvPr id="829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B8C214-8962-4676-953B-DCF32506D54B}" type="slidenum">
              <a:rPr lang="en-US">
                <a:ea typeface="Arial" charset="0"/>
                <a:cs typeface="Arial" charset="0"/>
              </a:rPr>
              <a:pPr fontAlgn="base">
                <a:spcBef>
                  <a:spcPct val="0"/>
                </a:spcBef>
                <a:spcAft>
                  <a:spcPct val="0"/>
                </a:spcAft>
                <a:defRPr/>
              </a:pPr>
              <a:t>50</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p:txBody>
          <a:bodyPr wrap="square" numCol="1" anchor="t" anchorCtr="0" compatLnSpc="1">
            <a:prstTxWarp prst="textNoShape">
              <a:avLst/>
            </a:prstTxWarp>
            <a:noAutofit/>
          </a:bodyPr>
          <a:lstStyle/>
          <a:p>
            <a:pPr eaLnBrk="1" hangingPunct="1">
              <a:spcBef>
                <a:spcPct val="0"/>
              </a:spcBef>
              <a:defRPr/>
            </a:pPr>
            <a:r>
              <a:rPr lang="en-US" sz="1400" dirty="0" smtClean="0"/>
              <a:t>High schools frequently engage a variety of external stakeholders, including parents and family members, community and business partners, tutors, and volunteers, in supporting instructional and extracurricular activities. Some students also receive “wraparound” services from social service agencies. These various stakeholders can provide valuable support for a school’s tiered interventions framework.</a:t>
            </a:r>
            <a:r>
              <a:rPr lang="en-US" sz="1400" i="1" dirty="0" smtClean="0"/>
              <a:t> 	</a:t>
            </a:r>
            <a:endParaRPr lang="en-US" sz="1400" dirty="0" smtClean="0"/>
          </a:p>
          <a:p>
            <a:pPr eaLnBrk="1" hangingPunct="1">
              <a:spcBef>
                <a:spcPct val="0"/>
              </a:spcBef>
              <a:defRPr/>
            </a:pPr>
            <a:r>
              <a:rPr lang="en-US" sz="1400" dirty="0" smtClean="0"/>
              <a:t>To effectively engage stakeholders in the tiered interventions process, schools can ask the following questions.</a:t>
            </a:r>
          </a:p>
          <a:p>
            <a:pPr eaLnBrk="1" hangingPunct="1">
              <a:spcBef>
                <a:spcPct val="0"/>
              </a:spcBef>
              <a:defRPr/>
            </a:pPr>
            <a:endParaRPr lang="en-US" sz="1400" dirty="0" smtClean="0"/>
          </a:p>
          <a:p>
            <a:pPr eaLnBrk="1" hangingPunct="1">
              <a:spcBef>
                <a:spcPct val="0"/>
              </a:spcBef>
              <a:defRPr/>
            </a:pPr>
            <a:r>
              <a:rPr lang="en-US" sz="1400" i="1" dirty="0" smtClean="0"/>
              <a:t>&lt;Read and discuss the questions on the slide.&gt;</a:t>
            </a:r>
          </a:p>
          <a:p>
            <a:pPr marL="331788" indent="-331788" eaLnBrk="1" hangingPunct="1">
              <a:spcBef>
                <a:spcPct val="0"/>
              </a:spcBef>
              <a:defRPr/>
            </a:pPr>
            <a:endParaRPr lang="en-US" sz="1400" dirty="0" smtClean="0"/>
          </a:p>
        </p:txBody>
      </p:sp>
      <p:sp>
        <p:nvSpPr>
          <p:cNvPr id="849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46A2B3-106F-4408-912D-BA8626822C2B}" type="slidenum">
              <a:rPr lang="en-US">
                <a:ea typeface="Arial" charset="0"/>
                <a:cs typeface="Arial" charset="0"/>
              </a:rPr>
              <a:pPr fontAlgn="base">
                <a:spcBef>
                  <a:spcPct val="0"/>
                </a:spcBef>
                <a:spcAft>
                  <a:spcPct val="0"/>
                </a:spcAft>
                <a:defRPr/>
              </a:pPr>
              <a:t>51</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defTabSz="896938" eaLnBrk="1" hangingPunct="1">
              <a:spcBef>
                <a:spcPct val="0"/>
              </a:spcBef>
            </a:pPr>
            <a:r>
              <a:rPr lang="en-US" sz="1400" dirty="0" smtClean="0"/>
              <a:t>To engage stakeholders, the schools that HSTII visited disseminated information and involved parents. Several schools invited parents to problem–solving meetings. Other schools devoted a section of their website to their tiered intervention framework. Some of the schools leveraged existing initiatives to share information through sources such as newsletters and open house nights. Some of the visited schools were considering adding information on tiered interventions to their parent-teacher conferences.</a:t>
            </a:r>
          </a:p>
          <a:p>
            <a:pPr defTabSz="896938" eaLnBrk="1" hangingPunct="1">
              <a:spcBef>
                <a:spcPct val="0"/>
              </a:spcBef>
            </a:pPr>
            <a:endParaRPr lang="en-US" sz="1400" dirty="0" smtClean="0"/>
          </a:p>
          <a:p>
            <a:pPr defTabSz="896938" eaLnBrk="1" hangingPunct="1">
              <a:spcBef>
                <a:spcPct val="0"/>
              </a:spcBef>
            </a:pPr>
            <a:r>
              <a:rPr lang="en-US" sz="1400" dirty="0" smtClean="0"/>
              <a:t>For staff members, schools provided additional training and support, including PD on the overall RTI framework, individual interventions, and small learning communities.</a:t>
            </a:r>
          </a:p>
        </p:txBody>
      </p:sp>
      <p:sp>
        <p:nvSpPr>
          <p:cNvPr id="870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4CAB6B-9486-47D1-A2A4-AAE8292981E4}" type="slidenum">
              <a:rPr lang="en-US">
                <a:ea typeface="Arial" charset="0"/>
                <a:cs typeface="Arial" charset="0"/>
              </a:rPr>
              <a:pPr fontAlgn="base">
                <a:spcBef>
                  <a:spcPct val="0"/>
                </a:spcBef>
                <a:spcAft>
                  <a:spcPct val="0"/>
                </a:spcAft>
                <a:defRPr/>
              </a:pPr>
              <a:t>52</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bwMode="auto">
          <a:noFill/>
          <a:ln>
            <a:solidFill>
              <a:srgbClr val="000000"/>
            </a:solidFill>
            <a:miter lim="800000"/>
            <a:headEnd/>
            <a:tailEnd/>
          </a:ln>
        </p:spPr>
      </p:sp>
      <p:sp>
        <p:nvSpPr>
          <p:cNvPr id="1259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Scant research exists on the efficacy of core, supplemental, and intensive instruction with struggling learners in grades 9 to 12. Additionally, few measures appropriate for screening or progress monitoring have been validated for use with high school students. Therefore, school leaders must use innovative methods to decide how to provide appropriate instruction and assessment.</a:t>
            </a:r>
          </a:p>
          <a:p>
            <a:pPr eaLnBrk="1" hangingPunct="1">
              <a:spcBef>
                <a:spcPct val="0"/>
              </a:spcBef>
            </a:pPr>
            <a:endParaRPr lang="en-US" sz="1400" dirty="0" smtClean="0"/>
          </a:p>
          <a:p>
            <a:pPr eaLnBrk="1" hangingPunct="1">
              <a:spcBef>
                <a:spcPct val="0"/>
              </a:spcBef>
            </a:pPr>
            <a:r>
              <a:rPr lang="en-US" sz="1400" dirty="0" smtClean="0"/>
              <a:t>To guide a discussion about choosing instruction and assessment resources, schools can ask the following questions.</a:t>
            </a:r>
          </a:p>
          <a:p>
            <a:pPr eaLnBrk="1" hangingPunct="1">
              <a:spcBef>
                <a:spcPct val="0"/>
              </a:spcBef>
            </a:pPr>
            <a:endParaRPr lang="en-US" sz="1400" dirty="0" smtClean="0"/>
          </a:p>
          <a:p>
            <a:pPr eaLnBrk="1" hangingPunct="1">
              <a:spcBef>
                <a:spcPct val="0"/>
              </a:spcBef>
            </a:pPr>
            <a:r>
              <a:rPr lang="en-US" sz="1400" i="1" dirty="0" smtClean="0"/>
              <a:t>&lt;Read and discuss the questions on the slide.&gt;</a:t>
            </a:r>
          </a:p>
          <a:p>
            <a:pPr eaLnBrk="1" hangingPunct="1">
              <a:spcBef>
                <a:spcPct val="0"/>
              </a:spcBef>
            </a:pPr>
            <a:endParaRPr lang="en-US" sz="1400" dirty="0" smtClean="0"/>
          </a:p>
        </p:txBody>
      </p:sp>
      <p:sp>
        <p:nvSpPr>
          <p:cNvPr id="931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C4082B-12F9-43ED-9BF2-9A98D195B966}" type="slidenum">
              <a:rPr lang="en-US">
                <a:ea typeface="Arial" charset="0"/>
                <a:cs typeface="Arial" charset="0"/>
              </a:rPr>
              <a:pPr fontAlgn="base">
                <a:spcBef>
                  <a:spcPct val="0"/>
                </a:spcBef>
                <a:spcAft>
                  <a:spcPct val="0"/>
                </a:spcAft>
                <a:defRPr/>
              </a:pPr>
              <a:t>53</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bwMode="auto">
          <a:noFill/>
          <a:ln>
            <a:solidFill>
              <a:srgbClr val="000000"/>
            </a:solidFill>
            <a:miter lim="800000"/>
            <a:headEnd/>
            <a:tailEnd/>
          </a:ln>
        </p:spPr>
      </p:sp>
      <p:sp>
        <p:nvSpPr>
          <p:cNvPr id="123906" name="Notes Placeholder 2"/>
          <p:cNvSpPr>
            <a:spLocks noGrp="1"/>
          </p:cNvSpPr>
          <p:nvPr>
            <p:ph type="body" idx="1"/>
          </p:nvPr>
        </p:nvSpPr>
        <p:spPr bwMode="auto">
          <a:xfrm>
            <a:off x="685800" y="4343400"/>
            <a:ext cx="5486400" cy="4622800"/>
          </a:xfrm>
        </p:spPr>
        <p:txBody>
          <a:bodyPr wrap="square" numCol="1" anchor="t" anchorCtr="0" compatLnSpc="1">
            <a:prstTxWarp prst="textNoShape">
              <a:avLst/>
            </a:prstTxWarp>
            <a:noAutofit/>
          </a:bodyPr>
          <a:lstStyle/>
          <a:p>
            <a:pPr defTabSz="896938" eaLnBrk="1" hangingPunct="1">
              <a:spcBef>
                <a:spcPct val="0"/>
              </a:spcBef>
              <a:defRPr/>
            </a:pPr>
            <a:r>
              <a:rPr lang="en-US" sz="1250" dirty="0" smtClean="0"/>
              <a:t>Several of the observed schools set up professional learning communities. These communities often focused on student data and the resulting decision making: how to change instruction; what to reteach; and, based on their different teaching styles, who would teach. These learning communities also helped teachers to grow and learn new teaching styles. </a:t>
            </a:r>
          </a:p>
          <a:p>
            <a:pPr defTabSz="896938" eaLnBrk="1" hangingPunct="1">
              <a:spcBef>
                <a:spcPct val="0"/>
              </a:spcBef>
              <a:defRPr/>
            </a:pPr>
            <a:endParaRPr lang="en-US" sz="1250" dirty="0" smtClean="0"/>
          </a:p>
          <a:p>
            <a:pPr defTabSz="896938" eaLnBrk="1" hangingPunct="1">
              <a:spcBef>
                <a:spcPct val="0"/>
              </a:spcBef>
              <a:defRPr/>
            </a:pPr>
            <a:r>
              <a:rPr lang="en-US" sz="1250" dirty="0" smtClean="0"/>
              <a:t>Many of the observed schools were creative in identifying data sources to select interventions. Some of the schools used data from eighth-grade assessments as a universal screener and established a cut score, or data point below which a student was flagged for additional screening. </a:t>
            </a:r>
          </a:p>
          <a:p>
            <a:pPr defTabSz="896938" eaLnBrk="1" hangingPunct="1">
              <a:spcBef>
                <a:spcPct val="0"/>
              </a:spcBef>
              <a:defRPr/>
            </a:pPr>
            <a:endParaRPr lang="en-US" sz="1250" dirty="0" smtClean="0"/>
          </a:p>
          <a:p>
            <a:pPr defTabSz="896938" eaLnBrk="1" hangingPunct="1">
              <a:spcBef>
                <a:spcPct val="0"/>
              </a:spcBef>
              <a:defRPr/>
            </a:pPr>
            <a:r>
              <a:rPr lang="en-US" sz="1250" dirty="0" smtClean="0"/>
              <a:t>Teachers from some of the observed high schools benefited from their feeder middle schools also using a tiered framework. These feeder middle schools provided not only student data, but also information about what interventions had been successful. One school selected its intervention program based on what students received in middle school, so that students would not repeat the same program. Staff members at several of the observed schools said they wanted to avoid duplicating interventions that were used previously.</a:t>
            </a:r>
          </a:p>
          <a:p>
            <a:pPr defTabSz="896938" eaLnBrk="1" hangingPunct="1">
              <a:spcBef>
                <a:spcPct val="0"/>
              </a:spcBef>
              <a:defRPr/>
            </a:pPr>
            <a:endParaRPr lang="en-US" sz="1250" dirty="0"/>
          </a:p>
          <a:p>
            <a:pPr defTabSz="896938" eaLnBrk="1" hangingPunct="1">
              <a:spcBef>
                <a:spcPct val="0"/>
              </a:spcBef>
              <a:defRPr/>
            </a:pPr>
            <a:r>
              <a:rPr lang="en-US" sz="1250" b="1" i="1" dirty="0"/>
              <a:t>Note to Presenter: </a:t>
            </a:r>
            <a:r>
              <a:rPr lang="en-US" sz="1250" i="1" dirty="0"/>
              <a:t>The activity on the following slide is most effective with school district or building-level leadership teams considering or involved in RTI implementation, including members with authority over policy, data analysis, staffing, class and support structures, and resource generation and allocation. </a:t>
            </a:r>
          </a:p>
          <a:p>
            <a:pPr defTabSz="896938" eaLnBrk="1" hangingPunct="1">
              <a:spcBef>
                <a:spcPct val="0"/>
              </a:spcBef>
              <a:defRPr/>
            </a:pPr>
            <a:endParaRPr lang="en-US" sz="1250" dirty="0" smtClean="0"/>
          </a:p>
        </p:txBody>
      </p:sp>
      <p:sp>
        <p:nvSpPr>
          <p:cNvPr id="952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D26F8C-1D90-4B25-AC4C-547E3732DD15}" type="slidenum">
              <a:rPr lang="en-US">
                <a:ea typeface="Arial" charset="0"/>
                <a:cs typeface="Arial" charset="0"/>
              </a:rPr>
              <a:pPr fontAlgn="base">
                <a:spcBef>
                  <a:spcPct val="0"/>
                </a:spcBef>
                <a:spcAft>
                  <a:spcPct val="0"/>
                </a:spcAft>
                <a:defRPr/>
              </a:pPr>
              <a:t>54</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Rot="1" noChangeAspect="1" noTextEdit="1"/>
          </p:cNvSpPr>
          <p:nvPr>
            <p:ph type="sldImg"/>
          </p:nvPr>
        </p:nvSpPr>
        <p:spPr bwMode="auto">
          <a:noFill/>
          <a:ln>
            <a:solidFill>
              <a:srgbClr val="000000"/>
            </a:solidFill>
            <a:miter lim="800000"/>
            <a:headEnd/>
            <a:tailEnd/>
          </a:ln>
        </p:spPr>
      </p:sp>
      <p:sp>
        <p:nvSpPr>
          <p:cNvPr id="130050" name="Rectangle 3"/>
          <p:cNvSpPr>
            <a:spLocks noGrp="1"/>
          </p:cNvSpPr>
          <p:nvPr>
            <p:ph type="body" idx="1"/>
          </p:nvPr>
        </p:nvSpPr>
        <p:spPr bwMode="auto">
          <a:xfrm>
            <a:off x="685800" y="4343400"/>
            <a:ext cx="5486400" cy="4635500"/>
          </a:xfrm>
          <a:noFill/>
        </p:spPr>
        <p:txBody>
          <a:bodyPr wrap="square" numCol="1" anchor="t" anchorCtr="0" compatLnSpc="1">
            <a:prstTxWarp prst="textNoShape">
              <a:avLst/>
            </a:prstTxWarp>
            <a:noAutofit/>
          </a:bodyPr>
          <a:lstStyle/>
          <a:p>
            <a:pPr eaLnBrk="1" hangingPunct="1">
              <a:spcBef>
                <a:spcPts val="0"/>
              </a:spcBef>
            </a:pPr>
            <a:r>
              <a:rPr lang="en-US" sz="1150" i="1" dirty="0" smtClean="0"/>
              <a:t>&lt;Distribute the handout: Contextual Factors of Implementation Planning Template.&gt;</a:t>
            </a:r>
          </a:p>
          <a:p>
            <a:pPr eaLnBrk="1" hangingPunct="1">
              <a:spcBef>
                <a:spcPts val="0"/>
              </a:spcBef>
            </a:pPr>
            <a:endParaRPr lang="en-US" sz="1150" i="1" dirty="0" smtClean="0"/>
          </a:p>
          <a:p>
            <a:pPr>
              <a:spcBef>
                <a:spcPts val="0"/>
              </a:spcBef>
            </a:pPr>
            <a:r>
              <a:rPr lang="en-US" sz="1150" dirty="0"/>
              <a:t>This template is designed for technical assistance </a:t>
            </a:r>
            <a:r>
              <a:rPr lang="en-US" sz="1150" dirty="0" smtClean="0"/>
              <a:t>providers </a:t>
            </a:r>
            <a:r>
              <a:rPr lang="en-US" sz="1150" dirty="0"/>
              <a:t>to guide teams of school staff members in addressing the contextual factors of implementation that affect tiered interventions in high schools. This process should be collaborative, in which all members of the team share their experiences, vision, and ideas to answer the guiding questions and establish action steps. </a:t>
            </a:r>
            <a:r>
              <a:rPr lang="en-US" sz="1150" dirty="0" smtClean="0"/>
              <a:t>To complete the handout, </a:t>
            </a:r>
            <a:r>
              <a:rPr lang="en-US" sz="1150" dirty="0"/>
              <a:t>do the following: </a:t>
            </a:r>
          </a:p>
          <a:p>
            <a:pPr marL="457200" indent="-228600">
              <a:spcBef>
                <a:spcPts val="0"/>
              </a:spcBef>
              <a:buFont typeface="+mj-lt"/>
              <a:buAutoNum type="arabicPeriod"/>
            </a:pPr>
            <a:r>
              <a:rPr lang="en-US" sz="1150" dirty="0" smtClean="0"/>
              <a:t>Read </a:t>
            </a:r>
            <a:r>
              <a:rPr lang="en-US" sz="1150" dirty="0"/>
              <a:t>and discuss the description of each high school contextual factor in the left column of the template to ensure that all members of the team understand the definition. </a:t>
            </a:r>
          </a:p>
          <a:p>
            <a:pPr marL="457200" indent="-228600">
              <a:spcBef>
                <a:spcPts val="0"/>
              </a:spcBef>
              <a:buFont typeface="+mj-lt"/>
              <a:buAutoNum type="arabicPeriod"/>
            </a:pPr>
            <a:r>
              <a:rPr lang="en-US" sz="1150" dirty="0" smtClean="0"/>
              <a:t>Review </a:t>
            </a:r>
            <a:r>
              <a:rPr lang="en-US" sz="1150" dirty="0"/>
              <a:t>and discuss the guiding questions in the middle column of the template to help the team consider current resources and changes needed for successful tiered intervention implementation. </a:t>
            </a:r>
          </a:p>
          <a:p>
            <a:pPr marL="457200" indent="-228600">
              <a:spcBef>
                <a:spcPts val="0"/>
              </a:spcBef>
              <a:buFont typeface="+mj-lt"/>
              <a:buAutoNum type="arabicPeriod"/>
            </a:pPr>
            <a:r>
              <a:rPr lang="en-US" sz="1150" dirty="0" smtClean="0"/>
              <a:t>Use </a:t>
            </a:r>
            <a:r>
              <a:rPr lang="en-US" sz="1150" dirty="0"/>
              <a:t>the answers from the guiding questions to develop concrete action steps. Consider including in the action steps the timeframe for completion and the name of the person who will follow up</a:t>
            </a:r>
            <a:r>
              <a:rPr lang="en-US" sz="1150" dirty="0" smtClean="0"/>
              <a:t>.</a:t>
            </a:r>
          </a:p>
          <a:p>
            <a:pPr>
              <a:spcBef>
                <a:spcPts val="0"/>
              </a:spcBef>
            </a:pPr>
            <a:endParaRPr lang="en-US" sz="1150" dirty="0" smtClean="0"/>
          </a:p>
          <a:p>
            <a:pPr>
              <a:spcBef>
                <a:spcPts val="0"/>
              </a:spcBef>
            </a:pPr>
            <a:r>
              <a:rPr lang="en-US" sz="1150" dirty="0" smtClean="0"/>
              <a:t>Let’s begin. Please complete the handout for the first five contextual factors: focus, school culture, implementation and alignment, instructional organization, and staff roles.</a:t>
            </a:r>
          </a:p>
          <a:p>
            <a:pPr>
              <a:spcBef>
                <a:spcPts val="0"/>
              </a:spcBef>
            </a:pPr>
            <a:endParaRPr lang="en-US" sz="1150" dirty="0" smtClean="0"/>
          </a:p>
          <a:p>
            <a:pPr>
              <a:spcBef>
                <a:spcPts val="0"/>
              </a:spcBef>
            </a:pPr>
            <a:r>
              <a:rPr lang="en-US" sz="1150" i="1" dirty="0" smtClean="0"/>
              <a:t>&lt;Provide about 20 minutes. Then, answer questions with the whole group.&gt; </a:t>
            </a:r>
          </a:p>
          <a:p>
            <a:pPr>
              <a:spcBef>
                <a:spcPts val="0"/>
              </a:spcBef>
            </a:pPr>
            <a:endParaRPr lang="en-US" sz="1150" dirty="0" smtClean="0"/>
          </a:p>
          <a:p>
            <a:pPr>
              <a:spcBef>
                <a:spcPts val="0"/>
              </a:spcBef>
            </a:pPr>
            <a:r>
              <a:rPr lang="en-US" sz="1150" dirty="0" smtClean="0"/>
              <a:t>Now, let’s complete the handout for the remaining contextual factors. Please begin.</a:t>
            </a:r>
            <a:br>
              <a:rPr lang="en-US" sz="1150" dirty="0" smtClean="0"/>
            </a:br>
            <a:endParaRPr lang="en-US" sz="1150" dirty="0" smtClean="0"/>
          </a:p>
          <a:p>
            <a:pPr>
              <a:spcBef>
                <a:spcPts val="0"/>
              </a:spcBef>
            </a:pPr>
            <a:r>
              <a:rPr lang="en-US" sz="1150" i="1" dirty="0" smtClean="0"/>
              <a:t>&lt;Provide about 15 minutes. Then, answer questions with the whole group.&gt; </a:t>
            </a:r>
          </a:p>
        </p:txBody>
      </p:sp>
      <p:sp>
        <p:nvSpPr>
          <p:cNvPr id="4" name="Footer Placeholder 3"/>
          <p:cNvSpPr>
            <a:spLocks noGrp="1"/>
          </p:cNvSpPr>
          <p:nvPr>
            <p:ph type="ftr" sz="quarter" idx="4"/>
          </p:nvPr>
        </p:nvSpPr>
        <p:spPr/>
        <p:txBody>
          <a:bodyPr/>
          <a:lstStyle/>
          <a:p>
            <a:pPr>
              <a:defRPr/>
            </a:pPr>
            <a:r>
              <a:rPr lang="en-US" dirty="0"/>
              <a:t>© 2011 NHSC, NCRTI, and COI</a:t>
            </a:r>
          </a:p>
        </p:txBody>
      </p:sp>
      <p:sp>
        <p:nvSpPr>
          <p:cNvPr id="5" name="Header Placeholder 4"/>
          <p:cNvSpPr>
            <a:spLocks noGrp="1"/>
          </p:cNvSpPr>
          <p:nvPr>
            <p:ph type="hdr" sz="quarter"/>
          </p:nvPr>
        </p:nvSpPr>
        <p:spPr/>
        <p:txBody>
          <a:bodyPr/>
          <a:lstStyle/>
          <a:p>
            <a:pPr>
              <a:defRPr/>
            </a:pPr>
            <a:r>
              <a:rPr lang="en-US" dirty="0"/>
              <a:t>Tiered Interventions in High Schools</a:t>
            </a:r>
          </a:p>
        </p:txBody>
      </p:sp>
      <p:sp>
        <p:nvSpPr>
          <p:cNvPr id="6" name="Slide Number Placeholder 3"/>
          <p:cNvSpPr>
            <a:spLocks noGrp="1"/>
          </p:cNvSpPr>
          <p:nvPr>
            <p:ph type="sldNum" sz="quarter" idx="5"/>
          </p:nvPr>
        </p:nvSpPr>
        <p:spPr bwMode="auto">
          <a:xfrm>
            <a:off x="3884613" y="8685213"/>
            <a:ext cx="2971800"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fld id="{8F8F3E8C-9D22-4618-B762-E7A330652DD9}" type="slidenum">
              <a:rPr lang="en-US">
                <a:solidFill>
                  <a:srgbClr val="000000"/>
                </a:solidFill>
                <a:ea typeface="Arial" charset="0"/>
                <a:cs typeface="Arial" charset="0"/>
              </a:rPr>
              <a:pPr fontAlgn="base">
                <a:spcBef>
                  <a:spcPct val="0"/>
                </a:spcBef>
                <a:spcAft>
                  <a:spcPct val="0"/>
                </a:spcAft>
                <a:defRPr/>
              </a:pPr>
              <a:t>55</a:t>
            </a:fld>
            <a:endParaRPr lang="en-US" dirty="0">
              <a:solidFill>
                <a:srgbClr val="000000"/>
              </a:solidFill>
              <a:ea typeface="Arial" charset="0"/>
              <a:cs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p:cNvSpPr>
          <p:nvPr>
            <p:ph type="sldImg"/>
          </p:nvPr>
        </p:nvSpPr>
        <p:spPr bwMode="auto">
          <a:noFill/>
          <a:ln>
            <a:solidFill>
              <a:srgbClr val="000000"/>
            </a:solidFill>
            <a:miter lim="800000"/>
            <a:headEnd/>
            <a:tailEnd/>
          </a:ln>
        </p:spPr>
      </p:sp>
      <p:sp>
        <p:nvSpPr>
          <p:cNvPr id="1320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F8C2127D-0EB1-499C-A657-751426563884}" type="slidenum">
              <a:rPr lang="en-US" smtClean="0"/>
              <a:pPr>
                <a:defRPr/>
              </a:pPr>
              <a:t>56</a:t>
            </a:fld>
            <a:endParaRPr lang="en-US" dirty="0"/>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p:cNvSpPr>
          <p:nvPr>
            <p:ph type="sldImg"/>
          </p:nvPr>
        </p:nvSpPr>
        <p:spPr bwMode="auto">
          <a:noFill/>
          <a:ln>
            <a:solidFill>
              <a:srgbClr val="000000"/>
            </a:solidFill>
            <a:miter lim="800000"/>
            <a:headEnd/>
            <a:tailEnd/>
          </a:ln>
        </p:spPr>
      </p:sp>
      <p:sp>
        <p:nvSpPr>
          <p:cNvPr id="13414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151F8D28-7BFD-4D61-A57F-74CC38DF9725}" type="slidenum">
              <a:rPr lang="en-US" smtClean="0"/>
              <a:pPr>
                <a:defRPr/>
              </a:pPr>
              <a:t>57</a:t>
            </a:fld>
            <a:endParaRPr lang="en-US" dirty="0"/>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p:cNvSpPr>
          <p:nvPr>
            <p:ph type="sldImg"/>
          </p:nvPr>
        </p:nvSpPr>
        <p:spPr bwMode="auto">
          <a:noFill/>
          <a:ln>
            <a:solidFill>
              <a:srgbClr val="000000"/>
            </a:solidFill>
            <a:miter lim="800000"/>
            <a:headEnd/>
            <a:tailEnd/>
          </a:ln>
        </p:spPr>
      </p:sp>
      <p:sp>
        <p:nvSpPr>
          <p:cNvPr id="13619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A9245E7A-4B7E-4F12-8B0A-BFF0FA3202CF}" type="slidenum">
              <a:rPr lang="en-US" smtClean="0"/>
              <a:pPr>
                <a:defRPr/>
              </a:pPr>
              <a:t>58</a:t>
            </a:fld>
            <a:endParaRPr lang="en-US" dirty="0"/>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p:cNvSpPr>
          <p:nvPr>
            <p:ph type="sldImg"/>
          </p:nvPr>
        </p:nvSpPr>
        <p:spPr bwMode="auto">
          <a:noFill/>
          <a:ln>
            <a:solidFill>
              <a:srgbClr val="000000"/>
            </a:solidFill>
            <a:miter lim="800000"/>
            <a:headEnd/>
            <a:tailEnd/>
          </a:ln>
        </p:spPr>
      </p:sp>
      <p:sp>
        <p:nvSpPr>
          <p:cNvPr id="13824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DA69AFA9-867D-4AC8-993D-2DDEF9A4970B}" type="slidenum">
              <a:rPr lang="en-US" smtClean="0"/>
              <a:pPr>
                <a:defRPr/>
              </a:pPr>
              <a:t>59</a:t>
            </a:fld>
            <a:endParaRPr lang="en-US" dirty="0"/>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xfrm>
            <a:off x="685800" y="4343399"/>
            <a:ext cx="5486400" cy="4445001"/>
          </a:xfrm>
          <a:noFill/>
        </p:spPr>
        <p:txBody>
          <a:bodyPr wrap="square" numCol="1" anchor="t" anchorCtr="0" compatLnSpc="1">
            <a:prstTxWarp prst="textNoShape">
              <a:avLst/>
            </a:prstTxWarp>
            <a:noAutofit/>
          </a:bodyPr>
          <a:lstStyle/>
          <a:p>
            <a:pPr eaLnBrk="1" hangingPunct="1">
              <a:spcBef>
                <a:spcPct val="0"/>
              </a:spcBef>
            </a:pPr>
            <a:r>
              <a:rPr lang="en-US" sz="1300" dirty="0" smtClean="0"/>
              <a:t>HSTII is a collaboration among the National Center on Response to Intervention, the National High School Center, and the Center on Instruction to enhance understanding of how tiered intervention models are emerging in high schools across the country. The National High School Center and the Center on Instruction—jointly funded by the Office of Elementary and Secondary Education (OESE) and the Office of Special Education Programs (OSEP)—are two of five national content centers that support the network of regional comprehensive centers (RCCs). The National Center on Response to Intervention is a national technical assistance center funded by OSEP. </a:t>
            </a:r>
          </a:p>
          <a:p>
            <a:pPr eaLnBrk="1" hangingPunct="1">
              <a:spcBef>
                <a:spcPct val="0"/>
              </a:spcBef>
            </a:pPr>
            <a:endParaRPr lang="en-US" sz="1300" dirty="0" smtClean="0"/>
          </a:p>
          <a:p>
            <a:pPr eaLnBrk="1" hangingPunct="1">
              <a:spcBef>
                <a:spcPct val="0"/>
              </a:spcBef>
            </a:pPr>
            <a:r>
              <a:rPr lang="en-US" sz="1300" dirty="0" smtClean="0"/>
              <a:t>The goal of the HSTII is to enhance the understanding of how tiered intervention models are emerging in high schools. Research on RTI, or tiered interventions, in high school is still emerging. In the interim, however, high school practitioners need information to guide planning and implementation and to inform and evaluate practice. A rich source of this knowledge is the experiences of high schools that have implemented RTI. These information resources typically take the form of anecdotal reports, case studies, or professional wisdom, and although they are not a substitute for more rigorous forms of inquiry, they can provide insight into the challenges that high schools implementing RTI face, the strategies they use to respond to the challenges, and their success in overcoming obstacles to effective implementation.</a:t>
            </a:r>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7AB469-8D89-406C-A6A5-D4D682B6D11F}" type="slidenum">
              <a:rPr lang="en-US">
                <a:ea typeface="Arial" charset="0"/>
                <a:cs typeface="Arial" charset="0"/>
              </a:rPr>
              <a:pPr fontAlgn="base">
                <a:spcBef>
                  <a:spcPct val="0"/>
                </a:spcBef>
                <a:spcAft>
                  <a:spcPct val="0"/>
                </a:spcAft>
                <a:defRPr/>
              </a:pPr>
              <a:t>6</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p:cNvSpPr>
          <p:nvPr>
            <p:ph type="sldImg"/>
          </p:nvPr>
        </p:nvSpPr>
        <p:spPr bwMode="auto">
          <a:noFill/>
          <a:ln>
            <a:solidFill>
              <a:srgbClr val="000000"/>
            </a:solidFill>
            <a:miter lim="800000"/>
            <a:headEnd/>
            <a:tailEnd/>
          </a:ln>
        </p:spPr>
      </p:sp>
      <p:sp>
        <p:nvSpPr>
          <p:cNvPr id="1402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B7C14090-B3FF-46B2-877B-BFA9DA8DA7A8}" type="slidenum">
              <a:rPr lang="en-US" smtClean="0"/>
              <a:pPr>
                <a:defRPr/>
              </a:pPr>
              <a:t>60</a:t>
            </a:fld>
            <a:endParaRPr lang="en-US" dirty="0"/>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xfrm>
            <a:off x="685800" y="4343399"/>
            <a:ext cx="5486400" cy="4483101"/>
          </a:xfrm>
          <a:noFill/>
        </p:spPr>
        <p:txBody>
          <a:bodyPr wrap="square" numCol="1" anchor="t" anchorCtr="0" compatLnSpc="1">
            <a:prstTxWarp prst="textNoShape">
              <a:avLst/>
            </a:prstTxWarp>
            <a:noAutofit/>
          </a:bodyPr>
          <a:lstStyle/>
          <a:p>
            <a:pPr eaLnBrk="1" hangingPunct="1">
              <a:spcBef>
                <a:spcPct val="0"/>
              </a:spcBef>
            </a:pPr>
            <a:r>
              <a:rPr lang="en-US" sz="1100" dirty="0" smtClean="0"/>
              <a:t>To increase the understanding of how RTI is implemented at the high school level, the HSTII team asked the network of RCCs and regional resource centers, as well as select state education agency personnel, to nominate high schools implementing some form of tiered interventions. </a:t>
            </a:r>
            <a:endParaRPr lang="en-US" sz="1100" dirty="0" smtClean="0">
              <a:solidFill>
                <a:srgbClr val="7030A0"/>
              </a:solidFill>
            </a:endParaRPr>
          </a:p>
          <a:p>
            <a:pPr eaLnBrk="1" hangingPunct="1">
              <a:spcBef>
                <a:spcPct val="0"/>
              </a:spcBef>
            </a:pPr>
            <a:endParaRPr lang="en-US" sz="1100" dirty="0" smtClean="0">
              <a:solidFill>
                <a:srgbClr val="7030A0"/>
              </a:solidFill>
            </a:endParaRPr>
          </a:p>
          <a:p>
            <a:pPr eaLnBrk="1" hangingPunct="1">
              <a:spcBef>
                <a:spcPct val="0"/>
              </a:spcBef>
            </a:pPr>
            <a:r>
              <a:rPr lang="en-US" sz="1100" dirty="0" smtClean="0"/>
              <a:t>Of the 51 schools identified and contacted, 20 indicated willingness to participate in 45-minute phone interviews. This sample included schools that had been implementing RTI for varying durations (1 to 8-plus years); using tiered interventions in academics, behavior, or both; and implementing the standard treatment protocol, problem-solving, or a hybrid of models to select and design interventions. The sample also included schools with variations in demographics (suburban/urban/rural, percentage of students served in the National School Lunch Program [free and reduced-price lunch], percentage of English language learners [ELLs], etc.), student population size, and structural elements such as schedule. All interviewed schools had the opportunity to review and provide feedback on written summaries of the interviews; HSTII modified the interviews, based on this feedback. Based on the information gleaned from those conversations, HSTII selected eight schools for site visits to learn more about the schools’ frameworks and to gather any RTI-related artifacts. </a:t>
            </a:r>
          </a:p>
          <a:p>
            <a:pPr eaLnBrk="1" hangingPunct="1">
              <a:spcBef>
                <a:spcPct val="0"/>
              </a:spcBef>
            </a:pPr>
            <a:endParaRPr lang="en-US" sz="1100" dirty="0" smtClean="0"/>
          </a:p>
          <a:p>
            <a:pPr eaLnBrk="1" hangingPunct="1">
              <a:spcBef>
                <a:spcPct val="0"/>
              </a:spcBef>
            </a:pPr>
            <a:r>
              <a:rPr lang="en-US" sz="1100" dirty="0" smtClean="0"/>
              <a:t>Next, HSTII convened a technical advisory group (TAG) to deepen the team’s understanding of tiered interventions in high schools. The TAG consisted of practitioners and leading researchers in a variety of content areas. During a face-to-face meeting, the TAG guided the development of protocols for site visits and provided input on HSTII deliverables. </a:t>
            </a:r>
          </a:p>
          <a:p>
            <a:pPr eaLnBrk="1" hangingPunct="1">
              <a:spcBef>
                <a:spcPct val="0"/>
              </a:spcBef>
            </a:pPr>
            <a:endParaRPr lang="en-US" sz="1100" dirty="0" smtClean="0"/>
          </a:p>
          <a:p>
            <a:pPr eaLnBrk="1" hangingPunct="1">
              <a:spcBef>
                <a:spcPct val="0"/>
              </a:spcBef>
            </a:pPr>
            <a:r>
              <a:rPr lang="en-US" sz="1100" dirty="0" smtClean="0"/>
              <a:t>HSTII was not interested in identifying exemplars but, rather, in finding examples of schools that self-identified as delivering tiered interventions.</a:t>
            </a:r>
            <a:endParaRPr lang="en-US" sz="1100" dirty="0" smtClean="0">
              <a:solidFill>
                <a:srgbClr val="7030A0"/>
              </a:solidFill>
            </a:endParaRPr>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F6A0F4-F90D-4D72-94E3-BA189F7A2519}" type="slidenum">
              <a:rPr lang="en-US">
                <a:ea typeface="Arial" charset="0"/>
                <a:cs typeface="Arial" charset="0"/>
              </a:rPr>
              <a:pPr fontAlgn="base">
                <a:spcBef>
                  <a:spcPct val="0"/>
                </a:spcBef>
                <a:spcAft>
                  <a:spcPct val="0"/>
                </a:spcAft>
                <a:defRPr/>
              </a:pPr>
              <a:t>7</a:t>
            </a:fld>
            <a:endParaRPr lang="en-US" dirty="0">
              <a:ea typeface="Arial" charset="0"/>
              <a:cs typeface="Arial" charset="0"/>
            </a:endParaRPr>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76A4B398-9C8F-4312-93C0-C1403F16144F}" type="slidenum">
              <a:rPr lang="en-US" smtClean="0"/>
              <a:pPr>
                <a:defRPr/>
              </a:pPr>
              <a:t>8</a:t>
            </a:fld>
            <a:endParaRPr lang="en-US" dirty="0"/>
          </a:p>
        </p:txBody>
      </p:sp>
      <p:sp>
        <p:nvSpPr>
          <p:cNvPr id="5" name="Footer Placeholder 4"/>
          <p:cNvSpPr>
            <a:spLocks noGrp="1"/>
          </p:cNvSpPr>
          <p:nvPr>
            <p:ph type="ftr" sz="quarter" idx="4"/>
          </p:nvPr>
        </p:nvSpPr>
        <p:spPr/>
        <p:txBody>
          <a:bodyPr/>
          <a:lstStyle/>
          <a:p>
            <a:pPr>
              <a:defRPr/>
            </a:pPr>
            <a:r>
              <a:rPr lang="en-US" dirty="0"/>
              <a:t>© 2011 NHSC, NCRTI, and COI</a:t>
            </a:r>
          </a:p>
        </p:txBody>
      </p:sp>
      <p:sp>
        <p:nvSpPr>
          <p:cNvPr id="6" name="Header Placeholder 5"/>
          <p:cNvSpPr>
            <a:spLocks noGrp="1"/>
          </p:cNvSpPr>
          <p:nvPr>
            <p:ph type="hdr" sz="quarter"/>
          </p:nvPr>
        </p:nvSpPr>
        <p:spPr/>
        <p:txBody>
          <a:bodyPr/>
          <a:lstStyle/>
          <a:p>
            <a:pPr>
              <a:defRPr/>
            </a:pPr>
            <a:r>
              <a:rPr lang="en-US" dirty="0"/>
              <a:t>Tiered Interventions in High Schools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RTI is a framework that extends a public health prevention model (Caplan, 1964) to the prevention of academic and behavior difficulties (Vaughn, Wanzek, &amp; Fletcher, 2007). Like the public health prevention model, RTI addresses the needs of most students through primary instruction, providing secondary interventions for students who do not meet criteria and reserving tertiary interventions for students with the most significant instructional needs.</a:t>
            </a:r>
          </a:p>
          <a:p>
            <a:pPr eaLnBrk="1" hangingPunct="1">
              <a:spcBef>
                <a:spcPct val="0"/>
              </a:spcBef>
            </a:pPr>
            <a:endParaRPr lang="en-US" sz="1400" dirty="0" smtClean="0"/>
          </a:p>
          <a:p>
            <a:pPr eaLnBrk="1" hangingPunct="1">
              <a:spcBef>
                <a:spcPct val="0"/>
              </a:spcBef>
            </a:pPr>
            <a:r>
              <a:rPr lang="en-US" sz="1400" dirty="0" smtClean="0"/>
              <a:t>The National Center on Response to Intervention’s definition of RTI is the following.</a:t>
            </a:r>
          </a:p>
          <a:p>
            <a:pPr eaLnBrk="1" hangingPunct="1">
              <a:spcBef>
                <a:spcPct val="0"/>
              </a:spcBef>
            </a:pPr>
            <a:endParaRPr lang="en-US" sz="1400" dirty="0" smtClean="0"/>
          </a:p>
          <a:p>
            <a:pPr eaLnBrk="1" hangingPunct="1">
              <a:spcBef>
                <a:spcPct val="0"/>
              </a:spcBef>
            </a:pPr>
            <a:r>
              <a:rPr lang="en-US" sz="1400" i="1" dirty="0" smtClean="0"/>
              <a:t>&lt;Read and discuss the definition on the slide.&gt;</a:t>
            </a:r>
          </a:p>
          <a:p>
            <a:pPr eaLnBrk="1" hangingPunct="1">
              <a:spcBef>
                <a:spcPct val="0"/>
              </a:spcBef>
            </a:pPr>
            <a:r>
              <a:rPr lang="en-US" sz="1400" dirty="0" smtClean="0"/>
              <a:t> </a:t>
            </a:r>
          </a:p>
        </p:txBody>
      </p:sp>
      <p:sp>
        <p:nvSpPr>
          <p:cNvPr id="4" name="Footer Placeholder 3"/>
          <p:cNvSpPr>
            <a:spLocks noGrp="1"/>
          </p:cNvSpPr>
          <p:nvPr>
            <p:ph type="ftr" sz="quarter" idx="4"/>
          </p:nvPr>
        </p:nvSpPr>
        <p:spPr/>
        <p:txBody>
          <a:bodyPr/>
          <a:lstStyle/>
          <a:p>
            <a:pPr>
              <a:defRPr/>
            </a:pPr>
            <a:r>
              <a:rPr lang="en-US" dirty="0"/>
              <a:t>© 2011 NHSC, NCRTI, and COI</a:t>
            </a:r>
          </a:p>
        </p:txBody>
      </p:sp>
      <p:sp>
        <p:nvSpPr>
          <p:cNvPr id="5" name="Header Placeholder 4"/>
          <p:cNvSpPr>
            <a:spLocks noGrp="1"/>
          </p:cNvSpPr>
          <p:nvPr>
            <p:ph type="hdr" sz="quarter"/>
          </p:nvPr>
        </p:nvSpPr>
        <p:spPr/>
        <p:txBody>
          <a:bodyPr/>
          <a:lstStyle/>
          <a:p>
            <a:pPr>
              <a:defRPr/>
            </a:pPr>
            <a:r>
              <a:rPr lang="en-US" dirty="0"/>
              <a:t>Tiered Interventions in High Schools</a:t>
            </a:r>
          </a:p>
        </p:txBody>
      </p:sp>
      <p:sp>
        <p:nvSpPr>
          <p:cNvPr id="6" name="Slide Number Placeholder 3"/>
          <p:cNvSpPr>
            <a:spLocks noGrp="1"/>
          </p:cNvSpPr>
          <p:nvPr>
            <p:ph type="sldNum" sz="quarter" idx="5"/>
          </p:nvPr>
        </p:nvSpPr>
        <p:spPr bwMode="auto">
          <a:xfrm>
            <a:off x="3884613" y="8685213"/>
            <a:ext cx="2971800"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fld id="{8F8F3E8C-9D22-4618-B762-E7A330652DD9}" type="slidenum">
              <a:rPr lang="en-US">
                <a:solidFill>
                  <a:srgbClr val="000000"/>
                </a:solidFill>
                <a:ea typeface="Arial" charset="0"/>
                <a:cs typeface="Arial" charset="0"/>
              </a:rPr>
              <a:pPr fontAlgn="base">
                <a:spcBef>
                  <a:spcPct val="0"/>
                </a:spcBef>
                <a:spcAft>
                  <a:spcPct val="0"/>
                </a:spcAft>
                <a:defRPr/>
              </a:pPr>
              <a:t>9</a:t>
            </a:fld>
            <a:endParaRPr lang="en-US" dirty="0">
              <a:solidFill>
                <a:srgbClr val="000000"/>
              </a:solidFill>
              <a:ea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fld id="{C04C9FD6-CEFC-8B44-8AD5-AC3E9F9BCD95}" type="datetime1">
              <a:rPr lang="en-US" smtClean="0"/>
              <a:pPr>
                <a:defRPr/>
              </a:pPr>
              <a:t>8/26/2011</a:t>
            </a:fld>
            <a:endParaRPr lang="en-US" dirty="0"/>
          </a:p>
        </p:txBody>
      </p:sp>
      <p:sp>
        <p:nvSpPr>
          <p:cNvPr id="5" name="Footer Placeholder 4"/>
          <p:cNvSpPr>
            <a:spLocks noGrp="1"/>
          </p:cNvSpPr>
          <p:nvPr>
            <p:ph type="ftr" sz="quarter" idx="11"/>
          </p:nvPr>
        </p:nvSpPr>
        <p:spPr/>
        <p:txBody>
          <a:bodyPr/>
          <a:lstStyle>
            <a:lvl1pPr>
              <a:defRPr smtClean="0"/>
            </a:lvl1pPr>
          </a:lstStyle>
          <a:p>
            <a:pPr>
              <a:defRPr/>
            </a:pPr>
            <a:r>
              <a:rPr lang="en-US" dirty="0" smtClean="0"/>
              <a:t>© 2011 NHSC, NCRTI, and COI</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68DF389-2312-4C20-9B41-CAC1FBE336C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pPr>
              <a:defRPr/>
            </a:pPr>
            <a:fld id="{A1C092E4-E3A3-D64B-ABA1-8F27F6EFE6FD}" type="datetime1">
              <a:rPr lang="en-US" smtClean="0"/>
              <a:pPr>
                <a:defRPr/>
              </a:pPr>
              <a:t>8/26/2011</a:t>
            </a:fld>
            <a:endParaRPr lang="en-US" dirty="0"/>
          </a:p>
        </p:txBody>
      </p:sp>
      <p:sp>
        <p:nvSpPr>
          <p:cNvPr id="3" name="Footer Placeholder 4"/>
          <p:cNvSpPr>
            <a:spLocks noGrp="1"/>
          </p:cNvSpPr>
          <p:nvPr>
            <p:ph type="ftr" sz="quarter" idx="11"/>
          </p:nvPr>
        </p:nvSpPr>
        <p:spPr/>
        <p:txBody>
          <a:bodyPr/>
          <a:lstStyle>
            <a:lvl1pPr>
              <a:defRPr smtClean="0"/>
            </a:lvl1pPr>
          </a:lstStyle>
          <a:p>
            <a:pPr>
              <a:defRPr/>
            </a:pPr>
            <a:r>
              <a:rPr lang="en-US" dirty="0" smtClean="0"/>
              <a:t>© 2011 NHSC, NCRTI, and COI</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789AD49C-29F6-4A18-9F8D-2624630DFBE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pPr>
              <a:defRPr/>
            </a:pPr>
            <a:fld id="{2489D352-0033-034F-8B4D-5FA0803B472E}" type="datetime1">
              <a:rPr lang="en-US" smtClean="0"/>
              <a:pPr>
                <a:defRPr/>
              </a:pPr>
              <a:t>8/26/2011</a:t>
            </a:fld>
            <a:endParaRPr lang="en-US" dirty="0"/>
          </a:p>
        </p:txBody>
      </p:sp>
      <p:sp>
        <p:nvSpPr>
          <p:cNvPr id="3" name="Footer Placeholder 4"/>
          <p:cNvSpPr>
            <a:spLocks noGrp="1"/>
          </p:cNvSpPr>
          <p:nvPr>
            <p:ph type="ftr" sz="quarter" idx="11"/>
          </p:nvPr>
        </p:nvSpPr>
        <p:spPr/>
        <p:txBody>
          <a:bodyPr/>
          <a:lstStyle>
            <a:lvl1pPr>
              <a:defRPr smtClean="0"/>
            </a:lvl1pPr>
          </a:lstStyle>
          <a:p>
            <a:pPr>
              <a:defRPr/>
            </a:pPr>
            <a:r>
              <a:rPr lang="en-US" dirty="0" smtClean="0"/>
              <a:t>© 2011 NHSC, NCRTI, and COI</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66B3240-429E-4784-8D9B-BCA27F07EE11}"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94C38F1-DF09-2044-8FD4-26B269CA97CD}" type="datetime1">
              <a:rPr lang="en-US" smtClean="0"/>
              <a:pPr>
                <a:defRPr/>
              </a:pPr>
              <a:t>8/26/2011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 2011 NHSC, NCRTI, and COI</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779FF4E-F471-41D6-ABDF-AF4051D7224D}"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F31021-59D3-5A45-BD8D-41B3D6FDF3D6}" type="datetime1">
              <a:rPr lang="en-US" smtClean="0"/>
              <a:pPr>
                <a:defRPr/>
              </a:pPr>
              <a:t>8/26/2011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 2011 NHSC, NCRTI, and COI</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9D33AA8-F2F7-4982-9BFF-C068D96D5B59}"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01621F-58EC-3041-9F02-6F7E46177F8D}" type="datetime1">
              <a:rPr lang="en-US" smtClean="0"/>
              <a:pPr>
                <a:defRPr/>
              </a:pPr>
              <a:t>8/26/2011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2011 NHSC, NCRTI, and COI</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3A331B-9CBF-4FAC-9CA6-3970E3A38F38}"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E4C0FC-0EC1-7A4B-888A-B11D52ACDB0A}" type="datetime1">
              <a:rPr lang="en-US" smtClean="0"/>
              <a:pPr>
                <a:defRPr/>
              </a:pPr>
              <a:t>8/26/2011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2011 NHSC, NCRTI, and COI</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B090960-C9FB-4E79-AF47-1712263C0854}"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7" name="Title 6"/>
          <p:cNvSpPr>
            <a:spLocks noGrp="1"/>
          </p:cNvSpPr>
          <p:nvPr>
            <p:ph type="title"/>
          </p:nvPr>
        </p:nvSpPr>
        <p:spPr>
          <a:xfrm>
            <a:off x="457200" y="579438"/>
            <a:ext cx="8229600" cy="868362"/>
          </a:xfrm>
          <a:prstGeom prst="rect">
            <a:avLst/>
          </a:prstGeom>
        </p:spPr>
        <p:txBody>
          <a:bodyPr/>
          <a:lstStyle>
            <a:lvl1pPr>
              <a:defRPr sz="3200" b="1">
                <a:solidFill>
                  <a:srgbClr val="2E005C"/>
                </a:solidFill>
              </a:defRPr>
            </a:lvl1pPr>
          </a:lstStyle>
          <a:p>
            <a:r>
              <a:rPr lang="en-US" smtClean="0"/>
              <a:t>Click to edit Master title style</a:t>
            </a:r>
            <a:endParaRPr lang="en-US" dirty="0"/>
          </a:p>
        </p:txBody>
      </p:sp>
      <p:sp>
        <p:nvSpPr>
          <p:cNvPr id="3" name="Slide Number Placeholder 11"/>
          <p:cNvSpPr>
            <a:spLocks noGrp="1"/>
          </p:cNvSpPr>
          <p:nvPr>
            <p:ph type="sldNum" sz="quarter" idx="10"/>
          </p:nvPr>
        </p:nvSpPr>
        <p:spPr/>
        <p:txBody>
          <a:bodyPr/>
          <a:lstStyle>
            <a:lvl1pPr>
              <a:defRPr/>
            </a:lvl1pPr>
          </a:lstStyle>
          <a:p>
            <a:pPr>
              <a:defRPr/>
            </a:pPr>
            <a:fld id="{8EB00355-1C38-4359-9F66-C8A616B11BD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E07A9FE-58C2-7642-8AE1-DCF793DE6662}" type="datetime1">
              <a:rPr lang="en-US" smtClean="0"/>
              <a:pPr>
                <a:defRPr/>
              </a:pPr>
              <a:t>8/26/2011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2011 NHSC, NCRTI, and COI</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FBB6B9A-FC10-42B2-A3C1-F3A63C09ECF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C42057B2-EC07-0341-97D1-5A00A48C9B7C}" type="datetime1">
              <a:rPr lang="en-US" smtClean="0"/>
              <a:pPr>
                <a:defRPr/>
              </a:pPr>
              <a:t>8/26/2011</a:t>
            </a:fld>
            <a:endParaRPr lang="en-US" dirty="0"/>
          </a:p>
        </p:txBody>
      </p:sp>
      <p:sp>
        <p:nvSpPr>
          <p:cNvPr id="5" name="Footer Placeholder 4"/>
          <p:cNvSpPr>
            <a:spLocks noGrp="1"/>
          </p:cNvSpPr>
          <p:nvPr>
            <p:ph type="ftr" sz="quarter" idx="11"/>
          </p:nvPr>
        </p:nvSpPr>
        <p:spPr/>
        <p:txBody>
          <a:bodyPr/>
          <a:lstStyle>
            <a:lvl1pPr>
              <a:defRPr smtClean="0"/>
            </a:lvl1pPr>
          </a:lstStyle>
          <a:p>
            <a:pPr>
              <a:defRPr/>
            </a:pPr>
            <a:r>
              <a:rPr lang="en-US" dirty="0" smtClean="0"/>
              <a:t>© 2011 NHSC, NCRTI, and COI</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DF47C3-DDB1-4F11-9299-B1FE8EC7EA0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891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FD404C3E-7847-0744-B9EE-C52D952CC14D}" type="datetime1">
              <a:rPr lang="en-US" smtClean="0"/>
              <a:pPr>
                <a:defRPr/>
              </a:pPr>
              <a:t>8/26/2011</a:t>
            </a:fld>
            <a:endParaRPr lang="en-US" dirty="0"/>
          </a:p>
        </p:txBody>
      </p:sp>
      <p:sp>
        <p:nvSpPr>
          <p:cNvPr id="5" name="Footer Placeholder 4"/>
          <p:cNvSpPr>
            <a:spLocks noGrp="1"/>
          </p:cNvSpPr>
          <p:nvPr>
            <p:ph type="ftr" sz="quarter" idx="11"/>
          </p:nvPr>
        </p:nvSpPr>
        <p:spPr/>
        <p:txBody>
          <a:bodyPr/>
          <a:lstStyle>
            <a:lvl1pPr>
              <a:defRPr smtClean="0"/>
            </a:lvl1pPr>
          </a:lstStyle>
          <a:p>
            <a:pPr>
              <a:defRPr/>
            </a:pPr>
            <a:r>
              <a:rPr lang="en-US" dirty="0" smtClean="0"/>
              <a:t>© 2011 NHSC, NCRTI, and COI</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8DDE573-1D27-4170-B684-D5E02B5C94D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891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2355FA4D-4E75-5C41-B4F4-8F1A5B47CF8D}" type="datetime1">
              <a:rPr lang="en-US" smtClean="0"/>
              <a:pPr>
                <a:defRPr/>
              </a:pPr>
              <a:t>8/26/2011</a:t>
            </a:fld>
            <a:endParaRPr lang="en-US" dirty="0"/>
          </a:p>
        </p:txBody>
      </p:sp>
      <p:sp>
        <p:nvSpPr>
          <p:cNvPr id="5" name="Footer Placeholder 4"/>
          <p:cNvSpPr>
            <a:spLocks noGrp="1"/>
          </p:cNvSpPr>
          <p:nvPr>
            <p:ph type="ftr" sz="quarter" idx="11"/>
          </p:nvPr>
        </p:nvSpPr>
        <p:spPr/>
        <p:txBody>
          <a:bodyPr/>
          <a:lstStyle>
            <a:lvl1pPr>
              <a:defRPr smtClean="0"/>
            </a:lvl1pPr>
          </a:lstStyle>
          <a:p>
            <a:pPr>
              <a:defRPr/>
            </a:pPr>
            <a:r>
              <a:rPr lang="en-US" dirty="0" smtClean="0"/>
              <a:t>© 2011 NHSC, NCRTI, and COI</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47E7C08-523D-41B0-8B5C-7DF91CE7E7E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F9E65BB2-DE1F-DB47-B388-B3198E20C5F1}" type="datetime1">
              <a:rPr lang="en-US" smtClean="0"/>
              <a:pPr>
                <a:defRPr/>
              </a:pPr>
              <a:t>8/26/2011</a:t>
            </a:fld>
            <a:endParaRPr lang="en-US" dirty="0"/>
          </a:p>
        </p:txBody>
      </p:sp>
      <p:sp>
        <p:nvSpPr>
          <p:cNvPr id="5" name="Footer Placeholder 4"/>
          <p:cNvSpPr>
            <a:spLocks noGrp="1"/>
          </p:cNvSpPr>
          <p:nvPr>
            <p:ph type="ftr" sz="quarter" idx="11"/>
          </p:nvPr>
        </p:nvSpPr>
        <p:spPr/>
        <p:txBody>
          <a:bodyPr/>
          <a:lstStyle>
            <a:lvl1pPr>
              <a:defRPr smtClean="0"/>
            </a:lvl1pPr>
          </a:lstStyle>
          <a:p>
            <a:pPr>
              <a:defRPr/>
            </a:pPr>
            <a:r>
              <a:rPr lang="en-US" dirty="0" smtClean="0"/>
              <a:t>© 2011 NHSC, NCRTI, and COI</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922B9F-0690-4E2E-B8F6-C42C035E1F9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B060BD2-AD13-004B-B0EA-B32A4FF10AF5}" type="datetime1">
              <a:rPr lang="en-US" smtClean="0"/>
              <a:pPr>
                <a:defRPr/>
              </a:pPr>
              <a:t>8/26/2011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 2011 NHSC, NCRTI, and COI</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0EFA650-E3E8-4A4F-985D-1039223EA7D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9E73677-3B1C-9E43-B8E7-6E855821846B}" type="datetime1">
              <a:rPr lang="en-US" smtClean="0"/>
              <a:pPr>
                <a:defRPr/>
              </a:pPr>
              <a:t>8/26/2011</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 2011 NHSC, NCRTI, and COI</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59FA3306-BDC5-4D3D-A58B-DDE799225F8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0EE0589-2DBD-1C41-A476-43D3B04B0E6F}" type="datetime1">
              <a:rPr lang="en-US" smtClean="0"/>
              <a:pPr>
                <a:defRPr/>
              </a:pPr>
              <a:t>8/26/2011</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 2011 NHSC, NCRTI, and COI</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53E5AA8-6D18-4D10-B487-DCB49972879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995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39331AB8-6D14-9F40-BBC7-C98D3360687B}" type="datetime1">
              <a:rPr lang="en-US" smtClean="0"/>
              <a:pPr>
                <a:defRPr/>
              </a:pPr>
              <a:t>8/26/2011</a:t>
            </a:fld>
            <a:endParaRPr lang="en-US" dirty="0"/>
          </a:p>
        </p:txBody>
      </p:sp>
      <p:sp>
        <p:nvSpPr>
          <p:cNvPr id="5" name="Footer Placeholder 4"/>
          <p:cNvSpPr>
            <a:spLocks noGrp="1"/>
          </p:cNvSpPr>
          <p:nvPr>
            <p:ph type="ftr" sz="quarter" idx="3"/>
          </p:nvPr>
        </p:nvSpPr>
        <p:spPr>
          <a:xfrm>
            <a:off x="457200" y="6161088"/>
            <a:ext cx="2895600"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000000"/>
                </a:solidFill>
                <a:latin typeface="+mn-lt"/>
                <a:ea typeface="+mn-ea"/>
                <a:cs typeface="+mn-cs"/>
              </a:defRPr>
            </a:lvl1pPr>
          </a:lstStyle>
          <a:p>
            <a:pPr>
              <a:defRPr/>
            </a:pPr>
            <a:r>
              <a:rPr lang="en-US" dirty="0" smtClean="0"/>
              <a:t>© 2011 NHSC, NCRTI, and COI</a:t>
            </a:r>
            <a:endParaRPr lang="en-US" dirty="0"/>
          </a:p>
        </p:txBody>
      </p:sp>
      <p:sp>
        <p:nvSpPr>
          <p:cNvPr id="6" name="Slide Number Placeholder 5"/>
          <p:cNvSpPr>
            <a:spLocks noGrp="1"/>
          </p:cNvSpPr>
          <p:nvPr>
            <p:ph type="sldNum" sz="quarter" idx="4"/>
          </p:nvPr>
        </p:nvSpPr>
        <p:spPr>
          <a:xfrm>
            <a:off x="6553200" y="6161088"/>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ea typeface="+mn-ea"/>
                <a:cs typeface="+mn-cs"/>
              </a:defRPr>
            </a:lvl1pPr>
          </a:lstStyle>
          <a:p>
            <a:pPr>
              <a:defRPr/>
            </a:pPr>
            <a:fld id="{19073925-41AD-4F05-8EC5-D0BEB0CBCA4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5" r:id="rId1"/>
    <p:sldLayoutId id="2147483664" r:id="rId2"/>
    <p:sldLayoutId id="2147483666" r:id="rId3"/>
    <p:sldLayoutId id="2147483667" r:id="rId4"/>
    <p:sldLayoutId id="2147483668" r:id="rId5"/>
    <p:sldLayoutId id="2147483669" r:id="rId6"/>
    <p:sldLayoutId id="2147483663" r:id="rId7"/>
    <p:sldLayoutId id="2147483662" r:id="rId8"/>
    <p:sldLayoutId id="2147483661" r:id="rId9"/>
    <p:sldLayoutId id="2147483670" r:id="rId10"/>
    <p:sldLayoutId id="2147483671" r:id="rId11"/>
    <p:sldLayoutId id="2147483660" r:id="rId12"/>
    <p:sldLayoutId id="2147483659" r:id="rId13"/>
    <p:sldLayoutId id="2147483658" r:id="rId14"/>
    <p:sldLayoutId id="2147483657" r:id="rId15"/>
    <p:sldLayoutId id="2147483672" r:id="rId16"/>
  </p:sldLayoutIdLst>
  <p:hf hdr="0" dt="0"/>
  <p:txStyles>
    <p:titleStyle>
      <a:lvl1pPr algn="l" defTabSz="457200" rtl="0" eaLnBrk="0" fontAlgn="base" hangingPunct="0">
        <a:spcBef>
          <a:spcPct val="0"/>
        </a:spcBef>
        <a:spcAft>
          <a:spcPct val="0"/>
        </a:spcAft>
        <a:defRPr sz="4000" kern="1200">
          <a:solidFill>
            <a:schemeClr val="tx1"/>
          </a:solidFill>
          <a:latin typeface="+mj-lt"/>
          <a:ea typeface="ＭＳ Ｐゴシック" charset="-128"/>
          <a:cs typeface="ＭＳ Ｐゴシック" charset="-128"/>
        </a:defRPr>
      </a:lvl1pPr>
      <a:lvl2pPr algn="l" defTabSz="457200" rtl="0" eaLnBrk="0" fontAlgn="base" hangingPunct="0">
        <a:spcBef>
          <a:spcPct val="0"/>
        </a:spcBef>
        <a:spcAft>
          <a:spcPct val="0"/>
        </a:spcAft>
        <a:defRPr sz="4000">
          <a:solidFill>
            <a:schemeClr val="tx1"/>
          </a:solidFill>
          <a:latin typeface="Calibri" charset="0"/>
          <a:ea typeface="ＭＳ Ｐゴシック" charset="-128"/>
          <a:cs typeface="ＭＳ Ｐゴシック" charset="-128"/>
        </a:defRPr>
      </a:lvl2pPr>
      <a:lvl3pPr algn="l" defTabSz="457200" rtl="0" eaLnBrk="0" fontAlgn="base" hangingPunct="0">
        <a:spcBef>
          <a:spcPct val="0"/>
        </a:spcBef>
        <a:spcAft>
          <a:spcPct val="0"/>
        </a:spcAft>
        <a:defRPr sz="4000">
          <a:solidFill>
            <a:schemeClr val="tx1"/>
          </a:solidFill>
          <a:latin typeface="Calibri" charset="0"/>
          <a:ea typeface="ＭＳ Ｐゴシック" charset="-128"/>
          <a:cs typeface="ＭＳ Ｐゴシック" charset="-128"/>
        </a:defRPr>
      </a:lvl3pPr>
      <a:lvl4pPr algn="l" defTabSz="457200" rtl="0" eaLnBrk="0" fontAlgn="base" hangingPunct="0">
        <a:spcBef>
          <a:spcPct val="0"/>
        </a:spcBef>
        <a:spcAft>
          <a:spcPct val="0"/>
        </a:spcAft>
        <a:defRPr sz="4000">
          <a:solidFill>
            <a:schemeClr val="tx1"/>
          </a:solidFill>
          <a:latin typeface="Calibri" charset="0"/>
          <a:ea typeface="ＭＳ Ｐゴシック" charset="-128"/>
          <a:cs typeface="ＭＳ Ｐゴシック" charset="-128"/>
        </a:defRPr>
      </a:lvl4pPr>
      <a:lvl5pPr algn="l" defTabSz="457200" rtl="0" eaLnBrk="0" fontAlgn="base" hangingPunct="0">
        <a:spcBef>
          <a:spcPct val="0"/>
        </a:spcBef>
        <a:spcAft>
          <a:spcPct val="0"/>
        </a:spcAft>
        <a:defRPr sz="40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0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30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30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3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3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55.xml"/><Relationship Id="rId1" Type="http://schemas.openxmlformats.org/officeDocument/2006/relationships/slideLayout" Target="../slideLayouts/slideLayout10.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56.xml.rels><?xml version="1.0" encoding="UTF-8" standalone="yes"?>
<Relationships xmlns="http://schemas.openxmlformats.org/package/2006/relationships"><Relationship Id="rId3" Type="http://schemas.openxmlformats.org/officeDocument/2006/relationships/hyperlink" Target="http://www.betterhighschools.org/"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hyperlink" Target="http://www.centeroninstruction.org/" TargetMode="External"/><Relationship Id="rId4" Type="http://schemas.openxmlformats.org/officeDocument/2006/relationships/hyperlink" Target="http://www.rti4success.org/"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ctrTitle"/>
          </p:nvPr>
        </p:nvSpPr>
        <p:spPr>
          <a:xfrm>
            <a:off x="685800" y="2161029"/>
            <a:ext cx="7772400" cy="1470025"/>
          </a:xfrm>
        </p:spPr>
        <p:txBody>
          <a:bodyPr/>
          <a:lstStyle/>
          <a:p>
            <a:r>
              <a:rPr lang="en-US" sz="3600" dirty="0" smtClean="0">
                <a:ea typeface="Calibri" charset="0"/>
                <a:cs typeface="Calibri" charset="0"/>
              </a:rPr>
              <a:t>Summary of “Tiered Interventions in High Schools: Using Preliminary ‘Lessons Learned’ to Guide Ongoing Discussions”</a:t>
            </a:r>
          </a:p>
        </p:txBody>
      </p:sp>
      <p:sp>
        <p:nvSpPr>
          <p:cNvPr id="20482" name="Subtitle 2"/>
          <p:cNvSpPr>
            <a:spLocks noGrp="1"/>
          </p:cNvSpPr>
          <p:nvPr/>
        </p:nvSpPr>
        <p:spPr bwMode="auto">
          <a:xfrm>
            <a:off x="1371600" y="3276600"/>
            <a:ext cx="6400800" cy="1752600"/>
          </a:xfrm>
          <a:prstGeom prst="rect">
            <a:avLst/>
          </a:prstGeom>
          <a:noFill/>
          <a:ln w="9525">
            <a:noFill/>
            <a:miter lim="800000"/>
            <a:headEnd/>
            <a:tailEnd/>
          </a:ln>
        </p:spPr>
        <p:txBody>
          <a:bodyPr>
            <a:prstTxWarp prst="textNoShape">
              <a:avLst/>
            </a:prstTxWarp>
          </a:bodyPr>
          <a:lstStyle/>
          <a:p>
            <a:pPr algn="ctr"/>
            <a:endParaRPr lang="en-US" dirty="0">
              <a:solidFill>
                <a:srgbClr val="898989"/>
              </a:solidFill>
              <a:latin typeface="Calibri" charset="0"/>
              <a:ea typeface="Calibri" charset="0"/>
              <a:cs typeface="Calibri" charset="0"/>
            </a:endParaRPr>
          </a:p>
          <a:p>
            <a:pPr algn="ctr"/>
            <a:endParaRPr lang="en-US" dirty="0">
              <a:solidFill>
                <a:srgbClr val="898989"/>
              </a:solidFill>
              <a:latin typeface="Calibri" charset="0"/>
              <a:ea typeface="Calibri" charset="0"/>
              <a:cs typeface="Calibri" charset="0"/>
            </a:endParaRPr>
          </a:p>
          <a:p>
            <a:pPr algn="ctr"/>
            <a:endParaRPr lang="en-US" dirty="0">
              <a:solidFill>
                <a:srgbClr val="898989"/>
              </a:solidFill>
              <a:latin typeface="Calibri" charset="0"/>
              <a:ea typeface="Calibri" charset="0"/>
              <a:cs typeface="Calibri" charset="0"/>
            </a:endParaRPr>
          </a:p>
          <a:p>
            <a:pPr algn="ctr">
              <a:buFont typeface="Arial" charset="0"/>
              <a:buNone/>
            </a:pPr>
            <a:endParaRPr lang="en-US" dirty="0">
              <a:solidFill>
                <a:srgbClr val="898989"/>
              </a:solidFill>
              <a:latin typeface="Calibri" charset="0"/>
              <a:ea typeface="Calibri" charset="0"/>
              <a:cs typeface="Calibri" charset="0"/>
            </a:endParaRPr>
          </a:p>
        </p:txBody>
      </p:sp>
      <p:pic>
        <p:nvPicPr>
          <p:cNvPr id="20483" name="Picture 6" descr="Bar2.psd"/>
          <p:cNvPicPr>
            <a:picLocks noChangeAspect="1"/>
          </p:cNvPicPr>
          <p:nvPr/>
        </p:nvPicPr>
        <p:blipFill>
          <a:blip r:embed="rId3"/>
          <a:srcRect/>
          <a:stretch>
            <a:fillRect/>
          </a:stretch>
        </p:blipFill>
        <p:spPr bwMode="auto">
          <a:xfrm>
            <a:off x="0" y="1673225"/>
            <a:ext cx="9144000" cy="196850"/>
          </a:xfrm>
          <a:prstGeom prst="rect">
            <a:avLst/>
          </a:prstGeom>
          <a:noFill/>
          <a:ln w="9525">
            <a:noFill/>
            <a:miter lim="800000"/>
            <a:headEnd/>
            <a:tailEnd/>
          </a:ln>
        </p:spPr>
      </p:pic>
      <p:pic>
        <p:nvPicPr>
          <p:cNvPr id="20484" name="Picture 7" descr="Bar2.psd"/>
          <p:cNvPicPr>
            <a:picLocks noChangeAspect="1"/>
          </p:cNvPicPr>
          <p:nvPr/>
        </p:nvPicPr>
        <p:blipFill>
          <a:blip r:embed="rId3"/>
          <a:srcRect/>
          <a:stretch>
            <a:fillRect/>
          </a:stretch>
        </p:blipFill>
        <p:spPr bwMode="auto">
          <a:xfrm>
            <a:off x="0" y="4173538"/>
            <a:ext cx="9144000" cy="196850"/>
          </a:xfrm>
          <a:prstGeom prst="rect">
            <a:avLst/>
          </a:prstGeom>
          <a:noFill/>
          <a:ln w="9525">
            <a:noFill/>
            <a:miter lim="800000"/>
            <a:headEnd/>
            <a:tailEnd/>
          </a:ln>
        </p:spPr>
      </p:pic>
      <p:pic>
        <p:nvPicPr>
          <p:cNvPr id="20485" name="Picture 8" descr="COI.psd"/>
          <p:cNvPicPr>
            <a:picLocks noChangeAspect="1"/>
          </p:cNvPicPr>
          <p:nvPr/>
        </p:nvPicPr>
        <p:blipFill>
          <a:blip r:embed="rId4"/>
          <a:srcRect/>
          <a:stretch>
            <a:fillRect/>
          </a:stretch>
        </p:blipFill>
        <p:spPr bwMode="auto">
          <a:xfrm>
            <a:off x="4180841" y="5197274"/>
            <a:ext cx="1195387" cy="844550"/>
          </a:xfrm>
          <a:prstGeom prst="rect">
            <a:avLst/>
          </a:prstGeom>
          <a:noFill/>
          <a:ln w="9525">
            <a:noFill/>
            <a:miter lim="800000"/>
            <a:headEnd/>
            <a:tailEnd/>
          </a:ln>
        </p:spPr>
      </p:pic>
      <p:pic>
        <p:nvPicPr>
          <p:cNvPr id="20486" name="Picture 9" descr="logo-RTI Center-4 color process-PC.JPG"/>
          <p:cNvPicPr>
            <a:picLocks noChangeAspect="1"/>
          </p:cNvPicPr>
          <p:nvPr/>
        </p:nvPicPr>
        <p:blipFill>
          <a:blip r:embed="rId5"/>
          <a:srcRect/>
          <a:stretch>
            <a:fillRect/>
          </a:stretch>
        </p:blipFill>
        <p:spPr bwMode="auto">
          <a:xfrm>
            <a:off x="335138" y="5621911"/>
            <a:ext cx="3008032" cy="417513"/>
          </a:xfrm>
          <a:prstGeom prst="rect">
            <a:avLst/>
          </a:prstGeom>
          <a:noFill/>
          <a:ln w="9525">
            <a:noFill/>
            <a:miter lim="800000"/>
            <a:headEnd/>
            <a:tailEnd/>
          </a:ln>
        </p:spPr>
      </p:pic>
      <p:pic>
        <p:nvPicPr>
          <p:cNvPr id="20487" name="Picture 11" descr="NHSC_blue.jpg"/>
          <p:cNvPicPr>
            <a:picLocks noChangeAspect="1"/>
          </p:cNvPicPr>
          <p:nvPr/>
        </p:nvPicPr>
        <p:blipFill>
          <a:blip r:embed="rId6"/>
          <a:srcRect l="8000" t="23334" r="8000" b="23334"/>
          <a:stretch>
            <a:fillRect/>
          </a:stretch>
        </p:blipFill>
        <p:spPr bwMode="auto">
          <a:xfrm>
            <a:off x="6906269" y="5390137"/>
            <a:ext cx="1701800" cy="649287"/>
          </a:xfrm>
          <a:prstGeom prst="rect">
            <a:avLst/>
          </a:prstGeom>
          <a:noFill/>
          <a:ln w="9525">
            <a:noFill/>
            <a:miter lim="800000"/>
            <a:headEnd/>
            <a:tailEnd/>
          </a:ln>
        </p:spPr>
      </p:pic>
      <p:sp>
        <p:nvSpPr>
          <p:cNvPr id="9" name="Slide Number Placeholder 3"/>
          <p:cNvSpPr>
            <a:spLocks noGrp="1"/>
          </p:cNvSpPr>
          <p:nvPr>
            <p:ph type="sldNum" sz="quarter" idx="12"/>
          </p:nvPr>
        </p:nvSpPr>
        <p:spPr>
          <a:xfrm>
            <a:off x="6553200" y="6161088"/>
            <a:ext cx="2133600" cy="365125"/>
          </a:xfrm>
        </p:spPr>
        <p:txBody>
          <a:bodyPr/>
          <a:lstStyle/>
          <a:p>
            <a:pPr>
              <a:defRPr/>
            </a:pPr>
            <a:fld id="{8FBB6B9A-FC10-42B2-A3C1-F3A63C09ECF7}" type="slidenum">
              <a:rPr lang="en-US" smtClean="0"/>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1" descr="Graphic2.png"/>
          <p:cNvPicPr>
            <a:picLocks noChangeAspect="1"/>
          </p:cNvPicPr>
          <p:nvPr/>
        </p:nvPicPr>
        <p:blipFill>
          <a:blip r:embed="rId3"/>
          <a:srcRect l="45000" t="13263" r="15485" b="13263"/>
          <a:stretch>
            <a:fillRect/>
          </a:stretch>
        </p:blipFill>
        <p:spPr bwMode="auto">
          <a:xfrm>
            <a:off x="3124200" y="990600"/>
            <a:ext cx="3810000" cy="5427663"/>
          </a:xfrm>
          <a:prstGeom prst="rect">
            <a:avLst/>
          </a:prstGeom>
          <a:noFill/>
          <a:ln w="9525">
            <a:noFill/>
            <a:miter lim="800000"/>
            <a:headEnd/>
            <a:tailEnd/>
          </a:ln>
        </p:spPr>
      </p:pic>
      <p:sp>
        <p:nvSpPr>
          <p:cNvPr id="38914" name="Footer Placeholder 2"/>
          <p:cNvSpPr txBox="1">
            <a:spLocks noGrp="1"/>
          </p:cNvSpPr>
          <p:nvPr/>
        </p:nvSpPr>
        <p:spPr bwMode="auto">
          <a:xfrm>
            <a:off x="457200" y="6161088"/>
            <a:ext cx="2895600" cy="365125"/>
          </a:xfrm>
          <a:prstGeom prst="rect">
            <a:avLst/>
          </a:prstGeom>
          <a:noFill/>
          <a:ln w="9525">
            <a:noFill/>
            <a:miter lim="800000"/>
            <a:headEnd/>
            <a:tailEnd/>
          </a:ln>
        </p:spPr>
        <p:txBody>
          <a:bodyPr anchor="ctr">
            <a:prstTxWarp prst="textNoShape">
              <a:avLst/>
            </a:prstTxWarp>
          </a:bodyPr>
          <a:lstStyle/>
          <a:p>
            <a:pPr defTabSz="914400"/>
            <a:r>
              <a:rPr lang="en-US" sz="1200" dirty="0">
                <a:solidFill>
                  <a:srgbClr val="000000"/>
                </a:solidFill>
                <a:latin typeface="Calibri" charset="0"/>
              </a:rPr>
              <a:t>© 2011 NHSC, NCRTI, and COI</a:t>
            </a:r>
          </a:p>
        </p:txBody>
      </p:sp>
      <p:sp>
        <p:nvSpPr>
          <p:cNvPr id="38915" name="Text Box 6"/>
          <p:cNvSpPr txBox="1">
            <a:spLocks noChangeArrowheads="1"/>
          </p:cNvSpPr>
          <p:nvPr/>
        </p:nvSpPr>
        <p:spPr bwMode="auto">
          <a:xfrm>
            <a:off x="119063" y="4540250"/>
            <a:ext cx="3724275" cy="641350"/>
          </a:xfrm>
          <a:prstGeom prst="rect">
            <a:avLst/>
          </a:prstGeom>
          <a:noFill/>
          <a:ln w="9525">
            <a:noFill/>
            <a:miter lim="800000"/>
            <a:headEnd/>
            <a:tailEnd/>
          </a:ln>
        </p:spPr>
        <p:txBody>
          <a:bodyPr>
            <a:prstTxWarp prst="textNoShape">
              <a:avLst/>
            </a:prstTxWarp>
            <a:spAutoFit/>
          </a:bodyPr>
          <a:lstStyle/>
          <a:p>
            <a:pPr eaLnBrk="0" hangingPunct="0"/>
            <a:r>
              <a:rPr lang="en-US" sz="1800" dirty="0">
                <a:solidFill>
                  <a:srgbClr val="000000"/>
                </a:solidFill>
                <a:latin typeface="Calibri" charset="0"/>
                <a:ea typeface="Calibri" charset="0"/>
                <a:cs typeface="Calibri" charset="0"/>
              </a:rPr>
              <a:t>High-quality core instruction that meets the needs of most students</a:t>
            </a:r>
          </a:p>
        </p:txBody>
      </p:sp>
      <p:sp>
        <p:nvSpPr>
          <p:cNvPr id="38916" name="Text Box 9"/>
          <p:cNvSpPr txBox="1">
            <a:spLocks noChangeArrowheads="1"/>
          </p:cNvSpPr>
          <p:nvPr/>
        </p:nvSpPr>
        <p:spPr bwMode="auto">
          <a:xfrm>
            <a:off x="3148013" y="5969000"/>
            <a:ext cx="3757612" cy="366713"/>
          </a:xfrm>
          <a:prstGeom prst="rect">
            <a:avLst/>
          </a:prstGeom>
          <a:noFill/>
          <a:ln w="9525">
            <a:noFill/>
            <a:miter lim="800000"/>
            <a:headEnd/>
            <a:tailEnd/>
          </a:ln>
        </p:spPr>
        <p:txBody>
          <a:bodyPr>
            <a:prstTxWarp prst="textNoShape">
              <a:avLst/>
            </a:prstTxWarp>
            <a:spAutoFit/>
          </a:bodyPr>
          <a:lstStyle/>
          <a:p>
            <a:pPr algn="ctr" eaLnBrk="0" hangingPunct="0"/>
            <a:r>
              <a:rPr lang="en-US" sz="1800" b="1" baseline="30000" dirty="0">
                <a:solidFill>
                  <a:schemeClr val="bg1"/>
                </a:solidFill>
                <a:latin typeface="Calibri" charset="0"/>
                <a:ea typeface="Calibri" charset="0"/>
                <a:cs typeface="Calibri" charset="0"/>
                <a:sym typeface="Wingdings 3"/>
              </a:rPr>
              <a:t>≈</a:t>
            </a:r>
            <a:r>
              <a:rPr lang="en-US" sz="1800" b="1" baseline="30000" dirty="0">
                <a:solidFill>
                  <a:srgbClr val="800000"/>
                </a:solidFill>
                <a:latin typeface="Calibri" charset="0"/>
                <a:ea typeface="Calibri" charset="0"/>
                <a:cs typeface="Calibri" charset="0"/>
              </a:rPr>
              <a:t> </a:t>
            </a:r>
            <a:r>
              <a:rPr lang="en-US" sz="1800" b="1" dirty="0" smtClean="0">
                <a:solidFill>
                  <a:schemeClr val="bg1"/>
                </a:solidFill>
                <a:latin typeface="Calibri" charset="0"/>
                <a:ea typeface="Calibri" charset="0"/>
                <a:cs typeface="Calibri" charset="0"/>
              </a:rPr>
              <a:t>80</a:t>
            </a:r>
            <a:r>
              <a:rPr lang="en-US" sz="1800" b="1" dirty="0">
                <a:solidFill>
                  <a:schemeClr val="bg1"/>
                </a:solidFill>
                <a:latin typeface="Calibri" charset="0"/>
                <a:ea typeface="Calibri" charset="0"/>
                <a:cs typeface="Calibri" charset="0"/>
              </a:rPr>
              <a:t>% of Students</a:t>
            </a:r>
          </a:p>
        </p:txBody>
      </p:sp>
      <p:sp>
        <p:nvSpPr>
          <p:cNvPr id="38917" name="Text Box 10"/>
          <p:cNvSpPr txBox="1">
            <a:spLocks noChangeArrowheads="1"/>
          </p:cNvSpPr>
          <p:nvPr/>
        </p:nvSpPr>
        <p:spPr bwMode="auto">
          <a:xfrm>
            <a:off x="4284663" y="2836863"/>
            <a:ext cx="1463675" cy="338554"/>
          </a:xfrm>
          <a:prstGeom prst="rect">
            <a:avLst/>
          </a:prstGeom>
          <a:noFill/>
          <a:ln w="9525">
            <a:noFill/>
            <a:miter lim="800000"/>
            <a:headEnd/>
            <a:tailEnd/>
          </a:ln>
        </p:spPr>
        <p:txBody>
          <a:bodyPr>
            <a:prstTxWarp prst="textNoShape">
              <a:avLst/>
            </a:prstTxWarp>
            <a:spAutoFit/>
          </a:bodyPr>
          <a:lstStyle/>
          <a:p>
            <a:pPr algn="ctr" eaLnBrk="0" hangingPunct="0"/>
            <a:r>
              <a:rPr lang="en-US" sz="1600" b="1" baseline="30000" dirty="0" smtClean="0">
                <a:solidFill>
                  <a:srgbClr val="800000"/>
                </a:solidFill>
                <a:latin typeface="Calibri" charset="0"/>
                <a:ea typeface="Calibri" charset="0"/>
                <a:cs typeface="Calibri" charset="0"/>
                <a:sym typeface="Wingdings 3"/>
              </a:rPr>
              <a:t>≈</a:t>
            </a:r>
            <a:r>
              <a:rPr lang="en-US" sz="1600" b="1" baseline="30000" dirty="0" smtClean="0">
                <a:solidFill>
                  <a:srgbClr val="800000"/>
                </a:solidFill>
                <a:latin typeface="Calibri" charset="0"/>
                <a:ea typeface="Calibri" charset="0"/>
                <a:cs typeface="Calibri" charset="0"/>
              </a:rPr>
              <a:t> </a:t>
            </a:r>
            <a:r>
              <a:rPr lang="en-US" sz="1600" b="1" dirty="0">
                <a:solidFill>
                  <a:srgbClr val="800000"/>
                </a:solidFill>
                <a:latin typeface="Calibri" charset="0"/>
                <a:ea typeface="Calibri" charset="0"/>
                <a:cs typeface="Calibri" charset="0"/>
              </a:rPr>
              <a:t>15%</a:t>
            </a:r>
            <a:r>
              <a:rPr lang="en-US" sz="1600" dirty="0">
                <a:solidFill>
                  <a:srgbClr val="800000"/>
                </a:solidFill>
                <a:latin typeface="Calibri" charset="0"/>
                <a:ea typeface="Calibri" charset="0"/>
                <a:cs typeface="Calibri" charset="0"/>
              </a:rPr>
              <a:t> </a:t>
            </a:r>
          </a:p>
        </p:txBody>
      </p:sp>
      <p:sp>
        <p:nvSpPr>
          <p:cNvPr id="38918" name="Text Box 20"/>
          <p:cNvSpPr txBox="1">
            <a:spLocks noChangeArrowheads="1"/>
          </p:cNvSpPr>
          <p:nvPr/>
        </p:nvSpPr>
        <p:spPr bwMode="auto">
          <a:xfrm>
            <a:off x="5019675" y="6400800"/>
            <a:ext cx="3667125" cy="457200"/>
          </a:xfrm>
          <a:prstGeom prst="rect">
            <a:avLst/>
          </a:prstGeom>
          <a:noFill/>
          <a:ln w="9525">
            <a:noFill/>
            <a:miter lim="800000"/>
            <a:headEnd/>
            <a:tailEnd/>
          </a:ln>
        </p:spPr>
        <p:txBody>
          <a:bodyPr>
            <a:prstTxWarp prst="textNoShape">
              <a:avLst/>
            </a:prstTxWarp>
            <a:spAutoFit/>
          </a:bodyPr>
          <a:lstStyle/>
          <a:p>
            <a:pPr>
              <a:spcBef>
                <a:spcPct val="50000"/>
              </a:spcBef>
            </a:pPr>
            <a:endParaRPr lang="en-US" dirty="0">
              <a:latin typeface="Calibri" charset="0"/>
              <a:ea typeface="Calibri" charset="0"/>
              <a:cs typeface="Calibri" charset="0"/>
            </a:endParaRPr>
          </a:p>
        </p:txBody>
      </p:sp>
      <p:sp>
        <p:nvSpPr>
          <p:cNvPr id="38919" name="Text Box 21"/>
          <p:cNvSpPr txBox="1">
            <a:spLocks noChangeArrowheads="1"/>
          </p:cNvSpPr>
          <p:nvPr/>
        </p:nvSpPr>
        <p:spPr bwMode="auto">
          <a:xfrm>
            <a:off x="7112000" y="5856288"/>
            <a:ext cx="1698625" cy="304800"/>
          </a:xfrm>
          <a:prstGeom prst="rect">
            <a:avLst/>
          </a:prstGeom>
          <a:noFill/>
          <a:ln w="9525">
            <a:noFill/>
            <a:miter lim="800000"/>
            <a:headEnd/>
            <a:tailEnd/>
          </a:ln>
        </p:spPr>
        <p:txBody>
          <a:bodyPr>
            <a:prstTxWarp prst="textNoShape">
              <a:avLst/>
            </a:prstTxWarp>
            <a:spAutoFit/>
          </a:bodyPr>
          <a:lstStyle/>
          <a:p>
            <a:pPr algn="r">
              <a:spcBef>
                <a:spcPct val="50000"/>
              </a:spcBef>
            </a:pPr>
            <a:r>
              <a:rPr lang="en-US" sz="1400" dirty="0">
                <a:latin typeface="Calibri" charset="0"/>
                <a:ea typeface="Calibri" charset="0"/>
                <a:cs typeface="Calibri" charset="0"/>
              </a:rPr>
              <a:t>NCRTI, 2010</a:t>
            </a:r>
          </a:p>
        </p:txBody>
      </p:sp>
      <p:sp>
        <p:nvSpPr>
          <p:cNvPr id="38920" name="Title 21"/>
          <p:cNvSpPr txBox="1">
            <a:spLocks/>
          </p:cNvSpPr>
          <p:nvPr/>
        </p:nvSpPr>
        <p:spPr bwMode="auto">
          <a:xfrm>
            <a:off x="312738" y="274638"/>
            <a:ext cx="8229600" cy="715962"/>
          </a:xfrm>
          <a:prstGeom prst="rect">
            <a:avLst/>
          </a:prstGeom>
          <a:noFill/>
          <a:ln w="9525">
            <a:noFill/>
            <a:miter lim="800000"/>
            <a:headEnd/>
            <a:tailEnd/>
          </a:ln>
        </p:spPr>
        <p:txBody>
          <a:bodyPr anchor="ctr">
            <a:prstTxWarp prst="textNoShape">
              <a:avLst/>
            </a:prstTxWarp>
          </a:bodyPr>
          <a:lstStyle/>
          <a:p>
            <a:pPr eaLnBrk="0" hangingPunct="0"/>
            <a:r>
              <a:rPr lang="en-US" sz="4000" dirty="0">
                <a:latin typeface="Calibri" charset="0"/>
                <a:ea typeface="Calibri" charset="0"/>
                <a:cs typeface="Calibri" charset="0"/>
              </a:rPr>
              <a:t>Conceptualizing the Framework</a:t>
            </a:r>
          </a:p>
        </p:txBody>
      </p:sp>
      <p:pic>
        <p:nvPicPr>
          <p:cNvPr id="38921" name="Picture 23" descr="Bar2.psd"/>
          <p:cNvPicPr>
            <a:picLocks noChangeAspect="1"/>
          </p:cNvPicPr>
          <p:nvPr/>
        </p:nvPicPr>
        <p:blipFill>
          <a:blip r:embed="rId4"/>
          <a:srcRect r="54500" b="46452"/>
          <a:stretch>
            <a:fillRect/>
          </a:stretch>
        </p:blipFill>
        <p:spPr bwMode="auto">
          <a:xfrm>
            <a:off x="0" y="4470400"/>
            <a:ext cx="4160838" cy="104775"/>
          </a:xfrm>
          <a:prstGeom prst="rect">
            <a:avLst/>
          </a:prstGeom>
          <a:noFill/>
          <a:ln w="9525">
            <a:noFill/>
            <a:miter lim="800000"/>
            <a:headEnd/>
            <a:tailEnd/>
          </a:ln>
        </p:spPr>
      </p:pic>
      <p:sp>
        <p:nvSpPr>
          <p:cNvPr id="38922" name="Rectangle 24"/>
          <p:cNvSpPr>
            <a:spLocks noChangeArrowheads="1"/>
          </p:cNvSpPr>
          <p:nvPr/>
        </p:nvSpPr>
        <p:spPr bwMode="auto">
          <a:xfrm>
            <a:off x="109538" y="4086225"/>
            <a:ext cx="3589337" cy="400050"/>
          </a:xfrm>
          <a:prstGeom prst="rect">
            <a:avLst/>
          </a:prstGeom>
          <a:noFill/>
          <a:ln w="9525">
            <a:noFill/>
            <a:miter lim="800000"/>
            <a:headEnd/>
            <a:tailEnd/>
          </a:ln>
        </p:spPr>
        <p:txBody>
          <a:bodyPr wrap="none">
            <a:prstTxWarp prst="textNoShape">
              <a:avLst/>
            </a:prstTxWarp>
            <a:spAutoFit/>
          </a:bodyPr>
          <a:lstStyle/>
          <a:p>
            <a:pPr eaLnBrk="0" hangingPunct="0"/>
            <a:r>
              <a:rPr lang="en-US" sz="2000" b="1" dirty="0">
                <a:solidFill>
                  <a:srgbClr val="000000"/>
                </a:solidFill>
                <a:latin typeface="Calibri" charset="0"/>
                <a:ea typeface="Calibri" charset="0"/>
                <a:cs typeface="Calibri" charset="0"/>
              </a:rPr>
              <a:t>Primary Prevention (e.g., Tier I):</a:t>
            </a:r>
          </a:p>
        </p:txBody>
      </p:sp>
      <p:sp>
        <p:nvSpPr>
          <p:cNvPr id="38923" name="Text Box 6"/>
          <p:cNvSpPr txBox="1">
            <a:spLocks noChangeArrowheads="1"/>
          </p:cNvSpPr>
          <p:nvPr/>
        </p:nvSpPr>
        <p:spPr bwMode="auto">
          <a:xfrm>
            <a:off x="119063" y="2409825"/>
            <a:ext cx="3724275" cy="1190625"/>
          </a:xfrm>
          <a:prstGeom prst="rect">
            <a:avLst/>
          </a:prstGeom>
          <a:noFill/>
          <a:ln w="9525">
            <a:noFill/>
            <a:miter lim="800000"/>
            <a:headEnd/>
            <a:tailEnd/>
          </a:ln>
        </p:spPr>
        <p:txBody>
          <a:bodyPr>
            <a:prstTxWarp prst="textNoShape">
              <a:avLst/>
            </a:prstTxWarp>
            <a:spAutoFit/>
          </a:bodyPr>
          <a:lstStyle/>
          <a:p>
            <a:pPr eaLnBrk="0" hangingPunct="0"/>
            <a:r>
              <a:rPr lang="en-US" sz="1800" dirty="0">
                <a:solidFill>
                  <a:srgbClr val="000000"/>
                </a:solidFill>
                <a:latin typeface="Calibri" charset="0"/>
                <a:ea typeface="Calibri" charset="0"/>
                <a:cs typeface="Calibri" charset="0"/>
              </a:rPr>
              <a:t>Evidence-based intervention(s) of moderate intensity that address the learning or behavior challenges of most at-risk students</a:t>
            </a:r>
          </a:p>
        </p:txBody>
      </p:sp>
      <p:pic>
        <p:nvPicPr>
          <p:cNvPr id="38924" name="Picture 26" descr="Bar2.psd"/>
          <p:cNvPicPr>
            <a:picLocks noChangeAspect="1"/>
          </p:cNvPicPr>
          <p:nvPr/>
        </p:nvPicPr>
        <p:blipFill>
          <a:blip r:embed="rId4"/>
          <a:srcRect r="47000" b="46452"/>
          <a:stretch>
            <a:fillRect/>
          </a:stretch>
        </p:blipFill>
        <p:spPr bwMode="auto">
          <a:xfrm>
            <a:off x="0" y="2339975"/>
            <a:ext cx="4846638" cy="104775"/>
          </a:xfrm>
          <a:prstGeom prst="rect">
            <a:avLst/>
          </a:prstGeom>
          <a:noFill/>
          <a:ln w="9525">
            <a:noFill/>
            <a:miter lim="800000"/>
            <a:headEnd/>
            <a:tailEnd/>
          </a:ln>
        </p:spPr>
      </p:pic>
      <p:sp>
        <p:nvSpPr>
          <p:cNvPr id="38925" name="Rectangle 27"/>
          <p:cNvSpPr>
            <a:spLocks noChangeArrowheads="1"/>
          </p:cNvSpPr>
          <p:nvPr/>
        </p:nvSpPr>
        <p:spPr bwMode="auto">
          <a:xfrm>
            <a:off x="109538" y="1954213"/>
            <a:ext cx="3929062" cy="400050"/>
          </a:xfrm>
          <a:prstGeom prst="rect">
            <a:avLst/>
          </a:prstGeom>
          <a:noFill/>
          <a:ln w="9525">
            <a:noFill/>
            <a:miter lim="800000"/>
            <a:headEnd/>
            <a:tailEnd/>
          </a:ln>
        </p:spPr>
        <p:txBody>
          <a:bodyPr wrap="none">
            <a:prstTxWarp prst="textNoShape">
              <a:avLst/>
            </a:prstTxWarp>
            <a:spAutoFit/>
          </a:bodyPr>
          <a:lstStyle/>
          <a:p>
            <a:pPr eaLnBrk="0" hangingPunct="0"/>
            <a:r>
              <a:rPr lang="en-US" sz="2000" b="1" dirty="0">
                <a:solidFill>
                  <a:srgbClr val="000000"/>
                </a:solidFill>
                <a:latin typeface="Calibri" charset="0"/>
                <a:ea typeface="Calibri" charset="0"/>
                <a:cs typeface="Calibri" charset="0"/>
              </a:rPr>
              <a:t>Secondary Prevention (e.g., Tier II):</a:t>
            </a:r>
          </a:p>
        </p:txBody>
      </p:sp>
      <p:sp>
        <p:nvSpPr>
          <p:cNvPr id="38926" name="Text Box 6"/>
          <p:cNvSpPr txBox="1">
            <a:spLocks noChangeArrowheads="1"/>
          </p:cNvSpPr>
          <p:nvPr/>
        </p:nvSpPr>
        <p:spPr bwMode="auto">
          <a:xfrm>
            <a:off x="5541963" y="1444625"/>
            <a:ext cx="3397250" cy="1190625"/>
          </a:xfrm>
          <a:prstGeom prst="rect">
            <a:avLst/>
          </a:prstGeom>
          <a:noFill/>
          <a:ln w="9525">
            <a:noFill/>
            <a:miter lim="800000"/>
            <a:headEnd/>
            <a:tailEnd/>
          </a:ln>
        </p:spPr>
        <p:txBody>
          <a:bodyPr>
            <a:prstTxWarp prst="textNoShape">
              <a:avLst/>
            </a:prstTxWarp>
            <a:spAutoFit/>
          </a:bodyPr>
          <a:lstStyle/>
          <a:p>
            <a:pPr algn="r" eaLnBrk="0" hangingPunct="0"/>
            <a:r>
              <a:rPr lang="en-US" sz="1800" dirty="0">
                <a:solidFill>
                  <a:srgbClr val="000000"/>
                </a:solidFill>
                <a:latin typeface="Calibri" charset="0"/>
                <a:ea typeface="Calibri" charset="0"/>
                <a:cs typeface="Calibri" charset="0"/>
              </a:rPr>
              <a:t>Individualized intervention(s) of increased intensity for students who show minimal response to secondary prevention</a:t>
            </a:r>
          </a:p>
        </p:txBody>
      </p:sp>
      <p:pic>
        <p:nvPicPr>
          <p:cNvPr id="38927" name="Picture 29" descr="Bar2.psd"/>
          <p:cNvPicPr>
            <a:picLocks noChangeAspect="1"/>
          </p:cNvPicPr>
          <p:nvPr/>
        </p:nvPicPr>
        <p:blipFill>
          <a:blip r:embed="rId4"/>
          <a:srcRect r="55000" b="46452"/>
          <a:stretch>
            <a:fillRect/>
          </a:stretch>
        </p:blipFill>
        <p:spPr bwMode="auto">
          <a:xfrm>
            <a:off x="5027613" y="1374775"/>
            <a:ext cx="4114800" cy="106363"/>
          </a:xfrm>
          <a:prstGeom prst="rect">
            <a:avLst/>
          </a:prstGeom>
          <a:noFill/>
          <a:ln w="9525">
            <a:noFill/>
            <a:miter lim="800000"/>
            <a:headEnd/>
            <a:tailEnd/>
          </a:ln>
        </p:spPr>
      </p:pic>
      <p:sp>
        <p:nvSpPr>
          <p:cNvPr id="38928" name="Rectangle 30"/>
          <p:cNvSpPr>
            <a:spLocks noChangeArrowheads="1"/>
          </p:cNvSpPr>
          <p:nvPr/>
        </p:nvSpPr>
        <p:spPr bwMode="auto">
          <a:xfrm>
            <a:off x="5287963" y="974725"/>
            <a:ext cx="3724275" cy="400050"/>
          </a:xfrm>
          <a:prstGeom prst="rect">
            <a:avLst/>
          </a:prstGeom>
          <a:noFill/>
          <a:ln w="9525">
            <a:noFill/>
            <a:miter lim="800000"/>
            <a:headEnd/>
            <a:tailEnd/>
          </a:ln>
        </p:spPr>
        <p:txBody>
          <a:bodyPr wrap="none">
            <a:prstTxWarp prst="textNoShape">
              <a:avLst/>
            </a:prstTxWarp>
            <a:spAutoFit/>
          </a:bodyPr>
          <a:lstStyle/>
          <a:p>
            <a:pPr algn="r" eaLnBrk="0" hangingPunct="0"/>
            <a:r>
              <a:rPr lang="en-US" sz="2000" b="1" dirty="0">
                <a:solidFill>
                  <a:srgbClr val="000000"/>
                </a:solidFill>
                <a:latin typeface="Calibri" charset="0"/>
                <a:ea typeface="Calibri" charset="0"/>
                <a:cs typeface="Calibri" charset="0"/>
              </a:rPr>
              <a:t>Tertiary Prevention (e.g., Tier III):</a:t>
            </a:r>
          </a:p>
        </p:txBody>
      </p:sp>
      <p:sp>
        <p:nvSpPr>
          <p:cNvPr id="38929" name="Text Box 10"/>
          <p:cNvSpPr txBox="1">
            <a:spLocks noChangeArrowheads="1"/>
          </p:cNvSpPr>
          <p:nvPr/>
        </p:nvSpPr>
        <p:spPr bwMode="auto">
          <a:xfrm>
            <a:off x="4673600" y="1754188"/>
            <a:ext cx="719138" cy="336550"/>
          </a:xfrm>
          <a:prstGeom prst="rect">
            <a:avLst/>
          </a:prstGeom>
          <a:noFill/>
          <a:ln w="9525">
            <a:noFill/>
            <a:miter lim="800000"/>
            <a:headEnd/>
            <a:tailEnd/>
          </a:ln>
        </p:spPr>
        <p:txBody>
          <a:bodyPr>
            <a:prstTxWarp prst="textNoShape">
              <a:avLst/>
            </a:prstTxWarp>
            <a:spAutoFit/>
          </a:bodyPr>
          <a:lstStyle/>
          <a:p>
            <a:pPr algn="ctr" eaLnBrk="0" hangingPunct="0"/>
            <a:r>
              <a:rPr lang="en-US" sz="1600" b="1" baseline="30000" dirty="0">
                <a:solidFill>
                  <a:schemeClr val="bg1"/>
                </a:solidFill>
                <a:latin typeface="Calibri" charset="0"/>
                <a:ea typeface="Calibri" charset="0"/>
                <a:cs typeface="Calibri" charset="0"/>
                <a:sym typeface="Wingdings 3"/>
              </a:rPr>
              <a:t>≈</a:t>
            </a:r>
            <a:r>
              <a:rPr lang="en-US" sz="1600" b="1" baseline="30000" dirty="0">
                <a:solidFill>
                  <a:schemeClr val="bg1"/>
                </a:solidFill>
                <a:latin typeface="Calibri" charset="0"/>
                <a:ea typeface="Calibri" charset="0"/>
                <a:cs typeface="Calibri" charset="0"/>
              </a:rPr>
              <a:t> </a:t>
            </a:r>
            <a:r>
              <a:rPr lang="en-US" sz="1600" b="1" dirty="0" smtClean="0">
                <a:solidFill>
                  <a:srgbClr val="FFFFFF"/>
                </a:solidFill>
                <a:latin typeface="Calibri" charset="0"/>
                <a:ea typeface="Calibri" charset="0"/>
                <a:cs typeface="Calibri" charset="0"/>
              </a:rPr>
              <a:t>5</a:t>
            </a:r>
            <a:r>
              <a:rPr lang="en-US" sz="1600" b="1" dirty="0">
                <a:solidFill>
                  <a:srgbClr val="FFFFFF"/>
                </a:solidFill>
                <a:latin typeface="Calibri" charset="0"/>
                <a:ea typeface="Calibri" charset="0"/>
                <a:cs typeface="Calibri" charset="0"/>
              </a:rPr>
              <a:t>%</a:t>
            </a:r>
            <a:r>
              <a:rPr lang="en-US" sz="1600" dirty="0">
                <a:solidFill>
                  <a:srgbClr val="FFFFFF"/>
                </a:solidFill>
                <a:latin typeface="Calibri" charset="0"/>
                <a:ea typeface="Calibri" charset="0"/>
                <a:cs typeface="Calibri" charset="0"/>
              </a:rPr>
              <a:t> </a:t>
            </a:r>
          </a:p>
        </p:txBody>
      </p:sp>
      <p:sp>
        <p:nvSpPr>
          <p:cNvPr id="38930" name="Slide Number Placeholder 34"/>
          <p:cNvSpPr txBox="1">
            <a:spLocks noGrp="1"/>
          </p:cNvSpPr>
          <p:nvPr/>
        </p:nvSpPr>
        <p:spPr bwMode="auto">
          <a:xfrm>
            <a:off x="6553200" y="6161088"/>
            <a:ext cx="2133600" cy="365125"/>
          </a:xfrm>
          <a:prstGeom prst="rect">
            <a:avLst/>
          </a:prstGeom>
          <a:noFill/>
          <a:ln w="9525">
            <a:noFill/>
            <a:miter lim="800000"/>
            <a:headEnd/>
            <a:tailEnd/>
          </a:ln>
        </p:spPr>
        <p:txBody>
          <a:bodyPr anchor="ctr">
            <a:prstTxWarp prst="textNoShape">
              <a:avLst/>
            </a:prstTxWarp>
          </a:bodyPr>
          <a:lstStyle/>
          <a:p>
            <a:pPr algn="r"/>
            <a:fld id="{1D884A51-86CC-4063-B108-954BC2CAD398}" type="slidenum">
              <a:rPr lang="en-US" sz="1200">
                <a:latin typeface="Calibri" charset="0"/>
              </a:rPr>
              <a:pPr algn="r"/>
              <a:t>10</a:t>
            </a:fld>
            <a:endParaRPr lang="en-US" sz="1200" dirty="0">
              <a:latin typeface="Calibri" charset="0"/>
            </a:endParaRPr>
          </a:p>
        </p:txBody>
      </p:sp>
      <p:sp>
        <p:nvSpPr>
          <p:cNvPr id="20" name="Slide Number Placeholder 19"/>
          <p:cNvSpPr>
            <a:spLocks noGrp="1"/>
          </p:cNvSpPr>
          <p:nvPr>
            <p:ph type="sldNum" sz="quarter" idx="12"/>
          </p:nvPr>
        </p:nvSpPr>
        <p:spPr/>
        <p:txBody>
          <a:bodyPr/>
          <a:lstStyle/>
          <a:p>
            <a:pPr>
              <a:defRPr/>
            </a:pPr>
            <a:fld id="{789AD49C-29F6-4A18-9F8D-2624630DFBE1}" type="slidenum">
              <a:rPr lang="en-US" smtClean="0"/>
              <a:pPr>
                <a:defRPr/>
              </a:pPr>
              <a:t>10</a:t>
            </a:fld>
            <a:endParaRPr lang="en-US" dirty="0"/>
          </a:p>
        </p:txBody>
      </p:sp>
      <p:sp>
        <p:nvSpPr>
          <p:cNvPr id="21" name="Footer Placeholder 20"/>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dirty="0" smtClean="0"/>
              <a:t>RTI and High Schools: Assumptions</a:t>
            </a:r>
          </a:p>
        </p:txBody>
      </p:sp>
      <p:sp>
        <p:nvSpPr>
          <p:cNvPr id="40962" name="Content Placeholder 2"/>
          <p:cNvSpPr>
            <a:spLocks noGrp="1"/>
          </p:cNvSpPr>
          <p:nvPr>
            <p:ph sz="quarter" idx="1"/>
          </p:nvPr>
        </p:nvSpPr>
        <p:spPr/>
        <p:txBody>
          <a:bodyPr/>
          <a:lstStyle/>
          <a:p>
            <a:r>
              <a:rPr lang="en-US" dirty="0" smtClean="0"/>
              <a:t>Most of the research on RTI focuses on elementary schools; a few studies target middle schools.</a:t>
            </a:r>
          </a:p>
          <a:p>
            <a:r>
              <a:rPr lang="en-US" dirty="0" smtClean="0"/>
              <a:t>The essential components of RTI may be the same for elementary schools and high schools.</a:t>
            </a:r>
          </a:p>
          <a:p>
            <a:r>
              <a:rPr lang="en-US" dirty="0" smtClean="0"/>
              <a:t>Translation of the framework and essential components into effective practice in high schools may differ from elementary schools due to structural and organizational differences.</a:t>
            </a:r>
          </a:p>
          <a:p>
            <a:endParaRPr lang="en-US" dirty="0" smtClean="0"/>
          </a:p>
        </p:txBody>
      </p:sp>
      <p:sp>
        <p:nvSpPr>
          <p:cNvPr id="4" name="Slide Number Placeholder 3"/>
          <p:cNvSpPr>
            <a:spLocks noGrp="1"/>
          </p:cNvSpPr>
          <p:nvPr>
            <p:ph type="sldNum" sz="quarter" idx="12"/>
          </p:nvPr>
        </p:nvSpPr>
        <p:spPr/>
        <p:txBody>
          <a:bodyPr/>
          <a:lstStyle/>
          <a:p>
            <a:pPr>
              <a:defRPr/>
            </a:pPr>
            <a:fld id="{8FBB6B9A-FC10-42B2-A3C1-F3A63C09ECF7}" type="slidenum">
              <a:rPr lang="en-US" smtClean="0"/>
              <a:pPr>
                <a:defRPr/>
              </a:pPr>
              <a:t>11</a:t>
            </a:fld>
            <a:endParaRPr lang="en-US" dirty="0"/>
          </a:p>
        </p:txBody>
      </p:sp>
      <p:sp>
        <p:nvSpPr>
          <p:cNvPr id="5" name="Footer Placeholder 4"/>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315913"/>
            <a:ext cx="8229600" cy="817562"/>
          </a:xfrm>
        </p:spPr>
        <p:txBody>
          <a:bodyPr/>
          <a:lstStyle/>
          <a:p>
            <a:pPr eaLnBrk="1" hangingPunct="1"/>
            <a:r>
              <a:rPr lang="en-US" dirty="0" smtClean="0"/>
              <a:t>Principles Key to RTI Implementation</a:t>
            </a:r>
          </a:p>
        </p:txBody>
      </p:sp>
      <p:sp>
        <p:nvSpPr>
          <p:cNvPr id="43010" name="Content Placeholder 2"/>
          <p:cNvSpPr>
            <a:spLocks noGrp="1"/>
          </p:cNvSpPr>
          <p:nvPr>
            <p:ph idx="1"/>
          </p:nvPr>
        </p:nvSpPr>
        <p:spPr>
          <a:xfrm>
            <a:off x="457200" y="1517650"/>
            <a:ext cx="8229600" cy="4730750"/>
          </a:xfrm>
        </p:spPr>
        <p:txBody>
          <a:bodyPr/>
          <a:lstStyle/>
          <a:p>
            <a:pPr marL="344488" indent="-344488" eaLnBrk="1" hangingPunct="1">
              <a:buNone/>
            </a:pPr>
            <a:r>
              <a:rPr lang="en-US" sz="2000" dirty="0" smtClean="0"/>
              <a:t>1.	</a:t>
            </a:r>
            <a:r>
              <a:rPr lang="en-US" sz="2000" b="1" dirty="0" smtClean="0"/>
              <a:t>Research-driven instructional (academic and/or behavioral) practices</a:t>
            </a:r>
            <a:r>
              <a:rPr lang="en-US" sz="2000" dirty="0" smtClean="0"/>
              <a:t> within core, or Tier I, instruction meet the majority of students’ educational needs.</a:t>
            </a:r>
          </a:p>
          <a:p>
            <a:pPr marL="344488" indent="-344488" eaLnBrk="1" hangingPunct="1">
              <a:buNone/>
            </a:pPr>
            <a:r>
              <a:rPr lang="en-US" sz="2000" dirty="0" smtClean="0"/>
              <a:t>2.	Educators </a:t>
            </a:r>
            <a:r>
              <a:rPr lang="en-US" sz="2000" b="1" dirty="0" smtClean="0"/>
              <a:t>screen students</a:t>
            </a:r>
            <a:r>
              <a:rPr lang="en-US" sz="2000" dirty="0" smtClean="0"/>
              <a:t> to </a:t>
            </a:r>
            <a:r>
              <a:rPr lang="en-US" sz="2000" dirty="0"/>
              <a:t>identify those in need of more intensive instruction, provided in the form of interventions.</a:t>
            </a:r>
            <a:r>
              <a:rPr lang="en-US" sz="2000" dirty="0" smtClean="0"/>
              <a:t> </a:t>
            </a:r>
          </a:p>
          <a:p>
            <a:pPr marL="344488" indent="-344488" eaLnBrk="1" hangingPunct="1">
              <a:buNone/>
            </a:pPr>
            <a:r>
              <a:rPr lang="en-US" sz="2000" dirty="0" smtClean="0"/>
              <a:t>3.	</a:t>
            </a:r>
            <a:r>
              <a:rPr lang="en-US" sz="2000" b="1" dirty="0" smtClean="0"/>
              <a:t>Progress </a:t>
            </a:r>
            <a:r>
              <a:rPr lang="en-US" sz="2000" b="1" dirty="0"/>
              <a:t>monitoring</a:t>
            </a:r>
            <a:r>
              <a:rPr lang="en-US" sz="2000" dirty="0"/>
              <a:t> yields data to assess students’ learning and academic performance and to determine whether a specific intervention is effective for a particular student.</a:t>
            </a:r>
            <a:r>
              <a:rPr lang="en-US" sz="2000" dirty="0" smtClean="0"/>
              <a:t> </a:t>
            </a:r>
          </a:p>
          <a:p>
            <a:pPr marL="344488" indent="-344488" eaLnBrk="1" hangingPunct="1">
              <a:buNone/>
            </a:pPr>
            <a:r>
              <a:rPr lang="en-US" sz="2000" dirty="0" smtClean="0"/>
              <a:t>4.	</a:t>
            </a:r>
            <a:r>
              <a:rPr lang="en-US" sz="2000" b="1" dirty="0" smtClean="0"/>
              <a:t>Interventions </a:t>
            </a:r>
            <a:r>
              <a:rPr lang="en-US" sz="2000" b="1" dirty="0"/>
              <a:t>increase in intensity</a:t>
            </a:r>
            <a:r>
              <a:rPr lang="en-US" sz="2000" dirty="0"/>
              <a:t> in proportion to students’ instructional needs, and</a:t>
            </a:r>
            <a:r>
              <a:rPr lang="en-US" sz="2000" dirty="0" smtClean="0"/>
              <a:t> educators monitor interventions to </a:t>
            </a:r>
            <a:r>
              <a:rPr lang="en-US" sz="2000" dirty="0"/>
              <a:t>ensure that they are delivered with high levels of fidelity.</a:t>
            </a:r>
            <a:r>
              <a:rPr lang="en-US" sz="2000" dirty="0" smtClean="0"/>
              <a:t> </a:t>
            </a:r>
          </a:p>
          <a:p>
            <a:pPr marL="344488" indent="-344488" eaLnBrk="1" hangingPunct="1">
              <a:buNone/>
            </a:pPr>
            <a:r>
              <a:rPr lang="en-US" sz="2000" dirty="0" smtClean="0"/>
              <a:t>5.	Schools can </a:t>
            </a:r>
            <a:r>
              <a:rPr lang="en-US" sz="2000" b="1" dirty="0" smtClean="0"/>
              <a:t>use </a:t>
            </a:r>
            <a:r>
              <a:rPr lang="en-US" sz="2000" b="1" dirty="0"/>
              <a:t>data from screening and progress-monitoring</a:t>
            </a:r>
            <a:r>
              <a:rPr lang="en-US" sz="2000" dirty="0"/>
              <a:t> </a:t>
            </a:r>
            <a:r>
              <a:rPr lang="en-US" sz="2000" dirty="0" smtClean="0"/>
              <a:t>measures to assess students</a:t>
            </a:r>
            <a:r>
              <a:rPr lang="en-US" sz="2000" dirty="0"/>
              <a:t>’ </a:t>
            </a:r>
            <a:r>
              <a:rPr lang="en-US" sz="2000" dirty="0" smtClean="0"/>
              <a:t>responses and interventions</a:t>
            </a:r>
            <a:r>
              <a:rPr lang="en-US" sz="2000" dirty="0"/>
              <a:t>’ effectiveness.</a:t>
            </a:r>
            <a:r>
              <a:rPr lang="en-US" sz="2000" dirty="0" smtClean="0"/>
              <a:t> Schools can also use these </a:t>
            </a:r>
            <a:r>
              <a:rPr lang="en-US" sz="2000" dirty="0"/>
              <a:t>data</a:t>
            </a:r>
            <a:r>
              <a:rPr lang="en-US" sz="2000" dirty="0" smtClean="0"/>
              <a:t> in </a:t>
            </a:r>
            <a:r>
              <a:rPr lang="en-US" sz="2000" dirty="0"/>
              <a:t>the special education eligibility process.</a:t>
            </a:r>
            <a:r>
              <a:rPr lang="en-US" sz="2000" dirty="0" smtClean="0"/>
              <a:t> </a:t>
            </a:r>
            <a:endParaRPr lang="en-US" sz="2000" dirty="0"/>
          </a:p>
        </p:txBody>
      </p:sp>
      <p:sp>
        <p:nvSpPr>
          <p:cNvPr id="4" name="Slide Number Placeholder 3"/>
          <p:cNvSpPr>
            <a:spLocks noGrp="1"/>
          </p:cNvSpPr>
          <p:nvPr>
            <p:ph type="sldNum" sz="quarter" idx="12"/>
          </p:nvPr>
        </p:nvSpPr>
        <p:spPr/>
        <p:txBody>
          <a:bodyPr/>
          <a:lstStyle/>
          <a:p>
            <a:pPr>
              <a:defRPr/>
            </a:pPr>
            <a:fld id="{8FBB6B9A-FC10-42B2-A3C1-F3A63C09ECF7}" type="slidenum">
              <a:rPr lang="en-US" smtClean="0"/>
              <a:pPr>
                <a:defRPr/>
              </a:pPr>
              <a:t>12</a:t>
            </a:fld>
            <a:endParaRPr lang="en-US" dirty="0"/>
          </a:p>
        </p:txBody>
      </p:sp>
      <p:sp>
        <p:nvSpPr>
          <p:cNvPr id="5" name="Footer Placeholder 4"/>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dirty="0" smtClean="0"/>
              <a:t>Key Components of RTI</a:t>
            </a:r>
          </a:p>
        </p:txBody>
      </p:sp>
      <p:sp>
        <p:nvSpPr>
          <p:cNvPr id="45058" name="Content Placeholder 2"/>
          <p:cNvSpPr>
            <a:spLocks noGrp="1"/>
          </p:cNvSpPr>
          <p:nvPr>
            <p:ph idx="1"/>
          </p:nvPr>
        </p:nvSpPr>
        <p:spPr/>
        <p:txBody>
          <a:bodyPr/>
          <a:lstStyle/>
          <a:p>
            <a:r>
              <a:rPr lang="en-US" dirty="0" smtClean="0"/>
              <a:t>High-quality Tier I/core instruction</a:t>
            </a:r>
          </a:p>
          <a:p>
            <a:r>
              <a:rPr lang="en-US" dirty="0" smtClean="0"/>
              <a:t>Universal screening</a:t>
            </a:r>
          </a:p>
          <a:p>
            <a:r>
              <a:rPr lang="en-US" dirty="0" smtClean="0"/>
              <a:t>Ongoing progress monitoring</a:t>
            </a:r>
          </a:p>
          <a:p>
            <a:r>
              <a:rPr lang="en-US" dirty="0" smtClean="0"/>
              <a:t>Tiered interventions</a:t>
            </a:r>
          </a:p>
          <a:p>
            <a:r>
              <a:rPr lang="en-US" dirty="0" smtClean="0"/>
              <a:t>Data-based decision making</a:t>
            </a:r>
          </a:p>
        </p:txBody>
      </p:sp>
      <p:sp>
        <p:nvSpPr>
          <p:cNvPr id="4" name="Slide Number Placeholder 3"/>
          <p:cNvSpPr>
            <a:spLocks noGrp="1"/>
          </p:cNvSpPr>
          <p:nvPr>
            <p:ph type="sldNum" sz="quarter" idx="12"/>
          </p:nvPr>
        </p:nvSpPr>
        <p:spPr/>
        <p:txBody>
          <a:bodyPr/>
          <a:lstStyle/>
          <a:p>
            <a:pPr>
              <a:defRPr/>
            </a:pPr>
            <a:fld id="{8FBB6B9A-FC10-42B2-A3C1-F3A63C09ECF7}" type="slidenum">
              <a:rPr lang="en-US" smtClean="0"/>
              <a:pPr>
                <a:defRPr/>
              </a:pPr>
              <a:t>13</a:t>
            </a:fld>
            <a:endParaRPr lang="en-US" dirty="0"/>
          </a:p>
        </p:txBody>
      </p:sp>
      <p:sp>
        <p:nvSpPr>
          <p:cNvPr id="5" name="Footer Placeholder 4"/>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t>Applying the RTI framework </a:t>
            </a:r>
            <a:br>
              <a:rPr lang="en-US" dirty="0" smtClean="0"/>
            </a:br>
            <a:r>
              <a:rPr lang="en-US" dirty="0" smtClean="0"/>
              <a:t>in high schools</a:t>
            </a:r>
            <a:endParaRPr lang="en-US" dirty="0"/>
          </a:p>
        </p:txBody>
      </p:sp>
      <p:pic>
        <p:nvPicPr>
          <p:cNvPr id="47106" name="Picture 5" descr="Bar2.psd"/>
          <p:cNvPicPr>
            <a:picLocks noChangeAspect="1"/>
          </p:cNvPicPr>
          <p:nvPr/>
        </p:nvPicPr>
        <p:blipFill>
          <a:blip r:embed="rId3"/>
          <a:srcRect/>
          <a:stretch>
            <a:fillRect/>
          </a:stretch>
        </p:blipFill>
        <p:spPr bwMode="auto">
          <a:xfrm>
            <a:off x="0" y="4044950"/>
            <a:ext cx="9144000" cy="196850"/>
          </a:xfrm>
          <a:prstGeom prst="rect">
            <a:avLst/>
          </a:prstGeom>
          <a:noFill/>
          <a:ln w="9525">
            <a:noFill/>
            <a:miter lim="800000"/>
            <a:headEnd/>
            <a:tailEnd/>
          </a:ln>
        </p:spPr>
      </p:pic>
      <p:pic>
        <p:nvPicPr>
          <p:cNvPr id="47107" name="Picture 6" descr="Bar2.psd"/>
          <p:cNvPicPr>
            <a:picLocks noChangeAspect="1"/>
          </p:cNvPicPr>
          <p:nvPr/>
        </p:nvPicPr>
        <p:blipFill>
          <a:blip r:embed="rId3"/>
          <a:srcRect/>
          <a:stretch>
            <a:fillRect/>
          </a:stretch>
        </p:blipFill>
        <p:spPr bwMode="auto">
          <a:xfrm>
            <a:off x="0" y="5965825"/>
            <a:ext cx="9144000" cy="196850"/>
          </a:xfrm>
          <a:prstGeom prst="rect">
            <a:avLst/>
          </a:prstGeom>
          <a:noFill/>
          <a:ln w="9525">
            <a:noFill/>
            <a:miter lim="800000"/>
            <a:headEnd/>
            <a:tailEnd/>
          </a:ln>
        </p:spPr>
      </p:pic>
      <p:pic>
        <p:nvPicPr>
          <p:cNvPr id="10" name="Picture 9" descr="iStock_000016082435XSmall.jpg"/>
          <p:cNvPicPr>
            <a:picLocks noChangeAspect="1"/>
          </p:cNvPicPr>
          <p:nvPr/>
        </p:nvPicPr>
        <p:blipFill>
          <a:blip r:embed="rId4"/>
          <a:stretch>
            <a:fillRect/>
          </a:stretch>
        </p:blipFill>
        <p:spPr>
          <a:xfrm>
            <a:off x="5700713" y="136525"/>
            <a:ext cx="2794000" cy="3660775"/>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pPr>
              <a:defRPr/>
            </a:pPr>
            <a:fld id="{02922B9F-0690-4E2E-B8F6-C42C035E1F97}" type="slidenum">
              <a:rPr lang="en-US" smtClean="0"/>
              <a:pPr>
                <a:defRPr/>
              </a:pPr>
              <a:t>14</a:t>
            </a:fld>
            <a:endParaRPr lang="en-US" dirty="0"/>
          </a:p>
        </p:txBody>
      </p:sp>
      <p:sp>
        <p:nvSpPr>
          <p:cNvPr id="7" name="Footer Placeholder 6"/>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5"/>
          <p:cNvSpPr>
            <a:spLocks noGrp="1"/>
          </p:cNvSpPr>
          <p:nvPr>
            <p:ph type="title"/>
          </p:nvPr>
        </p:nvSpPr>
        <p:spPr>
          <a:xfrm>
            <a:off x="457200" y="350838"/>
            <a:ext cx="8229600" cy="995362"/>
          </a:xfrm>
        </p:spPr>
        <p:txBody>
          <a:bodyPr/>
          <a:lstStyle/>
          <a:p>
            <a:r>
              <a:rPr lang="en-US" sz="3700" dirty="0" smtClean="0"/>
              <a:t>Scope and Focus of Tiered Interventions: Observations Across Eight Sites</a:t>
            </a:r>
          </a:p>
        </p:txBody>
      </p:sp>
      <p:sp>
        <p:nvSpPr>
          <p:cNvPr id="49154" name="Content Placeholder 6"/>
          <p:cNvSpPr>
            <a:spLocks noGrp="1"/>
          </p:cNvSpPr>
          <p:nvPr>
            <p:ph idx="1"/>
          </p:nvPr>
        </p:nvSpPr>
        <p:spPr/>
        <p:txBody>
          <a:bodyPr/>
          <a:lstStyle/>
          <a:p>
            <a:r>
              <a:rPr lang="en-US" sz="2700" dirty="0" smtClean="0"/>
              <a:t>Overarching purpose: Improve student achievement</a:t>
            </a:r>
          </a:p>
          <a:p>
            <a:r>
              <a:rPr lang="en-US" sz="2700" dirty="0" smtClean="0"/>
              <a:t>Framework: Three or four tiers of intervention </a:t>
            </a:r>
          </a:p>
          <a:p>
            <a:r>
              <a:rPr lang="en-US" sz="2700" dirty="0" smtClean="0"/>
              <a:t>Primary focus: 9th- and 10th-graders, English and/or mathematics</a:t>
            </a:r>
          </a:p>
          <a:p>
            <a:r>
              <a:rPr lang="en-US" sz="2700" dirty="0" smtClean="0"/>
              <a:t>Various goals:</a:t>
            </a:r>
          </a:p>
          <a:p>
            <a:pPr lvl="1"/>
            <a:r>
              <a:rPr lang="en-US" sz="2700" dirty="0" smtClean="0"/>
              <a:t>Reducing Ds and Fs</a:t>
            </a:r>
          </a:p>
          <a:p>
            <a:pPr lvl="1"/>
            <a:r>
              <a:rPr lang="en-US" sz="2700" dirty="0" smtClean="0"/>
              <a:t>Strengthening existing initiative to reduce tardies </a:t>
            </a:r>
          </a:p>
          <a:p>
            <a:pPr lvl="1"/>
            <a:r>
              <a:rPr lang="en-US" sz="2700" dirty="0" smtClean="0"/>
              <a:t>Reducing behavior referrals </a:t>
            </a:r>
          </a:p>
          <a:p>
            <a:pPr lvl="1"/>
            <a:r>
              <a:rPr lang="en-US" sz="2700" dirty="0" smtClean="0"/>
              <a:t>Increasing graduation rate</a:t>
            </a:r>
          </a:p>
          <a:p>
            <a:endParaRPr lang="en-US" sz="2700" dirty="0" smtClean="0"/>
          </a:p>
        </p:txBody>
      </p:sp>
      <p:sp>
        <p:nvSpPr>
          <p:cNvPr id="4" name="Slide Number Placeholder 3"/>
          <p:cNvSpPr>
            <a:spLocks noGrp="1"/>
          </p:cNvSpPr>
          <p:nvPr>
            <p:ph type="sldNum" sz="quarter" idx="12"/>
          </p:nvPr>
        </p:nvSpPr>
        <p:spPr/>
        <p:txBody>
          <a:bodyPr/>
          <a:lstStyle/>
          <a:p>
            <a:pPr>
              <a:defRPr/>
            </a:pPr>
            <a:fld id="{08DDE573-1D27-4170-B684-D5E02B5C94DC}" type="slidenum">
              <a:rPr lang="en-US" smtClean="0"/>
              <a:pPr>
                <a:defRPr/>
              </a:pPr>
              <a:t>15</a:t>
            </a:fld>
            <a:endParaRPr lang="en-US" dirty="0"/>
          </a:p>
        </p:txBody>
      </p:sp>
      <p:sp>
        <p:nvSpPr>
          <p:cNvPr id="5" name="Footer Placeholder 4"/>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1" descr="Graphic2.png"/>
          <p:cNvPicPr>
            <a:picLocks noChangeAspect="1"/>
          </p:cNvPicPr>
          <p:nvPr/>
        </p:nvPicPr>
        <p:blipFill>
          <a:blip r:embed="rId3"/>
          <a:srcRect l="45000" t="13263" r="15485" b="13263"/>
          <a:stretch>
            <a:fillRect/>
          </a:stretch>
        </p:blipFill>
        <p:spPr bwMode="auto">
          <a:xfrm>
            <a:off x="3124200" y="990600"/>
            <a:ext cx="3810000" cy="5427663"/>
          </a:xfrm>
          <a:prstGeom prst="rect">
            <a:avLst/>
          </a:prstGeom>
          <a:noFill/>
          <a:ln w="9525">
            <a:noFill/>
            <a:miter lim="800000"/>
            <a:headEnd/>
            <a:tailEnd/>
          </a:ln>
        </p:spPr>
      </p:pic>
      <p:sp>
        <p:nvSpPr>
          <p:cNvPr id="47106" name="Text Box 6"/>
          <p:cNvSpPr txBox="1">
            <a:spLocks noChangeArrowheads="1"/>
          </p:cNvSpPr>
          <p:nvPr/>
        </p:nvSpPr>
        <p:spPr bwMode="auto">
          <a:xfrm>
            <a:off x="119063" y="3981450"/>
            <a:ext cx="3724275" cy="854075"/>
          </a:xfrm>
          <a:prstGeom prst="rect">
            <a:avLst/>
          </a:prstGeom>
          <a:noFill/>
          <a:ln w="9525">
            <a:noFill/>
            <a:miter lim="800000"/>
            <a:headEnd/>
            <a:tailEnd/>
          </a:ln>
        </p:spPr>
        <p:txBody>
          <a:bodyPr>
            <a:prstTxWarp prst="textNoShape">
              <a:avLst/>
            </a:prstTxWarp>
            <a:spAutoFit/>
          </a:bodyPr>
          <a:lstStyle/>
          <a:p>
            <a:pPr eaLnBrk="0" hangingPunct="0">
              <a:defRPr/>
            </a:pPr>
            <a:r>
              <a:rPr lang="en-US" sz="1800" dirty="0">
                <a:solidFill>
                  <a:srgbClr val="000000"/>
                </a:solidFill>
                <a:latin typeface="Calibri" charset="0"/>
                <a:ea typeface="Calibri" charset="0"/>
                <a:cs typeface="Calibri" charset="0"/>
              </a:rPr>
              <a:t>High-quality core instruction that meets the needs of most students</a:t>
            </a:r>
          </a:p>
          <a:p>
            <a:pPr indent="2232025" eaLnBrk="0" hangingPunct="0">
              <a:defRPr/>
            </a:pPr>
            <a:r>
              <a:rPr lang="en-US" sz="1400" dirty="0">
                <a:solidFill>
                  <a:srgbClr val="000000"/>
                </a:solidFill>
                <a:latin typeface="Calibri" charset="0"/>
                <a:ea typeface="Calibri" charset="0"/>
                <a:cs typeface="Calibri" charset="0"/>
              </a:rPr>
              <a:t>(NCRTI, 2010)</a:t>
            </a:r>
            <a:endParaRPr lang="en-US" sz="1800" dirty="0">
              <a:solidFill>
                <a:srgbClr val="000000"/>
              </a:solidFill>
              <a:latin typeface="Calibri" charset="0"/>
              <a:ea typeface="Calibri" charset="0"/>
              <a:cs typeface="Calibri" charset="0"/>
            </a:endParaRPr>
          </a:p>
        </p:txBody>
      </p:sp>
      <p:sp>
        <p:nvSpPr>
          <p:cNvPr id="51203" name="Text Box 9"/>
          <p:cNvSpPr txBox="1">
            <a:spLocks noChangeArrowheads="1"/>
          </p:cNvSpPr>
          <p:nvPr/>
        </p:nvSpPr>
        <p:spPr bwMode="auto">
          <a:xfrm>
            <a:off x="3148013" y="5969000"/>
            <a:ext cx="3757612" cy="366713"/>
          </a:xfrm>
          <a:prstGeom prst="rect">
            <a:avLst/>
          </a:prstGeom>
          <a:noFill/>
          <a:ln w="9525">
            <a:noFill/>
            <a:miter lim="800000"/>
            <a:headEnd/>
            <a:tailEnd/>
          </a:ln>
        </p:spPr>
        <p:txBody>
          <a:bodyPr>
            <a:prstTxWarp prst="textNoShape">
              <a:avLst/>
            </a:prstTxWarp>
            <a:spAutoFit/>
          </a:bodyPr>
          <a:lstStyle/>
          <a:p>
            <a:pPr algn="ctr" eaLnBrk="0" hangingPunct="0"/>
            <a:r>
              <a:rPr lang="en-US" sz="1800" b="1" baseline="30000" dirty="0">
                <a:solidFill>
                  <a:schemeClr val="bg1"/>
                </a:solidFill>
                <a:latin typeface="Calibri" charset="0"/>
                <a:ea typeface="Calibri" charset="0"/>
                <a:cs typeface="Calibri" charset="0"/>
                <a:sym typeface="Wingdings 3"/>
              </a:rPr>
              <a:t>≈</a:t>
            </a:r>
            <a:r>
              <a:rPr lang="en-US" sz="1800" b="1" baseline="30000" dirty="0">
                <a:solidFill>
                  <a:schemeClr val="bg1"/>
                </a:solidFill>
                <a:latin typeface="Calibri" charset="0"/>
                <a:ea typeface="Calibri" charset="0"/>
                <a:cs typeface="Calibri" charset="0"/>
              </a:rPr>
              <a:t> </a:t>
            </a:r>
            <a:r>
              <a:rPr lang="en-US" sz="1800" b="1" dirty="0" smtClean="0">
                <a:solidFill>
                  <a:schemeClr val="bg1"/>
                </a:solidFill>
                <a:latin typeface="Calibri" charset="0"/>
                <a:ea typeface="Calibri" charset="0"/>
                <a:cs typeface="Calibri" charset="0"/>
              </a:rPr>
              <a:t>80</a:t>
            </a:r>
            <a:r>
              <a:rPr lang="en-US" sz="1800" b="1" dirty="0">
                <a:solidFill>
                  <a:schemeClr val="bg1"/>
                </a:solidFill>
                <a:latin typeface="Calibri" charset="0"/>
                <a:ea typeface="Calibri" charset="0"/>
                <a:cs typeface="Calibri" charset="0"/>
              </a:rPr>
              <a:t>% of Students</a:t>
            </a:r>
          </a:p>
        </p:txBody>
      </p:sp>
      <p:sp>
        <p:nvSpPr>
          <p:cNvPr id="51204" name="Title 21"/>
          <p:cNvSpPr txBox="1">
            <a:spLocks/>
          </p:cNvSpPr>
          <p:nvPr/>
        </p:nvSpPr>
        <p:spPr bwMode="auto">
          <a:xfrm>
            <a:off x="312738" y="274638"/>
            <a:ext cx="8229600" cy="715962"/>
          </a:xfrm>
          <a:prstGeom prst="rect">
            <a:avLst/>
          </a:prstGeom>
          <a:noFill/>
          <a:ln w="9525">
            <a:noFill/>
            <a:miter lim="800000"/>
            <a:headEnd/>
            <a:tailEnd/>
          </a:ln>
        </p:spPr>
        <p:txBody>
          <a:bodyPr anchor="ctr">
            <a:prstTxWarp prst="textNoShape">
              <a:avLst/>
            </a:prstTxWarp>
          </a:bodyPr>
          <a:lstStyle/>
          <a:p>
            <a:pPr eaLnBrk="0" hangingPunct="0"/>
            <a:r>
              <a:rPr lang="en-US" sz="4000" dirty="0">
                <a:latin typeface="Calibri" charset="0"/>
                <a:ea typeface="Calibri" charset="0"/>
                <a:cs typeface="Calibri" charset="0"/>
              </a:rPr>
              <a:t>Primary Prevention</a:t>
            </a:r>
          </a:p>
        </p:txBody>
      </p:sp>
      <p:pic>
        <p:nvPicPr>
          <p:cNvPr id="51205" name="Picture 23" descr="Bar2.psd"/>
          <p:cNvPicPr>
            <a:picLocks noChangeAspect="1"/>
          </p:cNvPicPr>
          <p:nvPr/>
        </p:nvPicPr>
        <p:blipFill>
          <a:blip r:embed="rId4"/>
          <a:srcRect r="54500" b="46452"/>
          <a:stretch>
            <a:fillRect/>
          </a:stretch>
        </p:blipFill>
        <p:spPr bwMode="auto">
          <a:xfrm>
            <a:off x="0" y="3911600"/>
            <a:ext cx="4160838" cy="104775"/>
          </a:xfrm>
          <a:prstGeom prst="rect">
            <a:avLst/>
          </a:prstGeom>
          <a:noFill/>
          <a:ln w="9525">
            <a:noFill/>
            <a:miter lim="800000"/>
            <a:headEnd/>
            <a:tailEnd/>
          </a:ln>
        </p:spPr>
      </p:pic>
      <p:sp>
        <p:nvSpPr>
          <p:cNvPr id="51206" name="Rectangle 24"/>
          <p:cNvSpPr>
            <a:spLocks noChangeArrowheads="1"/>
          </p:cNvSpPr>
          <p:nvPr/>
        </p:nvSpPr>
        <p:spPr bwMode="auto">
          <a:xfrm>
            <a:off x="109538" y="3527425"/>
            <a:ext cx="3589337" cy="400050"/>
          </a:xfrm>
          <a:prstGeom prst="rect">
            <a:avLst/>
          </a:prstGeom>
          <a:noFill/>
          <a:ln w="9525">
            <a:noFill/>
            <a:miter lim="800000"/>
            <a:headEnd/>
            <a:tailEnd/>
          </a:ln>
        </p:spPr>
        <p:txBody>
          <a:bodyPr wrap="none">
            <a:prstTxWarp prst="textNoShape">
              <a:avLst/>
            </a:prstTxWarp>
            <a:spAutoFit/>
          </a:bodyPr>
          <a:lstStyle/>
          <a:p>
            <a:pPr eaLnBrk="0" hangingPunct="0"/>
            <a:r>
              <a:rPr lang="en-US" sz="2000" b="1" dirty="0">
                <a:solidFill>
                  <a:srgbClr val="000000"/>
                </a:solidFill>
                <a:latin typeface="Calibri" charset="0"/>
                <a:ea typeface="Calibri" charset="0"/>
                <a:cs typeface="Calibri" charset="0"/>
              </a:rPr>
              <a:t>Primary Prevention (e.g., Tier I):</a:t>
            </a:r>
          </a:p>
        </p:txBody>
      </p:sp>
      <p:sp>
        <p:nvSpPr>
          <p:cNvPr id="51207" name="Text Box 10"/>
          <p:cNvSpPr txBox="1">
            <a:spLocks noChangeArrowheads="1"/>
          </p:cNvSpPr>
          <p:nvPr/>
        </p:nvSpPr>
        <p:spPr bwMode="auto">
          <a:xfrm>
            <a:off x="4673600" y="1754188"/>
            <a:ext cx="719138" cy="336550"/>
          </a:xfrm>
          <a:prstGeom prst="rect">
            <a:avLst/>
          </a:prstGeom>
          <a:noFill/>
          <a:ln w="9525">
            <a:noFill/>
            <a:miter lim="800000"/>
            <a:headEnd/>
            <a:tailEnd/>
          </a:ln>
        </p:spPr>
        <p:txBody>
          <a:bodyPr>
            <a:prstTxWarp prst="textNoShape">
              <a:avLst/>
            </a:prstTxWarp>
            <a:spAutoFit/>
          </a:bodyPr>
          <a:lstStyle/>
          <a:p>
            <a:pPr algn="ctr" eaLnBrk="0" hangingPunct="0"/>
            <a:r>
              <a:rPr lang="en-US" sz="1600" b="1" baseline="30000" dirty="0">
                <a:solidFill>
                  <a:schemeClr val="bg1"/>
                </a:solidFill>
                <a:latin typeface="Calibri" charset="0"/>
                <a:ea typeface="Calibri" charset="0"/>
                <a:cs typeface="Calibri" charset="0"/>
                <a:sym typeface="Wingdings 3"/>
              </a:rPr>
              <a:t>≈</a:t>
            </a:r>
            <a:r>
              <a:rPr lang="en-US" sz="1600" b="1" baseline="30000" dirty="0">
                <a:solidFill>
                  <a:schemeClr val="bg1"/>
                </a:solidFill>
                <a:latin typeface="Calibri" charset="0"/>
                <a:ea typeface="Calibri" charset="0"/>
                <a:cs typeface="Calibri" charset="0"/>
              </a:rPr>
              <a:t> </a:t>
            </a:r>
            <a:r>
              <a:rPr lang="en-US" sz="1600" b="1" dirty="0" smtClean="0">
                <a:solidFill>
                  <a:srgbClr val="FFFFFF"/>
                </a:solidFill>
                <a:latin typeface="Calibri" charset="0"/>
                <a:ea typeface="Calibri" charset="0"/>
                <a:cs typeface="Calibri" charset="0"/>
              </a:rPr>
              <a:t>5</a:t>
            </a:r>
            <a:r>
              <a:rPr lang="en-US" sz="1600" b="1" dirty="0">
                <a:solidFill>
                  <a:srgbClr val="FFFFFF"/>
                </a:solidFill>
                <a:latin typeface="Calibri" charset="0"/>
                <a:ea typeface="Calibri" charset="0"/>
                <a:cs typeface="Calibri" charset="0"/>
              </a:rPr>
              <a:t>%</a:t>
            </a:r>
            <a:r>
              <a:rPr lang="en-US" sz="1600" dirty="0">
                <a:solidFill>
                  <a:srgbClr val="FFFFFF"/>
                </a:solidFill>
                <a:latin typeface="Calibri" charset="0"/>
                <a:ea typeface="Calibri" charset="0"/>
                <a:cs typeface="Calibri" charset="0"/>
              </a:rPr>
              <a:t> </a:t>
            </a:r>
          </a:p>
        </p:txBody>
      </p:sp>
      <p:sp>
        <p:nvSpPr>
          <p:cNvPr id="35" name="Slide Number Placeholder 34"/>
          <p:cNvSpPr txBox="1">
            <a:spLocks noGrp="1"/>
          </p:cNvSpPr>
          <p:nvPr/>
        </p:nvSpPr>
        <p:spPr>
          <a:xfrm>
            <a:off x="6553200" y="6161088"/>
            <a:ext cx="2133600" cy="365125"/>
          </a:xfrm>
          <a:prstGeom prst="rect">
            <a:avLst/>
          </a:prstGeom>
          <a:noFill/>
        </p:spPr>
        <p:txBody>
          <a:bodyPr anchor="ctr"/>
          <a:lstStyle/>
          <a:p>
            <a:pPr algn="r" fontAlgn="auto">
              <a:spcBef>
                <a:spcPts val="0"/>
              </a:spcBef>
              <a:spcAft>
                <a:spcPts val="0"/>
              </a:spcAft>
              <a:defRPr/>
            </a:pPr>
            <a:fld id="{1B516850-BE2C-40D5-B171-674BE97D4FF4}" type="slidenum">
              <a:rPr lang="en-US" sz="1200">
                <a:latin typeface="+mn-lt"/>
                <a:ea typeface="+mn-ea"/>
                <a:cs typeface="+mn-cs"/>
              </a:rPr>
              <a:pPr algn="r" fontAlgn="auto">
                <a:spcBef>
                  <a:spcPts val="0"/>
                </a:spcBef>
                <a:spcAft>
                  <a:spcPts val="0"/>
                </a:spcAft>
                <a:defRPr/>
              </a:pPr>
              <a:t>16</a:t>
            </a:fld>
            <a:endParaRPr lang="en-US" sz="1200" dirty="0">
              <a:latin typeface="+mn-lt"/>
              <a:ea typeface="+mn-ea"/>
              <a:cs typeface="+mn-cs"/>
            </a:endParaRPr>
          </a:p>
        </p:txBody>
      </p:sp>
      <p:sp>
        <p:nvSpPr>
          <p:cNvPr id="36" name="Footer Placeholder 35"/>
          <p:cNvSpPr txBox="1">
            <a:spLocks noGrp="1"/>
          </p:cNvSpPr>
          <p:nvPr/>
        </p:nvSpPr>
        <p:spPr>
          <a:xfrm>
            <a:off x="457200" y="6161088"/>
            <a:ext cx="2895600" cy="365125"/>
          </a:xfrm>
          <a:prstGeom prst="rect">
            <a:avLst/>
          </a:prstGeom>
          <a:noFill/>
        </p:spPr>
        <p:txBody>
          <a:bodyPr anchor="ctr"/>
          <a:lstStyle/>
          <a:p>
            <a:pPr fontAlgn="auto">
              <a:spcBef>
                <a:spcPts val="0"/>
              </a:spcBef>
              <a:spcAft>
                <a:spcPts val="0"/>
              </a:spcAft>
              <a:defRPr/>
            </a:pPr>
            <a:r>
              <a:rPr lang="en-US" sz="1200" dirty="0">
                <a:solidFill>
                  <a:srgbClr val="000000"/>
                </a:solidFill>
                <a:latin typeface="+mn-lt"/>
                <a:ea typeface="+mn-ea"/>
                <a:cs typeface="+mn-cs"/>
              </a:rPr>
              <a:t>© 2011 NHSC, NCRTI, and COI</a:t>
            </a:r>
          </a:p>
        </p:txBody>
      </p:sp>
      <p:sp>
        <p:nvSpPr>
          <p:cNvPr id="51210" name="Text Box 21"/>
          <p:cNvSpPr txBox="1">
            <a:spLocks noChangeArrowheads="1"/>
          </p:cNvSpPr>
          <p:nvPr/>
        </p:nvSpPr>
        <p:spPr bwMode="auto">
          <a:xfrm>
            <a:off x="119063" y="990600"/>
            <a:ext cx="3876675" cy="457200"/>
          </a:xfrm>
          <a:prstGeom prst="rect">
            <a:avLst/>
          </a:prstGeom>
          <a:noFill/>
          <a:ln w="9525">
            <a:noFill/>
            <a:miter lim="800000"/>
            <a:headEnd/>
            <a:tailEnd/>
          </a:ln>
        </p:spPr>
        <p:txBody>
          <a:bodyPr>
            <a:prstTxWarp prst="textNoShape">
              <a:avLst/>
            </a:prstTxWarp>
            <a:spAutoFit/>
          </a:bodyPr>
          <a:lstStyle/>
          <a:p>
            <a:pPr>
              <a:spcBef>
                <a:spcPct val="50000"/>
              </a:spcBef>
            </a:pPr>
            <a:endParaRPr lang="en-US" dirty="0"/>
          </a:p>
        </p:txBody>
      </p:sp>
      <p:sp>
        <p:nvSpPr>
          <p:cNvPr id="124951" name="Text Box 23"/>
          <p:cNvSpPr txBox="1">
            <a:spLocks noChangeArrowheads="1"/>
          </p:cNvSpPr>
          <p:nvPr/>
        </p:nvSpPr>
        <p:spPr bwMode="auto">
          <a:xfrm>
            <a:off x="312738" y="1447800"/>
            <a:ext cx="4144962" cy="830263"/>
          </a:xfrm>
          <a:prstGeom prst="rect">
            <a:avLst/>
          </a:prstGeom>
          <a:noFill/>
          <a:ln w="9525">
            <a:noFill/>
            <a:miter lim="800000"/>
            <a:headEnd/>
            <a:tailEnd/>
          </a:ln>
        </p:spPr>
        <p:txBody>
          <a:bodyPr>
            <a:prstTxWarp prst="textNoShape">
              <a:avLst/>
            </a:prstTxWarp>
            <a:spAutoFit/>
          </a:bodyPr>
          <a:lstStyle/>
          <a:p>
            <a:pPr>
              <a:spcBef>
                <a:spcPct val="50000"/>
              </a:spcBef>
            </a:pPr>
            <a:r>
              <a:rPr lang="en-US" b="1" dirty="0">
                <a:latin typeface="Calibri" charset="0"/>
                <a:ea typeface="Calibri" charset="0"/>
                <a:cs typeface="Calibri" charset="0"/>
              </a:rPr>
              <a:t>All</a:t>
            </a:r>
            <a:r>
              <a:rPr lang="en-US" dirty="0">
                <a:latin typeface="Calibri" charset="0"/>
                <a:ea typeface="Calibri" charset="0"/>
                <a:cs typeface="Calibri" charset="0"/>
              </a:rPr>
              <a:t> students receive explicit, research-based instruction.</a:t>
            </a:r>
          </a:p>
        </p:txBody>
      </p:sp>
      <p:sp>
        <p:nvSpPr>
          <p:cNvPr id="124952" name="Text Box 24"/>
          <p:cNvSpPr txBox="1">
            <a:spLocks noChangeArrowheads="1"/>
          </p:cNvSpPr>
          <p:nvPr/>
        </p:nvSpPr>
        <p:spPr bwMode="auto">
          <a:xfrm>
            <a:off x="6311900" y="459130"/>
            <a:ext cx="2598738" cy="5755422"/>
          </a:xfrm>
          <a:prstGeom prst="rect">
            <a:avLst/>
          </a:prstGeom>
          <a:solidFill>
            <a:srgbClr val="179444"/>
          </a:solidFill>
          <a:ln>
            <a:headEnd/>
            <a:tailEnd/>
          </a:ln>
        </p:spPr>
        <p:style>
          <a:lnRef idx="0">
            <a:schemeClr val="accent3"/>
          </a:lnRef>
          <a:fillRef idx="3">
            <a:schemeClr val="accent3"/>
          </a:fillRef>
          <a:effectRef idx="3">
            <a:schemeClr val="accent3"/>
          </a:effectRef>
          <a:fontRef idx="minor">
            <a:schemeClr val="lt1"/>
          </a:fontRef>
        </p:style>
        <p:txBody>
          <a:bodyPr>
            <a:prstTxWarp prst="textNoShape">
              <a:avLst/>
            </a:prstTxWarp>
            <a:spAutoFit/>
          </a:bodyPr>
          <a:lstStyle/>
          <a:p>
            <a:pPr>
              <a:spcBef>
                <a:spcPct val="50000"/>
              </a:spcBef>
              <a:defRPr/>
            </a:pPr>
            <a:r>
              <a:rPr lang="en-US" sz="2200" b="1" dirty="0">
                <a:solidFill>
                  <a:srgbClr val="FFFFFF"/>
                </a:solidFill>
                <a:ea typeface="Calibri" charset="0"/>
                <a:cs typeface="Calibri" charset="0"/>
              </a:rPr>
              <a:t>Examples from </a:t>
            </a:r>
            <a:br>
              <a:rPr lang="en-US" sz="2200" b="1" dirty="0">
                <a:solidFill>
                  <a:srgbClr val="FFFFFF"/>
                </a:solidFill>
                <a:ea typeface="Calibri" charset="0"/>
                <a:cs typeface="Calibri" charset="0"/>
              </a:rPr>
            </a:br>
            <a:r>
              <a:rPr lang="en-US" sz="2200" b="1" dirty="0">
                <a:solidFill>
                  <a:srgbClr val="FFFFFF"/>
                </a:solidFill>
                <a:ea typeface="Calibri" charset="0"/>
                <a:cs typeface="Calibri" charset="0"/>
              </a:rPr>
              <a:t>site visits:</a:t>
            </a:r>
          </a:p>
          <a:p>
            <a:pPr marL="228600" indent="-228600">
              <a:spcBef>
                <a:spcPct val="50000"/>
              </a:spcBef>
              <a:buFontTx/>
              <a:buChar char="•"/>
              <a:defRPr/>
            </a:pPr>
            <a:r>
              <a:rPr lang="en-US" sz="1800" dirty="0">
                <a:solidFill>
                  <a:srgbClr val="FFFFFF"/>
                </a:solidFill>
                <a:ea typeface="Calibri" charset="0"/>
                <a:cs typeface="Calibri" charset="0"/>
              </a:rPr>
              <a:t>Explicit, research-based </a:t>
            </a:r>
            <a:r>
              <a:rPr lang="en-US" sz="1800" dirty="0" smtClean="0">
                <a:solidFill>
                  <a:srgbClr val="FFFFFF"/>
                </a:solidFill>
                <a:ea typeface="Calibri" charset="0"/>
                <a:cs typeface="Calibri" charset="0"/>
              </a:rPr>
              <a:t>instruction</a:t>
            </a:r>
          </a:p>
          <a:p>
            <a:pPr marL="228600" indent="-228600">
              <a:spcBef>
                <a:spcPct val="50000"/>
              </a:spcBef>
              <a:buFontTx/>
              <a:buChar char="•"/>
              <a:defRPr/>
            </a:pPr>
            <a:r>
              <a:rPr lang="en-US" sz="1800" dirty="0" smtClean="0">
                <a:solidFill>
                  <a:srgbClr val="FFFFFF"/>
                </a:solidFill>
                <a:ea typeface="Calibri" charset="0"/>
                <a:cs typeface="Calibri" charset="0"/>
              </a:rPr>
              <a:t>Culturally responsive instruction</a:t>
            </a:r>
            <a:endParaRPr lang="en-US" sz="1800" dirty="0">
              <a:solidFill>
                <a:srgbClr val="FFFFFF"/>
              </a:solidFill>
              <a:ea typeface="Calibri" charset="0"/>
              <a:cs typeface="Calibri" charset="0"/>
            </a:endParaRPr>
          </a:p>
          <a:p>
            <a:pPr marL="228600" indent="-228600">
              <a:spcBef>
                <a:spcPct val="50000"/>
              </a:spcBef>
              <a:buFontTx/>
              <a:buChar char="•"/>
              <a:defRPr/>
            </a:pPr>
            <a:r>
              <a:rPr lang="en-US" sz="1800" dirty="0">
                <a:solidFill>
                  <a:srgbClr val="FFFFFF"/>
                </a:solidFill>
                <a:ea typeface="Calibri" charset="0"/>
                <a:cs typeface="Calibri" charset="0"/>
              </a:rPr>
              <a:t>Standards-aligned instruction</a:t>
            </a:r>
          </a:p>
          <a:p>
            <a:pPr marL="228600" indent="-228600">
              <a:spcBef>
                <a:spcPct val="50000"/>
              </a:spcBef>
              <a:buFontTx/>
              <a:buChar char="•"/>
              <a:defRPr/>
            </a:pPr>
            <a:r>
              <a:rPr lang="en-US" sz="1800" dirty="0">
                <a:solidFill>
                  <a:srgbClr val="FFFFFF"/>
                </a:solidFill>
                <a:ea typeface="Calibri" charset="0"/>
                <a:cs typeface="Calibri" charset="0"/>
              </a:rPr>
              <a:t>Scaffolding</a:t>
            </a:r>
          </a:p>
          <a:p>
            <a:pPr marL="228600" indent="-228600">
              <a:spcBef>
                <a:spcPct val="50000"/>
              </a:spcBef>
              <a:buFontTx/>
              <a:buChar char="•"/>
              <a:defRPr/>
            </a:pPr>
            <a:r>
              <a:rPr lang="en-US" sz="1800" dirty="0">
                <a:solidFill>
                  <a:srgbClr val="FFFFFF"/>
                </a:solidFill>
                <a:ea typeface="Calibri" charset="0"/>
                <a:cs typeface="Calibri" charset="0"/>
              </a:rPr>
              <a:t>Differentiated instruction</a:t>
            </a:r>
          </a:p>
          <a:p>
            <a:pPr marL="228600" indent="-228600">
              <a:spcBef>
                <a:spcPct val="50000"/>
              </a:spcBef>
              <a:buFontTx/>
              <a:buChar char="•"/>
              <a:defRPr/>
            </a:pPr>
            <a:r>
              <a:rPr lang="en-US" sz="1800" dirty="0">
                <a:solidFill>
                  <a:srgbClr val="FFFFFF"/>
                </a:solidFill>
                <a:ea typeface="Calibri" charset="0"/>
                <a:cs typeface="Calibri" charset="0"/>
              </a:rPr>
              <a:t>Academic literacy</a:t>
            </a:r>
          </a:p>
          <a:p>
            <a:pPr marL="228600" indent="-228600">
              <a:spcBef>
                <a:spcPct val="50000"/>
              </a:spcBef>
              <a:buFontTx/>
              <a:buChar char="•"/>
              <a:defRPr/>
            </a:pPr>
            <a:r>
              <a:rPr lang="en-US" sz="1800" dirty="0">
                <a:solidFill>
                  <a:srgbClr val="FFFFFF"/>
                </a:solidFill>
                <a:ea typeface="Calibri" charset="0"/>
                <a:cs typeface="Calibri" charset="0"/>
              </a:rPr>
              <a:t>Formative assessment</a:t>
            </a:r>
          </a:p>
          <a:p>
            <a:pPr marL="228600" indent="-228600">
              <a:spcBef>
                <a:spcPct val="50000"/>
              </a:spcBef>
              <a:buFontTx/>
              <a:buChar char="•"/>
              <a:defRPr/>
            </a:pPr>
            <a:r>
              <a:rPr lang="en-US" sz="1800" dirty="0">
                <a:solidFill>
                  <a:srgbClr val="FFFFFF"/>
                </a:solidFill>
                <a:ea typeface="Calibri" charset="0"/>
                <a:cs typeface="Calibri" charset="0"/>
              </a:rPr>
              <a:t>Clear behavior expectations schoolwide</a:t>
            </a:r>
            <a:endParaRPr lang="en-US" dirty="0">
              <a:solidFill>
                <a:srgbClr val="FFFFFF"/>
              </a:solidFill>
              <a:ea typeface="Calibri" charset="0"/>
              <a:cs typeface="Calibri" charset="0"/>
            </a:endParaRPr>
          </a:p>
        </p:txBody>
      </p:sp>
      <p:sp>
        <p:nvSpPr>
          <p:cNvPr id="51215" name="Text Box 10"/>
          <p:cNvSpPr txBox="1">
            <a:spLocks noChangeArrowheads="1"/>
          </p:cNvSpPr>
          <p:nvPr/>
        </p:nvSpPr>
        <p:spPr bwMode="auto">
          <a:xfrm>
            <a:off x="4287838" y="2836863"/>
            <a:ext cx="1463675" cy="336550"/>
          </a:xfrm>
          <a:prstGeom prst="rect">
            <a:avLst/>
          </a:prstGeom>
          <a:noFill/>
          <a:ln w="9525">
            <a:noFill/>
            <a:miter lim="800000"/>
            <a:headEnd/>
            <a:tailEnd/>
          </a:ln>
        </p:spPr>
        <p:txBody>
          <a:bodyPr>
            <a:prstTxWarp prst="textNoShape">
              <a:avLst/>
            </a:prstTxWarp>
            <a:spAutoFit/>
          </a:bodyPr>
          <a:lstStyle/>
          <a:p>
            <a:pPr algn="ctr" eaLnBrk="0" hangingPunct="0"/>
            <a:r>
              <a:rPr lang="en-US" sz="1600" b="1" baseline="30000" dirty="0">
                <a:solidFill>
                  <a:srgbClr val="800000"/>
                </a:solidFill>
                <a:latin typeface="Calibri" charset="0"/>
                <a:ea typeface="Calibri" charset="0"/>
                <a:cs typeface="Calibri" charset="0"/>
                <a:sym typeface="Wingdings 3"/>
              </a:rPr>
              <a:t>≈</a:t>
            </a:r>
            <a:r>
              <a:rPr lang="en-US" sz="1600" b="1" baseline="30000" dirty="0">
                <a:solidFill>
                  <a:srgbClr val="800000"/>
                </a:solidFill>
                <a:latin typeface="Calibri" charset="0"/>
                <a:ea typeface="Calibri" charset="0"/>
                <a:cs typeface="Calibri" charset="0"/>
              </a:rPr>
              <a:t> </a:t>
            </a:r>
            <a:r>
              <a:rPr lang="en-US" sz="1600" b="1" dirty="0" smtClean="0">
                <a:solidFill>
                  <a:srgbClr val="800000"/>
                </a:solidFill>
                <a:latin typeface="Calibri" charset="0"/>
                <a:ea typeface="Calibri" charset="0"/>
                <a:cs typeface="Calibri" charset="0"/>
              </a:rPr>
              <a:t>15</a:t>
            </a:r>
            <a:r>
              <a:rPr lang="en-US" sz="1600" b="1" dirty="0">
                <a:solidFill>
                  <a:srgbClr val="800000"/>
                </a:solidFill>
                <a:latin typeface="Calibri" charset="0"/>
                <a:ea typeface="Calibri" charset="0"/>
                <a:cs typeface="Calibri" charset="0"/>
              </a:rPr>
              <a:t>%</a:t>
            </a:r>
            <a:r>
              <a:rPr lang="en-US" sz="1600" dirty="0">
                <a:solidFill>
                  <a:srgbClr val="800000"/>
                </a:solidFill>
                <a:latin typeface="Calibri" charset="0"/>
                <a:ea typeface="Calibri" charset="0"/>
                <a:cs typeface="Calibri" charset="0"/>
              </a:rPr>
              <a:t> </a:t>
            </a:r>
          </a:p>
        </p:txBody>
      </p:sp>
      <p:sp>
        <p:nvSpPr>
          <p:cNvPr id="15" name="Slide Number Placeholder 14"/>
          <p:cNvSpPr>
            <a:spLocks noGrp="1"/>
          </p:cNvSpPr>
          <p:nvPr>
            <p:ph type="sldNum" sz="quarter" idx="12"/>
          </p:nvPr>
        </p:nvSpPr>
        <p:spPr/>
        <p:txBody>
          <a:bodyPr/>
          <a:lstStyle/>
          <a:p>
            <a:pPr>
              <a:defRPr/>
            </a:pPr>
            <a:fld id="{789AD49C-29F6-4A18-9F8D-2624630DFBE1}" type="slidenum">
              <a:rPr lang="en-US" smtClean="0"/>
              <a:pPr>
                <a:defRPr/>
              </a:pPr>
              <a:t>16</a:t>
            </a:fld>
            <a:endParaRPr lang="en-US" dirty="0"/>
          </a:p>
        </p:txBody>
      </p:sp>
      <p:sp>
        <p:nvSpPr>
          <p:cNvPr id="16" name="Footer Placeholder 15"/>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4951"/>
                                        </p:tgtEl>
                                        <p:attrNameLst>
                                          <p:attrName>style.visibility</p:attrName>
                                        </p:attrNameLst>
                                      </p:cBhvr>
                                      <p:to>
                                        <p:strVal val="visible"/>
                                      </p:to>
                                    </p:set>
                                    <p:animEffect transition="in" filter="dissolve">
                                      <p:cBhvr>
                                        <p:cTn id="7" dur="500"/>
                                        <p:tgtEl>
                                          <p:spTgt spid="12495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4952"/>
                                        </p:tgtEl>
                                        <p:attrNameLst>
                                          <p:attrName>style.visibility</p:attrName>
                                        </p:attrNameLst>
                                      </p:cBhvr>
                                      <p:to>
                                        <p:strVal val="visible"/>
                                      </p:to>
                                    </p:set>
                                    <p:animEffect transition="in" filter="dissolve">
                                      <p:cBhvr>
                                        <p:cTn id="12" dur="500"/>
                                        <p:tgtEl>
                                          <p:spTgt spid="124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5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8" name="Group 28"/>
          <p:cNvGraphicFramePr>
            <a:graphicFrameLocks noGrp="1"/>
          </p:cNvGraphicFramePr>
          <p:nvPr>
            <p:ph idx="4294967295"/>
          </p:nvPr>
        </p:nvGraphicFramePr>
        <p:xfrm>
          <a:off x="635000" y="2120900"/>
          <a:ext cx="8001000" cy="4090988"/>
        </p:xfrm>
        <a:graphic>
          <a:graphicData uri="http://schemas.openxmlformats.org/drawingml/2006/table">
            <a:tbl>
              <a:tblPr/>
              <a:tblGrid>
                <a:gridCol w="1350819"/>
                <a:gridCol w="2341706"/>
                <a:gridCol w="4308475"/>
              </a:tblGrid>
              <a:tr h="4159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FFFFFF"/>
                          </a:solidFill>
                          <a:effectLst/>
                          <a:latin typeface="Calibri" charset="0"/>
                          <a:ea typeface="ＭＳ Ｐゴシック" charset="-128"/>
                          <a:cs typeface="ＭＳ Ｐゴシック" charset="-128"/>
                        </a:rPr>
                        <a:t>Area of focus</a:t>
                      </a:r>
                    </a:p>
                  </a:txBody>
                  <a:tcPr horzOverflow="overflow">
                    <a:lnL w="12700" cap="flat" cmpd="sng" algn="ctr">
                      <a:solidFill>
                        <a:srgbClr val="800000"/>
                      </a:solidFill>
                      <a:prstDash val="solid"/>
                      <a:round/>
                      <a:headEnd type="none" w="med" len="med"/>
                      <a:tailEnd type="none" w="med" len="med"/>
                    </a:lnL>
                    <a:lnR>
                      <a:noFill/>
                    </a:lnR>
                    <a:lnT w="12700" cap="flat" cmpd="sng" algn="ctr">
                      <a:solidFill>
                        <a:srgbClr val="80000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FFFFFF"/>
                          </a:solidFill>
                          <a:effectLst/>
                          <a:latin typeface="Calibri" charset="0"/>
                          <a:ea typeface="ＭＳ Ｐゴシック" charset="-128"/>
                          <a:cs typeface="ＭＳ Ｐゴシック" charset="-128"/>
                        </a:rPr>
                        <a:t>Measure</a:t>
                      </a:r>
                    </a:p>
                  </a:txBody>
                  <a:tcPr horzOverflow="overflow">
                    <a:lnL>
                      <a:noFill/>
                    </a:lnL>
                    <a:lnR>
                      <a:noFill/>
                    </a:lnR>
                    <a:lnT w="12700" cap="flat" cmpd="sng" algn="ctr">
                      <a:solidFill>
                        <a:srgbClr val="80000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FFFFFF"/>
                          </a:solidFill>
                          <a:effectLst/>
                          <a:latin typeface="Calibri" charset="0"/>
                          <a:ea typeface="ＭＳ Ｐゴシック" charset="-128"/>
                          <a:cs typeface="ＭＳ Ｐゴシック" charset="-128"/>
                        </a:rPr>
                        <a:t>Frequency</a:t>
                      </a:r>
                    </a:p>
                  </a:txBody>
                  <a:tcPr horzOverflow="overflow">
                    <a:lnL>
                      <a:noFill/>
                    </a:lnL>
                    <a:lnR w="12700" cap="flat" cmpd="sng" algn="ctr">
                      <a:solidFill>
                        <a:srgbClr val="800000"/>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800000"/>
                    </a:solidFill>
                  </a:tcPr>
                </a:tc>
              </a:tr>
              <a:tr h="11842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Calibri" charset="0"/>
                          <a:ea typeface="ＭＳ Ｐゴシック" charset="-128"/>
                          <a:cs typeface="ＭＳ Ｐゴシック" charset="-128"/>
                        </a:rPr>
                        <a:t>Reading</a:t>
                      </a:r>
                    </a:p>
                  </a:txBody>
                  <a:tcPr horzOverflow="overflow">
                    <a:lnL w="12700" cap="flat" cmpd="sng" algn="ctr">
                      <a:solidFill>
                        <a:srgbClr val="800000"/>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F3E9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Maze curriculum-based measure (CBM)</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F3E9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Conducted at the end of eighth grade for students attending feeder middle schools; guidance department administered for new students within 6 weeks</a:t>
                      </a:r>
                    </a:p>
                  </a:txBody>
                  <a:tcPr horzOverflow="overflow">
                    <a:lnL>
                      <a:noFill/>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F3E9E9"/>
                    </a:solidFill>
                  </a:tcPr>
                </a:tc>
              </a:tr>
              <a:tr h="6810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Calibri" charset="0"/>
                          <a:ea typeface="ＭＳ Ｐゴシック" charset="-128"/>
                          <a:cs typeface="ＭＳ Ｐゴシック" charset="-128"/>
                        </a:rPr>
                        <a:t>Grades</a:t>
                      </a:r>
                    </a:p>
                  </a:txBody>
                  <a:tcPr horzOverflow="overflow">
                    <a:lnL w="12700" cap="flat" cmpd="sng" algn="ctr">
                      <a:solidFill>
                        <a:srgbClr val="800000"/>
                      </a:solidFill>
                      <a:prstDash val="solid"/>
                      <a:round/>
                      <a:headEnd type="none" w="med" len="med"/>
                      <a:tailEnd type="none" w="med" len="med"/>
                    </a:lnL>
                    <a:lnR>
                      <a:noFill/>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Failure of one or more content area classes</a:t>
                      </a:r>
                    </a:p>
                  </a:txBody>
                  <a:tcPr horzOverflow="overflow">
                    <a:lnL>
                      <a:noFill/>
                    </a:lnL>
                    <a:lnR>
                      <a:noFill/>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Guidance department conducted review three times a year</a:t>
                      </a:r>
                    </a:p>
                  </a:txBody>
                  <a:tcPr horzOverflow="overflow">
                    <a:lnL>
                      <a:noFill/>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r>
              <a:tr h="879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Calibri" charset="0"/>
                          <a:ea typeface="ＭＳ Ｐゴシック" charset="-128"/>
                          <a:cs typeface="ＭＳ Ｐゴシック" charset="-128"/>
                        </a:rPr>
                        <a:t>Exit exams</a:t>
                      </a:r>
                    </a:p>
                  </a:txBody>
                  <a:tcPr horzOverflow="overflow">
                    <a:lnL w="12700" cap="flat" cmpd="sng" algn="ctr">
                      <a:solidFill>
                        <a:srgbClr val="800000"/>
                      </a:solidFill>
                      <a:prstDash val="solid"/>
                      <a:round/>
                      <a:headEnd type="none" w="med" len="med"/>
                      <a:tailEnd type="none" w="med" len="med"/>
                    </a:lnL>
                    <a:lnR>
                      <a:noFill/>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Failure to pass a state exit exam on its first administration</a:t>
                      </a:r>
                    </a:p>
                  </a:txBody>
                  <a:tcPr horzOverflow="overflow">
                    <a:lnL>
                      <a:noFill/>
                    </a:lnL>
                    <a:lnR>
                      <a:noFill/>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Guidance department conducted review at the end of each school year</a:t>
                      </a:r>
                    </a:p>
                  </a:txBody>
                  <a:tcPr horzOverflow="overflow">
                    <a:lnL>
                      <a:noFill/>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F4E9E9"/>
                    </a:solidFill>
                  </a:tcPr>
                </a:tc>
              </a:tr>
              <a:tr h="7366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Calibri" charset="0"/>
                          <a:ea typeface="ＭＳ Ｐゴシック" charset="-128"/>
                          <a:cs typeface="ＭＳ Ｐゴシック" charset="-128"/>
                        </a:rPr>
                        <a:t>Behavior</a:t>
                      </a:r>
                    </a:p>
                  </a:txBody>
                  <a:tcPr horzOverflow="overflow">
                    <a:lnL w="12700" cap="flat" cmpd="sng" algn="ctr">
                      <a:solidFill>
                        <a:srgbClr val="800000"/>
                      </a:solidFill>
                      <a:prstDash val="solid"/>
                      <a:round/>
                      <a:headEnd type="none" w="med" len="med"/>
                      <a:tailEnd type="none" w="med" len="med"/>
                    </a:lnL>
                    <a:lnR>
                      <a:noFill/>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Number of office discipline referrals</a:t>
                      </a:r>
                    </a:p>
                  </a:txBody>
                  <a:tcPr horzOverflow="overflow">
                    <a:lnL>
                      <a:noFill/>
                    </a:lnL>
                    <a:lnR>
                      <a:noFill/>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Guidance department conducted review in December and May</a:t>
                      </a:r>
                    </a:p>
                  </a:txBody>
                  <a:tcPr horzOverflow="overflow">
                    <a:lnL>
                      <a:noFill/>
                    </a:lnL>
                    <a:lnR w="12700" cap="flat" cmpd="sng" algn="ctr">
                      <a:solidFill>
                        <a:schemeClr val="accent2"/>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53276" name="Title 1"/>
          <p:cNvSpPr>
            <a:spLocks noGrp="1"/>
          </p:cNvSpPr>
          <p:nvPr>
            <p:ph type="title" idx="4294967295"/>
          </p:nvPr>
        </p:nvSpPr>
        <p:spPr>
          <a:xfrm>
            <a:off x="381000" y="274638"/>
            <a:ext cx="7848600" cy="995362"/>
          </a:xfrm>
        </p:spPr>
        <p:txBody>
          <a:bodyPr/>
          <a:lstStyle/>
          <a:p>
            <a:r>
              <a:rPr lang="en-US" dirty="0" smtClean="0"/>
              <a:t>Universal Screening</a:t>
            </a:r>
            <a:r>
              <a:rPr lang="en-US" sz="1800" dirty="0" smtClean="0"/>
              <a:t/>
            </a:r>
            <a:br>
              <a:rPr lang="en-US" sz="1800" dirty="0" smtClean="0"/>
            </a:br>
            <a:endParaRPr lang="en-US" sz="1800" dirty="0" smtClean="0"/>
          </a:p>
        </p:txBody>
      </p:sp>
      <p:sp>
        <p:nvSpPr>
          <p:cNvPr id="8" name="Slide Number Placeholder 7"/>
          <p:cNvSpPr txBox="1">
            <a:spLocks noGrp="1"/>
          </p:cNvSpPr>
          <p:nvPr/>
        </p:nvSpPr>
        <p:spPr>
          <a:xfrm>
            <a:off x="6553200" y="6161088"/>
            <a:ext cx="2133600" cy="365125"/>
          </a:xfrm>
          <a:prstGeom prst="rect">
            <a:avLst/>
          </a:prstGeom>
          <a:noFill/>
        </p:spPr>
        <p:txBody>
          <a:bodyPr anchor="ctr"/>
          <a:lstStyle/>
          <a:p>
            <a:pPr algn="r" fontAlgn="auto">
              <a:spcBef>
                <a:spcPts val="0"/>
              </a:spcBef>
              <a:spcAft>
                <a:spcPts val="0"/>
              </a:spcAft>
              <a:defRPr/>
            </a:pPr>
            <a:fld id="{E78EF7F2-7559-4A95-87B4-928D9F9DDAA9}" type="slidenum">
              <a:rPr lang="en-US" sz="1200">
                <a:latin typeface="+mn-lt"/>
                <a:ea typeface="+mn-ea"/>
                <a:cs typeface="+mn-cs"/>
              </a:rPr>
              <a:pPr algn="r" fontAlgn="auto">
                <a:spcBef>
                  <a:spcPts val="0"/>
                </a:spcBef>
                <a:spcAft>
                  <a:spcPts val="0"/>
                </a:spcAft>
                <a:defRPr/>
              </a:pPr>
              <a:t>17</a:t>
            </a:fld>
            <a:endParaRPr lang="en-US" sz="1200" dirty="0">
              <a:latin typeface="+mn-lt"/>
              <a:ea typeface="+mn-ea"/>
              <a:cs typeface="+mn-cs"/>
            </a:endParaRPr>
          </a:p>
        </p:txBody>
      </p:sp>
      <p:sp>
        <p:nvSpPr>
          <p:cNvPr id="53278" name="Text Box 30"/>
          <p:cNvSpPr txBox="1">
            <a:spLocks noChangeArrowheads="1"/>
          </p:cNvSpPr>
          <p:nvPr/>
        </p:nvSpPr>
        <p:spPr bwMode="auto">
          <a:xfrm>
            <a:off x="0" y="1595438"/>
            <a:ext cx="9144000" cy="3968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000" b="1" dirty="0">
                <a:latin typeface="Calibri" charset="0"/>
                <a:ea typeface="Calibri" charset="0"/>
                <a:cs typeface="Calibri" charset="0"/>
              </a:rPr>
              <a:t>Examples From Site Visits</a:t>
            </a:r>
            <a:endParaRPr lang="en-US" b="1" dirty="0">
              <a:latin typeface="Calibri" charset="0"/>
              <a:ea typeface="Calibri" charset="0"/>
              <a:cs typeface="Calibri" charset="0"/>
            </a:endParaRPr>
          </a:p>
        </p:txBody>
      </p:sp>
      <p:sp>
        <p:nvSpPr>
          <p:cNvPr id="53279" name="Rectangle 5"/>
          <p:cNvSpPr>
            <a:spLocks noChangeArrowheads="1"/>
          </p:cNvSpPr>
          <p:nvPr/>
        </p:nvSpPr>
        <p:spPr bwMode="auto">
          <a:xfrm>
            <a:off x="442913" y="960438"/>
            <a:ext cx="8408987" cy="646112"/>
          </a:xfrm>
          <a:prstGeom prst="rect">
            <a:avLst/>
          </a:prstGeom>
          <a:noFill/>
          <a:ln w="9525">
            <a:noFill/>
            <a:miter lim="800000"/>
            <a:headEnd/>
            <a:tailEnd/>
          </a:ln>
        </p:spPr>
        <p:txBody>
          <a:bodyPr>
            <a:prstTxWarp prst="textNoShape">
              <a:avLst/>
            </a:prstTxWarp>
            <a:spAutoFit/>
          </a:bodyPr>
          <a:lstStyle/>
          <a:p>
            <a:r>
              <a:rPr lang="en-US" sz="1800" dirty="0">
                <a:latin typeface="Calibri" charset="0"/>
                <a:ea typeface="Calibri" charset="0"/>
                <a:cs typeface="Calibri" charset="0"/>
              </a:rPr>
              <a:t>Brief assessments for predicting which students will develop learning or behavioral problems and need intensive interventions</a:t>
            </a:r>
          </a:p>
        </p:txBody>
      </p:sp>
      <p:sp>
        <p:nvSpPr>
          <p:cNvPr id="7" name="Slide Number Placeholder 6"/>
          <p:cNvSpPr>
            <a:spLocks noGrp="1"/>
          </p:cNvSpPr>
          <p:nvPr>
            <p:ph type="sldNum" sz="quarter" idx="12"/>
          </p:nvPr>
        </p:nvSpPr>
        <p:spPr/>
        <p:txBody>
          <a:bodyPr/>
          <a:lstStyle/>
          <a:p>
            <a:pPr>
              <a:defRPr/>
            </a:pPr>
            <a:fld id="{789AD49C-29F6-4A18-9F8D-2624630DFBE1}" type="slidenum">
              <a:rPr lang="en-US" smtClean="0"/>
              <a:pPr>
                <a:defRPr/>
              </a:pPr>
              <a:t>17</a:t>
            </a:fld>
            <a:endParaRPr lang="en-US" dirty="0"/>
          </a:p>
        </p:txBody>
      </p:sp>
      <p:sp>
        <p:nvSpPr>
          <p:cNvPr id="9" name="Footer Placeholder 8"/>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idx="4294967295"/>
          </p:nvPr>
        </p:nvSpPr>
        <p:spPr>
          <a:xfrm>
            <a:off x="304800" y="355600"/>
            <a:ext cx="8229600" cy="817563"/>
          </a:xfrm>
        </p:spPr>
        <p:txBody>
          <a:bodyPr/>
          <a:lstStyle/>
          <a:p>
            <a:r>
              <a:rPr lang="en-US" dirty="0" smtClean="0"/>
              <a:t>Ongoing Progress Monitoring</a:t>
            </a:r>
            <a:r>
              <a:rPr lang="en-US" sz="1800" dirty="0" smtClean="0"/>
              <a:t/>
            </a:r>
            <a:br>
              <a:rPr lang="en-US" sz="1800" dirty="0" smtClean="0"/>
            </a:br>
            <a:endParaRPr lang="en-US" sz="1800" dirty="0" smtClean="0"/>
          </a:p>
        </p:txBody>
      </p:sp>
      <p:sp>
        <p:nvSpPr>
          <p:cNvPr id="8" name="Slide Number Placeholder 7"/>
          <p:cNvSpPr txBox="1">
            <a:spLocks noGrp="1"/>
          </p:cNvSpPr>
          <p:nvPr/>
        </p:nvSpPr>
        <p:spPr>
          <a:xfrm>
            <a:off x="6553200" y="6161088"/>
            <a:ext cx="2133600" cy="365125"/>
          </a:xfrm>
          <a:prstGeom prst="rect">
            <a:avLst/>
          </a:prstGeom>
          <a:noFill/>
        </p:spPr>
        <p:txBody>
          <a:bodyPr anchor="ctr"/>
          <a:lstStyle/>
          <a:p>
            <a:pPr algn="r" fontAlgn="auto">
              <a:spcBef>
                <a:spcPts val="0"/>
              </a:spcBef>
              <a:spcAft>
                <a:spcPts val="0"/>
              </a:spcAft>
              <a:defRPr/>
            </a:pPr>
            <a:fld id="{517D96BC-2320-4C3C-9955-038FB13148EA}" type="slidenum">
              <a:rPr lang="en-US" sz="1200">
                <a:latin typeface="+mn-lt"/>
                <a:ea typeface="+mn-ea"/>
                <a:cs typeface="+mn-cs"/>
              </a:rPr>
              <a:pPr algn="r" fontAlgn="auto">
                <a:spcBef>
                  <a:spcPts val="0"/>
                </a:spcBef>
                <a:spcAft>
                  <a:spcPts val="0"/>
                </a:spcAft>
                <a:defRPr/>
              </a:pPr>
              <a:t>18</a:t>
            </a:fld>
            <a:endParaRPr lang="en-US" sz="1200" dirty="0">
              <a:latin typeface="+mn-lt"/>
              <a:ea typeface="+mn-ea"/>
              <a:cs typeface="+mn-cs"/>
            </a:endParaRPr>
          </a:p>
        </p:txBody>
      </p:sp>
      <p:graphicFrame>
        <p:nvGraphicFramePr>
          <p:cNvPr id="146483" name="Group 51"/>
          <p:cNvGraphicFramePr>
            <a:graphicFrameLocks noGrp="1"/>
          </p:cNvGraphicFramePr>
          <p:nvPr>
            <p:extLst>
              <p:ext uri="{D42A27DB-BD31-4B8C-83A1-F6EECF244321}">
                <p14:modId xmlns:p14="http://schemas.microsoft.com/office/powerpoint/2010/main" val="3923406572"/>
              </p:ext>
            </p:extLst>
          </p:nvPr>
        </p:nvGraphicFramePr>
        <p:xfrm>
          <a:off x="470380" y="1909128"/>
          <a:ext cx="8270395" cy="4251960"/>
        </p:xfrm>
        <a:graphic>
          <a:graphicData uri="http://schemas.openxmlformats.org/drawingml/2006/table">
            <a:tbl>
              <a:tblPr/>
              <a:tblGrid>
                <a:gridCol w="1430117"/>
                <a:gridCol w="3588785"/>
                <a:gridCol w="3251493"/>
              </a:tblGrid>
              <a:tr h="5254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FFFFFF"/>
                          </a:solidFill>
                          <a:effectLst/>
                          <a:latin typeface="Calibri" charset="0"/>
                          <a:ea typeface="ＭＳ Ｐゴシック" charset="-128"/>
                          <a:cs typeface="ＭＳ Ｐゴシック" charset="-128"/>
                        </a:rPr>
                        <a:t>Level of instruction</a:t>
                      </a:r>
                    </a:p>
                  </a:txBody>
                  <a:tcPr horzOverflow="overflow">
                    <a:lnL w="12700" cap="flat" cmpd="sng" algn="ctr">
                      <a:solidFill>
                        <a:srgbClr val="8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FFFFFF"/>
                          </a:solidFill>
                          <a:effectLst/>
                          <a:latin typeface="Calibri" charset="0"/>
                          <a:ea typeface="ＭＳ Ｐゴシック" charset="-128"/>
                          <a:cs typeface="ＭＳ Ｐゴシック" charset="-128"/>
                        </a:rPr>
                        <a:t>Measure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FFFFFF"/>
                          </a:solidFill>
                          <a:effectLst/>
                          <a:latin typeface="Calibri" charset="0"/>
                          <a:ea typeface="ＭＳ Ｐゴシック" charset="-128"/>
                          <a:cs typeface="ＭＳ Ｐゴシック" charset="-128"/>
                        </a:rPr>
                        <a:t>Frequency</a:t>
                      </a:r>
                    </a:p>
                  </a:txBody>
                  <a:tcPr horzOverflow="overflow">
                    <a:lnL w="12700" cap="flat" cmpd="sng" algn="ctr">
                      <a:no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800000"/>
                    </a:solidFill>
                  </a:tcPr>
                </a:tc>
              </a:tr>
              <a:tr h="9191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Calibri" charset="0"/>
                          <a:ea typeface="ＭＳ Ｐゴシック" charset="-128"/>
                          <a:cs typeface="ＭＳ Ｐゴシック" charset="-128"/>
                        </a:rPr>
                        <a:t>Primary</a:t>
                      </a:r>
                    </a:p>
                  </a:txBody>
                  <a:tcPr horzOverflow="overflow">
                    <a:lnL w="12700" cap="flat" cmpd="sng" algn="ctr">
                      <a:solidFill>
                        <a:srgbClr val="8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F3E9E9"/>
                    </a:solidFill>
                  </a:tcPr>
                </a:tc>
                <a:tc>
                  <a:txBody>
                    <a:bodyPr/>
                    <a:lstStyle/>
                    <a:p>
                      <a:pPr marL="228600" marR="0" lvl="0" indent="-228600" algn="l" defTabSz="457200" rtl="0" eaLnBrk="1" fontAlgn="base" latinLnBrk="0" hangingPunct="1">
                        <a:lnSpc>
                          <a:spcPct val="100000"/>
                        </a:lnSpc>
                        <a:spcBef>
                          <a:spcPct val="0"/>
                        </a:spcBef>
                        <a:spcAft>
                          <a:spcPct val="0"/>
                        </a:spcAft>
                        <a:buClrTx/>
                        <a:buSzTx/>
                        <a:buFont typeface="Arial" charset="0"/>
                        <a:buChar char="•"/>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Ongoing formative assessment </a:t>
                      </a:r>
                    </a:p>
                    <a:p>
                      <a:pPr marL="228600" marR="0" lvl="0" indent="-228600" algn="l" defTabSz="457200" rtl="0" eaLnBrk="1" fontAlgn="base" latinLnBrk="0" hangingPunct="1">
                        <a:lnSpc>
                          <a:spcPct val="100000"/>
                        </a:lnSpc>
                        <a:spcBef>
                          <a:spcPct val="0"/>
                        </a:spcBef>
                        <a:spcAft>
                          <a:spcPct val="0"/>
                        </a:spcAft>
                        <a:buClrTx/>
                        <a:buSzTx/>
                        <a:buFont typeface="Arial" charset="0"/>
                        <a:buChar char="•"/>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Common mathematics assessment</a:t>
                      </a:r>
                    </a:p>
                    <a:p>
                      <a:pPr marL="228600" marR="0" lvl="0" indent="-228600" algn="l" defTabSz="457200" rtl="0" eaLnBrk="1" fontAlgn="base" latinLnBrk="0" hangingPunct="1">
                        <a:lnSpc>
                          <a:spcPct val="100000"/>
                        </a:lnSpc>
                        <a:spcBef>
                          <a:spcPct val="0"/>
                        </a:spcBef>
                        <a:spcAft>
                          <a:spcPct val="0"/>
                        </a:spcAft>
                        <a:buClrTx/>
                        <a:buSzTx/>
                        <a:buFont typeface="Arial" charset="0"/>
                        <a:buChar char="•"/>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Common writing prompts</a:t>
                      </a:r>
                    </a:p>
                    <a:p>
                      <a:pPr marL="228600" marR="0" lvl="0" indent="-228600" algn="l" defTabSz="457200" rtl="0" eaLnBrk="1" fontAlgn="base" latinLnBrk="0" hangingPunct="1">
                        <a:lnSpc>
                          <a:spcPct val="100000"/>
                        </a:lnSpc>
                        <a:spcBef>
                          <a:spcPct val="0"/>
                        </a:spcBef>
                        <a:spcAft>
                          <a:spcPct val="0"/>
                        </a:spcAft>
                        <a:buClrTx/>
                        <a:buSzTx/>
                        <a:buFont typeface="Arial" charset="0"/>
                        <a:buChar char="•"/>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Grades</a:t>
                      </a:r>
                    </a:p>
                    <a:p>
                      <a:pPr marL="228600" marR="0" lvl="0" indent="-228600" algn="l" defTabSz="457200" rtl="0" eaLnBrk="1" fontAlgn="base" latinLnBrk="0" hangingPunct="1">
                        <a:lnSpc>
                          <a:spcPct val="100000"/>
                        </a:lnSpc>
                        <a:spcBef>
                          <a:spcPct val="0"/>
                        </a:spcBef>
                        <a:spcAft>
                          <a:spcPct val="0"/>
                        </a:spcAft>
                        <a:buClrTx/>
                        <a:buSzTx/>
                        <a:buFont typeface="Arial" charset="0"/>
                        <a:buChar char="•"/>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Attendance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F3E9E9"/>
                    </a:solidFill>
                  </a:tcPr>
                </a:tc>
                <a:tc>
                  <a:txBody>
                    <a:bodyPr/>
                    <a:lstStyle/>
                    <a:p>
                      <a:pPr marL="230188" marR="0" lvl="0" indent="-230188" algn="l" defTabSz="457200" rtl="0" eaLnBrk="1" fontAlgn="base" latinLnBrk="0" hangingPunct="1">
                        <a:lnSpc>
                          <a:spcPct val="100000"/>
                        </a:lnSpc>
                        <a:spcBef>
                          <a:spcPct val="0"/>
                        </a:spcBef>
                        <a:spcAft>
                          <a:spcPct val="0"/>
                        </a:spcAft>
                        <a:buClrTx/>
                        <a:buSzTx/>
                        <a:buFont typeface="Arial"/>
                        <a:buChar char="•"/>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Daily</a:t>
                      </a:r>
                    </a:p>
                    <a:p>
                      <a:pPr marL="230188" marR="0" lvl="0" indent="-230188" algn="l" defTabSz="457200" rtl="0" eaLnBrk="1" fontAlgn="base" latinLnBrk="0" hangingPunct="1">
                        <a:lnSpc>
                          <a:spcPct val="100000"/>
                        </a:lnSpc>
                        <a:spcBef>
                          <a:spcPct val="0"/>
                        </a:spcBef>
                        <a:spcAft>
                          <a:spcPct val="0"/>
                        </a:spcAft>
                        <a:buClrTx/>
                        <a:buSzTx/>
                        <a:buFont typeface="Arial"/>
                        <a:buChar char="•"/>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Monthly</a:t>
                      </a:r>
                    </a:p>
                    <a:p>
                      <a:pPr marL="230188" marR="0" lvl="0" indent="-230188" algn="l" defTabSz="457200" rtl="0" eaLnBrk="1" fontAlgn="base" latinLnBrk="0" hangingPunct="1">
                        <a:lnSpc>
                          <a:spcPct val="100000"/>
                        </a:lnSpc>
                        <a:spcBef>
                          <a:spcPct val="0"/>
                        </a:spcBef>
                        <a:spcAft>
                          <a:spcPct val="0"/>
                        </a:spcAft>
                        <a:buClrTx/>
                        <a:buSzTx/>
                        <a:buFont typeface="Arial"/>
                        <a:buChar char="•"/>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Monthly</a:t>
                      </a:r>
                    </a:p>
                    <a:p>
                      <a:pPr marL="230188" marR="0" lvl="0" indent="-230188" algn="l" defTabSz="457200" rtl="0" eaLnBrk="1" fontAlgn="base" latinLnBrk="0" hangingPunct="1">
                        <a:lnSpc>
                          <a:spcPct val="100000"/>
                        </a:lnSpc>
                        <a:spcBef>
                          <a:spcPct val="0"/>
                        </a:spcBef>
                        <a:spcAft>
                          <a:spcPct val="0"/>
                        </a:spcAft>
                        <a:buClrTx/>
                        <a:buSzTx/>
                        <a:buFont typeface="Arial"/>
                        <a:buChar char="•"/>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Semester/quarter</a:t>
                      </a:r>
                    </a:p>
                    <a:p>
                      <a:pPr marL="230188" marR="0" lvl="0" indent="-230188" algn="l" defTabSz="457200" rtl="0" eaLnBrk="1" fontAlgn="base" latinLnBrk="0" hangingPunct="1">
                        <a:lnSpc>
                          <a:spcPct val="100000"/>
                        </a:lnSpc>
                        <a:spcBef>
                          <a:spcPct val="0"/>
                        </a:spcBef>
                        <a:spcAft>
                          <a:spcPct val="0"/>
                        </a:spcAft>
                        <a:buClrTx/>
                        <a:buSzTx/>
                        <a:buFont typeface="Arial"/>
                        <a:buChar char="•"/>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First 20 days of school, quarterly</a:t>
                      </a:r>
                    </a:p>
                  </a:txBody>
                  <a:tcPr horzOverflow="overflow">
                    <a:lnL w="12700" cap="flat" cmpd="sng" algn="ctr">
                      <a:no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F3E9E9"/>
                    </a:solidFill>
                  </a:tcPr>
                </a:tc>
              </a:tr>
              <a:tr h="9191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Calibri" charset="0"/>
                          <a:ea typeface="ＭＳ Ｐゴシック" charset="-128"/>
                          <a:cs typeface="ＭＳ Ｐゴシック" charset="-128"/>
                        </a:rPr>
                        <a:t>Secondary</a:t>
                      </a:r>
                    </a:p>
                  </a:txBody>
                  <a:tcPr horzOverflow="overflow">
                    <a:lnL w="12700" cap="flat" cmpd="sng" algn="ctr">
                      <a:solidFill>
                        <a:srgbClr val="8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c>
                  <a:txBody>
                    <a:bodyPr/>
                    <a:lstStyle/>
                    <a:p>
                      <a:pPr marL="230188" marR="0" lvl="0" indent="-230188" algn="l" defTabSz="457200" rtl="0" eaLnBrk="1" fontAlgn="base" latinLnBrk="0" hangingPunct="1">
                        <a:lnSpc>
                          <a:spcPct val="100000"/>
                        </a:lnSpc>
                        <a:spcBef>
                          <a:spcPct val="0"/>
                        </a:spcBef>
                        <a:spcAft>
                          <a:spcPct val="0"/>
                        </a:spcAft>
                        <a:buClrTx/>
                        <a:buSzTx/>
                        <a:buFont typeface="Arial" charset="0"/>
                        <a:buChar char="•"/>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Teacher-developed algebra CBM</a:t>
                      </a:r>
                    </a:p>
                    <a:p>
                      <a:pPr marL="230188" marR="0" lvl="0" indent="-230188" algn="l" defTabSz="457200" rtl="0" eaLnBrk="1" fontAlgn="base" latinLnBrk="0" hangingPunct="1">
                        <a:lnSpc>
                          <a:spcPct val="100000"/>
                        </a:lnSpc>
                        <a:spcBef>
                          <a:spcPct val="0"/>
                        </a:spcBef>
                        <a:spcAft>
                          <a:spcPct val="0"/>
                        </a:spcAft>
                        <a:buClrTx/>
                        <a:buSzTx/>
                        <a:buFont typeface="Arial" charset="0"/>
                        <a:buChar char="•"/>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Maze passage</a:t>
                      </a:r>
                    </a:p>
                    <a:p>
                      <a:pPr marL="230188" marR="0" lvl="0" indent="-230188" algn="l" defTabSz="457200" rtl="0" eaLnBrk="1" fontAlgn="base" latinLnBrk="0" hangingPunct="1">
                        <a:lnSpc>
                          <a:spcPct val="100000"/>
                        </a:lnSpc>
                        <a:spcBef>
                          <a:spcPct val="0"/>
                        </a:spcBef>
                        <a:spcAft>
                          <a:spcPct val="0"/>
                        </a:spcAft>
                        <a:buClrTx/>
                        <a:buSzTx/>
                        <a:buFont typeface="Arial" charset="0"/>
                        <a:buChar char="•"/>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D/F reports</a:t>
                      </a:r>
                    </a:p>
                    <a:p>
                      <a:pPr marL="230188" marR="0" lvl="0" indent="-230188" algn="l" defTabSz="457200" rtl="0" eaLnBrk="1" fontAlgn="base" latinLnBrk="0" hangingPunct="1">
                        <a:lnSpc>
                          <a:spcPct val="100000"/>
                        </a:lnSpc>
                        <a:spcBef>
                          <a:spcPct val="0"/>
                        </a:spcBef>
                        <a:spcAft>
                          <a:spcPct val="0"/>
                        </a:spcAft>
                        <a:buClrTx/>
                        <a:buSzTx/>
                        <a:buFont typeface="Arial" charset="0"/>
                        <a:buChar char="•"/>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Time-sampling for behavior</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c>
                  <a:txBody>
                    <a:bodyPr/>
                    <a:lstStyle/>
                    <a:p>
                      <a:pPr marL="230188" marR="0" lvl="0" indent="-230188" algn="l" defTabSz="457200" rtl="0" eaLnBrk="1" fontAlgn="base" latinLnBrk="0" hangingPunct="1">
                        <a:lnSpc>
                          <a:spcPct val="100000"/>
                        </a:lnSpc>
                        <a:spcBef>
                          <a:spcPct val="0"/>
                        </a:spcBef>
                        <a:spcAft>
                          <a:spcPct val="0"/>
                        </a:spcAft>
                        <a:buClrTx/>
                        <a:buSzTx/>
                        <a:buFont typeface="Arial"/>
                        <a:buChar char="•"/>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Every other week</a:t>
                      </a:r>
                    </a:p>
                    <a:p>
                      <a:pPr marL="230188" marR="0" lvl="0" indent="-230188" algn="l" defTabSz="457200" rtl="0" eaLnBrk="1" fontAlgn="base" latinLnBrk="0" hangingPunct="1">
                        <a:lnSpc>
                          <a:spcPct val="100000"/>
                        </a:lnSpc>
                        <a:spcBef>
                          <a:spcPct val="0"/>
                        </a:spcBef>
                        <a:spcAft>
                          <a:spcPct val="0"/>
                        </a:spcAft>
                        <a:buClrTx/>
                        <a:buSzTx/>
                        <a:buFont typeface="Arial"/>
                        <a:buChar char="•"/>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Every other week</a:t>
                      </a:r>
                    </a:p>
                    <a:p>
                      <a:pPr marL="230188" marR="0" lvl="0" indent="-230188" algn="l" defTabSz="457200" rtl="0" eaLnBrk="1" fontAlgn="base" latinLnBrk="0" hangingPunct="1">
                        <a:lnSpc>
                          <a:spcPct val="100000"/>
                        </a:lnSpc>
                        <a:spcBef>
                          <a:spcPct val="0"/>
                        </a:spcBef>
                        <a:spcAft>
                          <a:spcPct val="0"/>
                        </a:spcAft>
                        <a:buClrTx/>
                        <a:buSzTx/>
                        <a:buFont typeface="Arial"/>
                        <a:buChar char="•"/>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Weekly</a:t>
                      </a:r>
                    </a:p>
                    <a:p>
                      <a:pPr marL="230188" marR="0" lvl="0" indent="-230188" algn="l" defTabSz="457200" rtl="0" eaLnBrk="1" fontAlgn="base" latinLnBrk="0" hangingPunct="1">
                        <a:lnSpc>
                          <a:spcPct val="100000"/>
                        </a:lnSpc>
                        <a:spcBef>
                          <a:spcPct val="0"/>
                        </a:spcBef>
                        <a:spcAft>
                          <a:spcPct val="0"/>
                        </a:spcAft>
                        <a:buClrTx/>
                        <a:buSzTx/>
                        <a:buFont typeface="Arial"/>
                        <a:buChar char="•"/>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Weekly</a:t>
                      </a:r>
                    </a:p>
                  </a:txBody>
                  <a:tcPr horzOverflow="overflow">
                    <a:lnL w="12700" cap="flat" cmpd="sng" algn="ctr">
                      <a:no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r>
              <a:tr h="5318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Calibri" charset="0"/>
                          <a:ea typeface="ＭＳ Ｐゴシック" charset="-128"/>
                          <a:cs typeface="ＭＳ Ｐゴシック" charset="-128"/>
                        </a:rPr>
                        <a:t>Tertiary</a:t>
                      </a:r>
                    </a:p>
                  </a:txBody>
                  <a:tcPr horzOverflow="overflow">
                    <a:lnL w="12700" cap="flat" cmpd="sng" algn="ctr">
                      <a:solidFill>
                        <a:srgbClr val="8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F3E9E9"/>
                    </a:solidFill>
                  </a:tcPr>
                </a:tc>
                <a:tc>
                  <a:txBody>
                    <a:bodyPr/>
                    <a:lstStyle/>
                    <a:p>
                      <a:pPr marL="230188" marR="0" lvl="0" indent="-230188" algn="l" defTabSz="457200" rtl="0" eaLnBrk="1" fontAlgn="base" latinLnBrk="0" hangingPunct="1">
                        <a:lnSpc>
                          <a:spcPct val="100000"/>
                        </a:lnSpc>
                        <a:spcBef>
                          <a:spcPct val="0"/>
                        </a:spcBef>
                        <a:spcAft>
                          <a:spcPct val="0"/>
                        </a:spcAft>
                        <a:buClrTx/>
                        <a:buSzTx/>
                        <a:buFont typeface="Arial" charset="0"/>
                        <a:buChar char="•"/>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Measures embedded in intervention program </a:t>
                      </a:r>
                    </a:p>
                    <a:p>
                      <a:pPr marL="230188" marR="0" lvl="0" indent="-230188" algn="l" defTabSz="457200" rtl="0" eaLnBrk="1" fontAlgn="base" latinLnBrk="0" hangingPunct="1">
                        <a:lnSpc>
                          <a:spcPct val="100000"/>
                        </a:lnSpc>
                        <a:spcBef>
                          <a:spcPct val="0"/>
                        </a:spcBef>
                        <a:spcAft>
                          <a:spcPct val="0"/>
                        </a:spcAft>
                        <a:buClrTx/>
                        <a:buSzTx/>
                        <a:buFont typeface="Arial" charset="0"/>
                        <a:buChar char="•"/>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Behavior tracking sheets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F3E9E9"/>
                    </a:solidFill>
                  </a:tcPr>
                </a:tc>
                <a:tc>
                  <a:txBody>
                    <a:bodyPr/>
                    <a:lstStyle/>
                    <a:p>
                      <a:pPr marL="230188" marR="0" lvl="0" indent="-230188" algn="l" defTabSz="457200" rtl="0" eaLnBrk="1" fontAlgn="base" latinLnBrk="0" hangingPunct="1">
                        <a:lnSpc>
                          <a:spcPct val="100000"/>
                        </a:lnSpc>
                        <a:spcBef>
                          <a:spcPct val="0"/>
                        </a:spcBef>
                        <a:spcAft>
                          <a:spcPct val="0"/>
                        </a:spcAft>
                        <a:buClrTx/>
                        <a:buSzTx/>
                        <a:buFont typeface="Arial"/>
                        <a:buChar char="•"/>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Daily</a:t>
                      </a:r>
                      <a:b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br>
                      <a:endPar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endParaRPr>
                    </a:p>
                    <a:p>
                      <a:pPr marL="230188" marR="0" lvl="0" indent="-230188" algn="l" defTabSz="457200" rtl="0" eaLnBrk="1" fontAlgn="base" latinLnBrk="0" hangingPunct="1">
                        <a:lnSpc>
                          <a:spcPct val="100000"/>
                        </a:lnSpc>
                        <a:spcBef>
                          <a:spcPct val="0"/>
                        </a:spcBef>
                        <a:spcAft>
                          <a:spcPct val="0"/>
                        </a:spcAft>
                        <a:buClrTx/>
                        <a:buSzTx/>
                        <a:buFont typeface="Arial"/>
                        <a:buChar char="•"/>
                        <a:tabLst/>
                      </a:pPr>
                      <a:r>
                        <a:rPr kumimoji="0" lang="en-US" sz="1700" b="0" i="0" u="none" strike="noStrike" cap="none" normalizeH="0" baseline="0" dirty="0" smtClean="0">
                          <a:ln>
                            <a:noFill/>
                          </a:ln>
                          <a:solidFill>
                            <a:srgbClr val="000000"/>
                          </a:solidFill>
                          <a:effectLst/>
                          <a:latin typeface="Calibri" charset="0"/>
                          <a:ea typeface="ＭＳ Ｐゴシック" charset="-128"/>
                          <a:cs typeface="ＭＳ Ｐゴシック" charset="-128"/>
                        </a:rPr>
                        <a:t>Daily</a:t>
                      </a:r>
                    </a:p>
                  </a:txBody>
                  <a:tcPr horzOverflow="overflow">
                    <a:lnL w="12700" cap="flat" cmpd="sng" algn="ctr">
                      <a:no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F3E9E9"/>
                    </a:solidFill>
                  </a:tcPr>
                </a:tc>
              </a:tr>
            </a:tbl>
          </a:graphicData>
        </a:graphic>
      </p:graphicFrame>
      <p:sp>
        <p:nvSpPr>
          <p:cNvPr id="55319" name="Rectangle 5"/>
          <p:cNvSpPr>
            <a:spLocks noChangeArrowheads="1"/>
          </p:cNvSpPr>
          <p:nvPr/>
        </p:nvSpPr>
        <p:spPr bwMode="auto">
          <a:xfrm>
            <a:off x="304800" y="859631"/>
            <a:ext cx="8382000" cy="646113"/>
          </a:xfrm>
          <a:prstGeom prst="rect">
            <a:avLst/>
          </a:prstGeom>
          <a:noFill/>
          <a:ln w="9525">
            <a:noFill/>
            <a:miter lim="800000"/>
            <a:headEnd/>
            <a:tailEnd/>
          </a:ln>
        </p:spPr>
        <p:txBody>
          <a:bodyPr>
            <a:prstTxWarp prst="textNoShape">
              <a:avLst/>
            </a:prstTxWarp>
            <a:spAutoFit/>
          </a:bodyPr>
          <a:lstStyle/>
          <a:p>
            <a:r>
              <a:rPr lang="en-US" sz="1800" dirty="0">
                <a:latin typeface="Calibri" charset="0"/>
                <a:ea typeface="Calibri" charset="0"/>
                <a:cs typeface="Calibri" charset="0"/>
              </a:rPr>
              <a:t>Yields data to assess students’ learning and academic performance and to determine whether a specific intervention is effective for a particular student </a:t>
            </a:r>
          </a:p>
        </p:txBody>
      </p:sp>
      <p:sp>
        <p:nvSpPr>
          <p:cNvPr id="55320" name="Text Box 30"/>
          <p:cNvSpPr txBox="1">
            <a:spLocks noChangeArrowheads="1"/>
          </p:cNvSpPr>
          <p:nvPr/>
        </p:nvSpPr>
        <p:spPr bwMode="auto">
          <a:xfrm>
            <a:off x="0" y="1465263"/>
            <a:ext cx="9144000" cy="3968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000" b="1" dirty="0">
                <a:latin typeface="Calibri" charset="0"/>
                <a:ea typeface="Calibri" charset="0"/>
                <a:cs typeface="Calibri" charset="0"/>
              </a:rPr>
              <a:t>Examples From Site Visits</a:t>
            </a:r>
            <a:endParaRPr lang="en-US" b="1" dirty="0">
              <a:latin typeface="Calibri" charset="0"/>
              <a:ea typeface="Calibri" charset="0"/>
              <a:cs typeface="Calibri" charset="0"/>
            </a:endParaRPr>
          </a:p>
        </p:txBody>
      </p:sp>
      <p:sp>
        <p:nvSpPr>
          <p:cNvPr id="7" name="Slide Number Placeholder 6"/>
          <p:cNvSpPr>
            <a:spLocks noGrp="1"/>
          </p:cNvSpPr>
          <p:nvPr>
            <p:ph type="sldNum" sz="quarter" idx="12"/>
          </p:nvPr>
        </p:nvSpPr>
        <p:spPr/>
        <p:txBody>
          <a:bodyPr/>
          <a:lstStyle/>
          <a:p>
            <a:pPr>
              <a:defRPr/>
            </a:pPr>
            <a:fld id="{789AD49C-29F6-4A18-9F8D-2624630DFBE1}" type="slidenum">
              <a:rPr lang="en-US" smtClean="0"/>
              <a:pPr>
                <a:defRPr/>
              </a:pPr>
              <a:t>18</a:t>
            </a:fld>
            <a:endParaRPr lang="en-US" dirty="0"/>
          </a:p>
        </p:txBody>
      </p:sp>
      <p:sp>
        <p:nvSpPr>
          <p:cNvPr id="9" name="Footer Placeholder 8"/>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1" descr="Graphic2.png"/>
          <p:cNvPicPr>
            <a:picLocks noChangeAspect="1"/>
          </p:cNvPicPr>
          <p:nvPr/>
        </p:nvPicPr>
        <p:blipFill>
          <a:blip r:embed="rId3"/>
          <a:srcRect l="45000" t="13263" r="15485" b="13263"/>
          <a:stretch>
            <a:fillRect/>
          </a:stretch>
        </p:blipFill>
        <p:spPr bwMode="auto">
          <a:xfrm>
            <a:off x="3148013" y="990600"/>
            <a:ext cx="3810000" cy="5427663"/>
          </a:xfrm>
          <a:prstGeom prst="rect">
            <a:avLst/>
          </a:prstGeom>
          <a:noFill/>
          <a:ln w="9525">
            <a:noFill/>
            <a:miter lim="800000"/>
            <a:headEnd/>
            <a:tailEnd/>
          </a:ln>
        </p:spPr>
      </p:pic>
      <p:sp>
        <p:nvSpPr>
          <p:cNvPr id="57346" name="Text Box 9"/>
          <p:cNvSpPr txBox="1">
            <a:spLocks noChangeArrowheads="1"/>
          </p:cNvSpPr>
          <p:nvPr/>
        </p:nvSpPr>
        <p:spPr bwMode="auto">
          <a:xfrm>
            <a:off x="3148013" y="5969000"/>
            <a:ext cx="3757612" cy="366713"/>
          </a:xfrm>
          <a:prstGeom prst="rect">
            <a:avLst/>
          </a:prstGeom>
          <a:noFill/>
          <a:ln w="9525">
            <a:noFill/>
            <a:miter lim="800000"/>
            <a:headEnd/>
            <a:tailEnd/>
          </a:ln>
        </p:spPr>
        <p:txBody>
          <a:bodyPr>
            <a:prstTxWarp prst="textNoShape">
              <a:avLst/>
            </a:prstTxWarp>
            <a:spAutoFit/>
          </a:bodyPr>
          <a:lstStyle/>
          <a:p>
            <a:pPr algn="ctr" eaLnBrk="0" hangingPunct="0"/>
            <a:r>
              <a:rPr lang="en-US" sz="1800" b="1" baseline="30000" dirty="0">
                <a:solidFill>
                  <a:schemeClr val="bg1"/>
                </a:solidFill>
                <a:latin typeface="Calibri" charset="0"/>
                <a:ea typeface="Calibri" charset="0"/>
                <a:cs typeface="Calibri" charset="0"/>
                <a:sym typeface="Wingdings 3"/>
              </a:rPr>
              <a:t>≈</a:t>
            </a:r>
            <a:r>
              <a:rPr lang="en-US" sz="1800" b="1" baseline="30000" dirty="0">
                <a:solidFill>
                  <a:schemeClr val="bg1"/>
                </a:solidFill>
                <a:latin typeface="Calibri" charset="0"/>
                <a:ea typeface="Calibri" charset="0"/>
                <a:cs typeface="Calibri" charset="0"/>
              </a:rPr>
              <a:t> </a:t>
            </a:r>
            <a:r>
              <a:rPr lang="en-US" sz="1800" b="1" dirty="0" smtClean="0">
                <a:solidFill>
                  <a:schemeClr val="bg1"/>
                </a:solidFill>
                <a:latin typeface="Calibri" charset="0"/>
                <a:ea typeface="Calibri" charset="0"/>
                <a:cs typeface="Calibri" charset="0"/>
              </a:rPr>
              <a:t>80</a:t>
            </a:r>
            <a:r>
              <a:rPr lang="en-US" sz="1800" b="1" dirty="0">
                <a:solidFill>
                  <a:schemeClr val="bg1"/>
                </a:solidFill>
                <a:latin typeface="Calibri" charset="0"/>
                <a:ea typeface="Calibri" charset="0"/>
                <a:cs typeface="Calibri" charset="0"/>
              </a:rPr>
              <a:t>% of Students</a:t>
            </a:r>
          </a:p>
        </p:txBody>
      </p:sp>
      <p:sp>
        <p:nvSpPr>
          <p:cNvPr id="57347" name="Text Box 20"/>
          <p:cNvSpPr txBox="1">
            <a:spLocks noChangeArrowheads="1"/>
          </p:cNvSpPr>
          <p:nvPr/>
        </p:nvSpPr>
        <p:spPr bwMode="auto">
          <a:xfrm>
            <a:off x="5019675" y="6400800"/>
            <a:ext cx="3667125" cy="457200"/>
          </a:xfrm>
          <a:prstGeom prst="rect">
            <a:avLst/>
          </a:prstGeom>
          <a:noFill/>
          <a:ln w="9525">
            <a:noFill/>
            <a:miter lim="800000"/>
            <a:headEnd/>
            <a:tailEnd/>
          </a:ln>
        </p:spPr>
        <p:txBody>
          <a:bodyPr>
            <a:prstTxWarp prst="textNoShape">
              <a:avLst/>
            </a:prstTxWarp>
            <a:spAutoFit/>
          </a:bodyPr>
          <a:lstStyle/>
          <a:p>
            <a:pPr>
              <a:spcBef>
                <a:spcPct val="50000"/>
              </a:spcBef>
            </a:pPr>
            <a:endParaRPr lang="en-US" dirty="0">
              <a:latin typeface="Calibri" charset="0"/>
              <a:ea typeface="Calibri" charset="0"/>
              <a:cs typeface="Calibri" charset="0"/>
            </a:endParaRPr>
          </a:p>
        </p:txBody>
      </p:sp>
      <p:sp>
        <p:nvSpPr>
          <p:cNvPr id="57348" name="Title 21"/>
          <p:cNvSpPr txBox="1">
            <a:spLocks/>
          </p:cNvSpPr>
          <p:nvPr/>
        </p:nvSpPr>
        <p:spPr bwMode="auto">
          <a:xfrm>
            <a:off x="312738" y="274638"/>
            <a:ext cx="8229600" cy="715962"/>
          </a:xfrm>
          <a:prstGeom prst="rect">
            <a:avLst/>
          </a:prstGeom>
          <a:noFill/>
          <a:ln w="9525">
            <a:noFill/>
            <a:miter lim="800000"/>
            <a:headEnd/>
            <a:tailEnd/>
          </a:ln>
        </p:spPr>
        <p:txBody>
          <a:bodyPr anchor="ctr">
            <a:prstTxWarp prst="textNoShape">
              <a:avLst/>
            </a:prstTxWarp>
          </a:bodyPr>
          <a:lstStyle/>
          <a:p>
            <a:pPr eaLnBrk="0" hangingPunct="0"/>
            <a:r>
              <a:rPr lang="en-US" sz="4000" dirty="0">
                <a:latin typeface="Calibri" charset="0"/>
                <a:ea typeface="Calibri" charset="0"/>
                <a:cs typeface="Calibri" charset="0"/>
              </a:rPr>
              <a:t>Secondary and Tertiary Prevention</a:t>
            </a:r>
          </a:p>
        </p:txBody>
      </p:sp>
      <p:sp>
        <p:nvSpPr>
          <p:cNvPr id="57349" name="Text Box 6"/>
          <p:cNvSpPr txBox="1">
            <a:spLocks noChangeArrowheads="1"/>
          </p:cNvSpPr>
          <p:nvPr/>
        </p:nvSpPr>
        <p:spPr bwMode="auto">
          <a:xfrm>
            <a:off x="212725" y="2444750"/>
            <a:ext cx="3724275" cy="1190625"/>
          </a:xfrm>
          <a:prstGeom prst="rect">
            <a:avLst/>
          </a:prstGeom>
          <a:noFill/>
          <a:ln w="9525">
            <a:noFill/>
            <a:miter lim="800000"/>
            <a:headEnd/>
            <a:tailEnd/>
          </a:ln>
        </p:spPr>
        <p:txBody>
          <a:bodyPr>
            <a:prstTxWarp prst="textNoShape">
              <a:avLst/>
            </a:prstTxWarp>
            <a:spAutoFit/>
          </a:bodyPr>
          <a:lstStyle/>
          <a:p>
            <a:pPr eaLnBrk="0" hangingPunct="0"/>
            <a:r>
              <a:rPr lang="en-US" sz="1800" dirty="0">
                <a:solidFill>
                  <a:srgbClr val="000000"/>
                </a:solidFill>
                <a:latin typeface="Calibri" charset="0"/>
                <a:ea typeface="Calibri" charset="0"/>
                <a:cs typeface="Calibri" charset="0"/>
              </a:rPr>
              <a:t>Evidence-based intervention(s) of moderate intensity that address the learning or behavior challenges of most at-risk students </a:t>
            </a:r>
            <a:r>
              <a:rPr lang="en-US" sz="1400" dirty="0">
                <a:solidFill>
                  <a:srgbClr val="000000"/>
                </a:solidFill>
                <a:latin typeface="Calibri" charset="0"/>
                <a:ea typeface="Calibri" charset="0"/>
                <a:cs typeface="Calibri" charset="0"/>
              </a:rPr>
              <a:t>(NCRTI, 2010)</a:t>
            </a:r>
            <a:endParaRPr lang="en-US" sz="1800" dirty="0">
              <a:solidFill>
                <a:srgbClr val="000000"/>
              </a:solidFill>
              <a:latin typeface="Calibri" charset="0"/>
              <a:ea typeface="Calibri" charset="0"/>
              <a:cs typeface="Calibri" charset="0"/>
            </a:endParaRPr>
          </a:p>
        </p:txBody>
      </p:sp>
      <p:pic>
        <p:nvPicPr>
          <p:cNvPr id="57350" name="Picture 26" descr="Bar2.psd"/>
          <p:cNvPicPr>
            <a:picLocks noChangeAspect="1"/>
          </p:cNvPicPr>
          <p:nvPr/>
        </p:nvPicPr>
        <p:blipFill>
          <a:blip r:embed="rId4"/>
          <a:srcRect r="47000" b="46452"/>
          <a:stretch>
            <a:fillRect/>
          </a:stretch>
        </p:blipFill>
        <p:spPr bwMode="auto">
          <a:xfrm>
            <a:off x="0" y="2339975"/>
            <a:ext cx="4846638" cy="104775"/>
          </a:xfrm>
          <a:prstGeom prst="rect">
            <a:avLst/>
          </a:prstGeom>
          <a:noFill/>
          <a:ln w="9525">
            <a:noFill/>
            <a:miter lim="800000"/>
            <a:headEnd/>
            <a:tailEnd/>
          </a:ln>
        </p:spPr>
      </p:pic>
      <p:sp>
        <p:nvSpPr>
          <p:cNvPr id="57351" name="Rectangle 27"/>
          <p:cNvSpPr>
            <a:spLocks noChangeArrowheads="1"/>
          </p:cNvSpPr>
          <p:nvPr/>
        </p:nvSpPr>
        <p:spPr bwMode="auto">
          <a:xfrm>
            <a:off x="109538" y="1954213"/>
            <a:ext cx="3929062" cy="400050"/>
          </a:xfrm>
          <a:prstGeom prst="rect">
            <a:avLst/>
          </a:prstGeom>
          <a:noFill/>
          <a:ln w="9525">
            <a:noFill/>
            <a:miter lim="800000"/>
            <a:headEnd/>
            <a:tailEnd/>
          </a:ln>
        </p:spPr>
        <p:txBody>
          <a:bodyPr wrap="none">
            <a:prstTxWarp prst="textNoShape">
              <a:avLst/>
            </a:prstTxWarp>
            <a:spAutoFit/>
          </a:bodyPr>
          <a:lstStyle/>
          <a:p>
            <a:pPr eaLnBrk="0" hangingPunct="0"/>
            <a:r>
              <a:rPr lang="en-US" sz="2000" b="1" dirty="0">
                <a:solidFill>
                  <a:srgbClr val="000000"/>
                </a:solidFill>
                <a:latin typeface="Calibri" charset="0"/>
                <a:ea typeface="Calibri" charset="0"/>
                <a:cs typeface="Calibri" charset="0"/>
              </a:rPr>
              <a:t>Secondary Prevention (e.g., Tier II):</a:t>
            </a:r>
          </a:p>
        </p:txBody>
      </p:sp>
      <p:sp>
        <p:nvSpPr>
          <p:cNvPr id="57352" name="Text Box 10"/>
          <p:cNvSpPr txBox="1">
            <a:spLocks noChangeArrowheads="1"/>
          </p:cNvSpPr>
          <p:nvPr/>
        </p:nvSpPr>
        <p:spPr bwMode="auto">
          <a:xfrm>
            <a:off x="4673600" y="1754188"/>
            <a:ext cx="719138" cy="336550"/>
          </a:xfrm>
          <a:prstGeom prst="rect">
            <a:avLst/>
          </a:prstGeom>
          <a:noFill/>
          <a:ln w="9525">
            <a:noFill/>
            <a:miter lim="800000"/>
            <a:headEnd/>
            <a:tailEnd/>
          </a:ln>
        </p:spPr>
        <p:txBody>
          <a:bodyPr>
            <a:prstTxWarp prst="textNoShape">
              <a:avLst/>
            </a:prstTxWarp>
            <a:spAutoFit/>
          </a:bodyPr>
          <a:lstStyle/>
          <a:p>
            <a:pPr algn="ctr" eaLnBrk="0" hangingPunct="0"/>
            <a:r>
              <a:rPr lang="en-US" sz="1600" b="1" baseline="30000" dirty="0">
                <a:solidFill>
                  <a:schemeClr val="bg1"/>
                </a:solidFill>
                <a:latin typeface="Calibri" charset="0"/>
                <a:ea typeface="Calibri" charset="0"/>
                <a:cs typeface="Calibri" charset="0"/>
                <a:sym typeface="Wingdings 3"/>
              </a:rPr>
              <a:t>≈</a:t>
            </a:r>
            <a:r>
              <a:rPr lang="en-US" sz="1600" b="1" baseline="30000" dirty="0">
                <a:solidFill>
                  <a:srgbClr val="800000"/>
                </a:solidFill>
                <a:latin typeface="Calibri" charset="0"/>
                <a:ea typeface="Calibri" charset="0"/>
                <a:cs typeface="Calibri" charset="0"/>
              </a:rPr>
              <a:t> </a:t>
            </a:r>
            <a:r>
              <a:rPr lang="en-US" sz="1600" b="1" dirty="0" smtClean="0">
                <a:solidFill>
                  <a:srgbClr val="FFFFFF"/>
                </a:solidFill>
                <a:latin typeface="Calibri" charset="0"/>
                <a:ea typeface="Calibri" charset="0"/>
                <a:cs typeface="Calibri" charset="0"/>
              </a:rPr>
              <a:t>5</a:t>
            </a:r>
            <a:r>
              <a:rPr lang="en-US" sz="1600" b="1" dirty="0">
                <a:solidFill>
                  <a:srgbClr val="FFFFFF"/>
                </a:solidFill>
                <a:latin typeface="Calibri" charset="0"/>
                <a:ea typeface="Calibri" charset="0"/>
                <a:cs typeface="Calibri" charset="0"/>
              </a:rPr>
              <a:t>%</a:t>
            </a:r>
            <a:r>
              <a:rPr lang="en-US" sz="1600" dirty="0">
                <a:solidFill>
                  <a:srgbClr val="FFFFFF"/>
                </a:solidFill>
                <a:latin typeface="Calibri" charset="0"/>
                <a:ea typeface="Calibri" charset="0"/>
                <a:cs typeface="Calibri" charset="0"/>
              </a:rPr>
              <a:t> </a:t>
            </a:r>
          </a:p>
        </p:txBody>
      </p:sp>
      <p:sp>
        <p:nvSpPr>
          <p:cNvPr id="35" name="Slide Number Placeholder 34"/>
          <p:cNvSpPr txBox="1">
            <a:spLocks noGrp="1"/>
          </p:cNvSpPr>
          <p:nvPr/>
        </p:nvSpPr>
        <p:spPr>
          <a:xfrm>
            <a:off x="6553200" y="6161088"/>
            <a:ext cx="2133600" cy="365125"/>
          </a:xfrm>
          <a:prstGeom prst="rect">
            <a:avLst/>
          </a:prstGeom>
          <a:noFill/>
        </p:spPr>
        <p:txBody>
          <a:bodyPr anchor="ctr"/>
          <a:lstStyle/>
          <a:p>
            <a:pPr algn="r" fontAlgn="auto">
              <a:spcBef>
                <a:spcPts val="0"/>
              </a:spcBef>
              <a:spcAft>
                <a:spcPts val="0"/>
              </a:spcAft>
              <a:defRPr/>
            </a:pPr>
            <a:fld id="{71061CBF-BFD1-4691-9C60-731594E8ED45}" type="slidenum">
              <a:rPr lang="en-US" sz="1200">
                <a:latin typeface="+mn-lt"/>
                <a:ea typeface="+mn-ea"/>
                <a:cs typeface="+mn-cs"/>
              </a:rPr>
              <a:pPr algn="r" fontAlgn="auto">
                <a:spcBef>
                  <a:spcPts val="0"/>
                </a:spcBef>
                <a:spcAft>
                  <a:spcPts val="0"/>
                </a:spcAft>
                <a:defRPr/>
              </a:pPr>
              <a:t>19</a:t>
            </a:fld>
            <a:endParaRPr lang="en-US" sz="1200" dirty="0">
              <a:latin typeface="+mn-lt"/>
              <a:ea typeface="+mn-ea"/>
              <a:cs typeface="+mn-cs"/>
            </a:endParaRPr>
          </a:p>
        </p:txBody>
      </p:sp>
      <p:sp>
        <p:nvSpPr>
          <p:cNvPr id="36" name="Footer Placeholder 35"/>
          <p:cNvSpPr txBox="1">
            <a:spLocks noGrp="1"/>
          </p:cNvSpPr>
          <p:nvPr/>
        </p:nvSpPr>
        <p:spPr>
          <a:xfrm>
            <a:off x="457200" y="6161088"/>
            <a:ext cx="2895600" cy="365125"/>
          </a:xfrm>
          <a:prstGeom prst="rect">
            <a:avLst/>
          </a:prstGeom>
          <a:noFill/>
        </p:spPr>
        <p:txBody>
          <a:bodyPr anchor="ctr"/>
          <a:lstStyle/>
          <a:p>
            <a:pPr fontAlgn="auto">
              <a:spcBef>
                <a:spcPts val="0"/>
              </a:spcBef>
              <a:spcAft>
                <a:spcPts val="0"/>
              </a:spcAft>
              <a:defRPr/>
            </a:pPr>
            <a:r>
              <a:rPr lang="en-US" sz="1200" dirty="0">
                <a:solidFill>
                  <a:srgbClr val="000000"/>
                </a:solidFill>
                <a:latin typeface="+mn-lt"/>
                <a:ea typeface="+mn-ea"/>
                <a:cs typeface="+mn-cs"/>
              </a:rPr>
              <a:t>© 2011 NHSC, NCRTI, and COI</a:t>
            </a:r>
          </a:p>
        </p:txBody>
      </p:sp>
      <p:sp>
        <p:nvSpPr>
          <p:cNvPr id="125976" name="Text Box 24"/>
          <p:cNvSpPr txBox="1">
            <a:spLocks noChangeArrowheads="1"/>
          </p:cNvSpPr>
          <p:nvPr/>
        </p:nvSpPr>
        <p:spPr bwMode="auto">
          <a:xfrm>
            <a:off x="312737" y="3824963"/>
            <a:ext cx="2835275" cy="2062103"/>
          </a:xfrm>
          <a:prstGeom prst="rect">
            <a:avLst/>
          </a:prstGeom>
          <a:solidFill>
            <a:srgbClr val="F5EE30"/>
          </a:solidFill>
          <a:ln>
            <a:headEnd/>
            <a:tailEnd/>
          </a:ln>
        </p:spPr>
        <p:style>
          <a:lnRef idx="0">
            <a:schemeClr val="accent3"/>
          </a:lnRef>
          <a:fillRef idx="3">
            <a:schemeClr val="accent3"/>
          </a:fillRef>
          <a:effectRef idx="3">
            <a:schemeClr val="accent3"/>
          </a:effectRef>
          <a:fontRef idx="minor">
            <a:schemeClr val="lt1"/>
          </a:fontRef>
        </p:style>
        <p:txBody>
          <a:bodyPr>
            <a:prstTxWarp prst="textNoShape">
              <a:avLst/>
            </a:prstTxWarp>
            <a:spAutoFit/>
          </a:bodyPr>
          <a:lstStyle/>
          <a:p>
            <a:pPr marL="228600" indent="-228600">
              <a:spcBef>
                <a:spcPct val="50000"/>
              </a:spcBef>
              <a:buFontTx/>
              <a:buChar char="•"/>
              <a:defRPr/>
            </a:pPr>
            <a:r>
              <a:rPr lang="en-US" sz="1600" dirty="0">
                <a:solidFill>
                  <a:schemeClr val="tx1"/>
                </a:solidFill>
              </a:rPr>
              <a:t>Provided </a:t>
            </a:r>
            <a:r>
              <a:rPr lang="en-US" sz="1600" b="1" dirty="0">
                <a:solidFill>
                  <a:schemeClr val="tx1"/>
                </a:solidFill>
              </a:rPr>
              <a:t>in addition to</a:t>
            </a:r>
            <a:r>
              <a:rPr lang="en-US" sz="1600" dirty="0">
                <a:solidFill>
                  <a:schemeClr val="tx1"/>
                </a:solidFill>
              </a:rPr>
              <a:t> primary prevention (core)</a:t>
            </a:r>
          </a:p>
          <a:p>
            <a:pPr marL="228600" indent="-228600">
              <a:spcBef>
                <a:spcPct val="50000"/>
              </a:spcBef>
              <a:buFontTx/>
              <a:buChar char="•"/>
              <a:defRPr/>
            </a:pPr>
            <a:r>
              <a:rPr lang="en-US" sz="1600" dirty="0">
                <a:solidFill>
                  <a:schemeClr val="tx1"/>
                </a:solidFill>
              </a:rPr>
              <a:t>Teacher-led, small-group instruction</a:t>
            </a:r>
          </a:p>
          <a:p>
            <a:pPr marL="228600" indent="-228600">
              <a:spcBef>
                <a:spcPct val="50000"/>
              </a:spcBef>
              <a:buFontTx/>
              <a:buChar char="•"/>
              <a:defRPr/>
            </a:pPr>
            <a:r>
              <a:rPr lang="en-US" sz="1600" dirty="0">
                <a:solidFill>
                  <a:schemeClr val="tx1"/>
                </a:solidFill>
              </a:rPr>
              <a:t>Ongoing progress monitoring and appropriate diagnostic assessment as needed</a:t>
            </a:r>
          </a:p>
        </p:txBody>
      </p:sp>
      <p:pic>
        <p:nvPicPr>
          <p:cNvPr id="125977" name="Picture 29" descr="Bar2.psd"/>
          <p:cNvPicPr>
            <a:picLocks noChangeAspect="1"/>
          </p:cNvPicPr>
          <p:nvPr/>
        </p:nvPicPr>
        <p:blipFill>
          <a:blip r:embed="rId4"/>
          <a:srcRect r="55000" b="46452"/>
          <a:stretch>
            <a:fillRect/>
          </a:stretch>
        </p:blipFill>
        <p:spPr bwMode="auto">
          <a:xfrm>
            <a:off x="5027613" y="1374775"/>
            <a:ext cx="4114800" cy="106363"/>
          </a:xfrm>
          <a:prstGeom prst="rect">
            <a:avLst/>
          </a:prstGeom>
          <a:noFill/>
          <a:ln w="9525">
            <a:noFill/>
            <a:miter lim="800000"/>
            <a:headEnd/>
            <a:tailEnd/>
          </a:ln>
        </p:spPr>
      </p:pic>
      <p:sp>
        <p:nvSpPr>
          <p:cNvPr id="125978" name="Rectangle 30"/>
          <p:cNvSpPr>
            <a:spLocks noChangeArrowheads="1"/>
          </p:cNvSpPr>
          <p:nvPr/>
        </p:nvSpPr>
        <p:spPr bwMode="auto">
          <a:xfrm>
            <a:off x="5294313" y="974725"/>
            <a:ext cx="3724275" cy="400050"/>
          </a:xfrm>
          <a:prstGeom prst="rect">
            <a:avLst/>
          </a:prstGeom>
          <a:noFill/>
          <a:ln w="9525">
            <a:noFill/>
            <a:miter lim="800000"/>
            <a:headEnd/>
            <a:tailEnd/>
          </a:ln>
        </p:spPr>
        <p:txBody>
          <a:bodyPr wrap="none">
            <a:prstTxWarp prst="textNoShape">
              <a:avLst/>
            </a:prstTxWarp>
            <a:spAutoFit/>
          </a:bodyPr>
          <a:lstStyle/>
          <a:p>
            <a:pPr algn="r" eaLnBrk="0" hangingPunct="0"/>
            <a:r>
              <a:rPr lang="en-US" sz="2000" b="1" dirty="0">
                <a:solidFill>
                  <a:srgbClr val="000000"/>
                </a:solidFill>
                <a:latin typeface="Calibri" charset="0"/>
                <a:ea typeface="Calibri" charset="0"/>
                <a:cs typeface="Calibri" charset="0"/>
              </a:rPr>
              <a:t>Tertiary Prevention (e.g., Tier III):</a:t>
            </a:r>
          </a:p>
        </p:txBody>
      </p:sp>
      <p:sp>
        <p:nvSpPr>
          <p:cNvPr id="125979" name="Text Box 6"/>
          <p:cNvSpPr txBox="1">
            <a:spLocks noChangeArrowheads="1"/>
          </p:cNvSpPr>
          <p:nvPr/>
        </p:nvSpPr>
        <p:spPr bwMode="auto">
          <a:xfrm>
            <a:off x="5541963" y="1444625"/>
            <a:ext cx="3397250" cy="1403350"/>
          </a:xfrm>
          <a:prstGeom prst="rect">
            <a:avLst/>
          </a:prstGeom>
          <a:noFill/>
          <a:ln w="9525">
            <a:noFill/>
            <a:miter lim="800000"/>
            <a:headEnd/>
            <a:tailEnd/>
          </a:ln>
        </p:spPr>
        <p:txBody>
          <a:bodyPr>
            <a:prstTxWarp prst="textNoShape">
              <a:avLst/>
            </a:prstTxWarp>
            <a:spAutoFit/>
          </a:bodyPr>
          <a:lstStyle/>
          <a:p>
            <a:pPr algn="r" eaLnBrk="0" hangingPunct="0"/>
            <a:r>
              <a:rPr lang="en-US" sz="1800" dirty="0">
                <a:solidFill>
                  <a:srgbClr val="000000"/>
                </a:solidFill>
                <a:latin typeface="Calibri" charset="0"/>
                <a:ea typeface="Calibri" charset="0"/>
                <a:cs typeface="Calibri" charset="0"/>
              </a:rPr>
              <a:t>Individualized intervention(s) of increased intensity for students who show minimal response to secondary prevention</a:t>
            </a:r>
          </a:p>
          <a:p>
            <a:pPr algn="r" eaLnBrk="0" hangingPunct="0"/>
            <a:r>
              <a:rPr lang="en-US" sz="1400" dirty="0">
                <a:solidFill>
                  <a:srgbClr val="000000"/>
                </a:solidFill>
                <a:latin typeface="Calibri" charset="0"/>
                <a:ea typeface="Calibri" charset="0"/>
                <a:cs typeface="Calibri" charset="0"/>
              </a:rPr>
              <a:t>(NCRTI, 2010)</a:t>
            </a:r>
            <a:endParaRPr lang="en-US" sz="1800" dirty="0">
              <a:solidFill>
                <a:srgbClr val="000000"/>
              </a:solidFill>
              <a:latin typeface="Calibri" charset="0"/>
              <a:ea typeface="Calibri" charset="0"/>
              <a:cs typeface="Calibri" charset="0"/>
            </a:endParaRPr>
          </a:p>
        </p:txBody>
      </p:sp>
      <p:sp>
        <p:nvSpPr>
          <p:cNvPr id="125980" name="Text Box 28"/>
          <p:cNvSpPr txBox="1">
            <a:spLocks noChangeArrowheads="1"/>
          </p:cNvSpPr>
          <p:nvPr/>
        </p:nvSpPr>
        <p:spPr bwMode="auto">
          <a:xfrm>
            <a:off x="5942062" y="2976563"/>
            <a:ext cx="3047952" cy="3208571"/>
          </a:xfrm>
          <a:prstGeom prst="rect">
            <a:avLst/>
          </a:prstGeom>
          <a:solidFill>
            <a:srgbClr val="E12926"/>
          </a:solidFill>
          <a:ln>
            <a:headEnd/>
            <a:tailEnd/>
          </a:ln>
        </p:spPr>
        <p:style>
          <a:lnRef idx="0">
            <a:schemeClr val="accent2"/>
          </a:lnRef>
          <a:fillRef idx="3">
            <a:schemeClr val="accent2"/>
          </a:fillRef>
          <a:effectRef idx="3">
            <a:schemeClr val="accent2"/>
          </a:effectRef>
          <a:fontRef idx="minor">
            <a:schemeClr val="lt1"/>
          </a:fontRef>
        </p:style>
        <p:txBody>
          <a:bodyPr>
            <a:prstTxWarp prst="textNoShape">
              <a:avLst/>
            </a:prstTxWarp>
            <a:spAutoFit/>
          </a:bodyPr>
          <a:lstStyle/>
          <a:p>
            <a:pPr marL="228600" indent="-228600">
              <a:spcBef>
                <a:spcPct val="50000"/>
              </a:spcBef>
              <a:buFontTx/>
              <a:buChar char="•"/>
              <a:defRPr/>
            </a:pPr>
            <a:r>
              <a:rPr lang="en-US" sz="1500" dirty="0">
                <a:solidFill>
                  <a:schemeClr val="bg1"/>
                </a:solidFill>
              </a:rPr>
              <a:t>Provided </a:t>
            </a:r>
            <a:r>
              <a:rPr lang="en-US" sz="1500" b="1" dirty="0">
                <a:solidFill>
                  <a:schemeClr val="bg1"/>
                </a:solidFill>
              </a:rPr>
              <a:t>in addition to</a:t>
            </a:r>
            <a:r>
              <a:rPr lang="en-US" sz="1500" dirty="0">
                <a:solidFill>
                  <a:schemeClr val="bg1"/>
                </a:solidFill>
              </a:rPr>
              <a:t> primary prevention (core)</a:t>
            </a:r>
          </a:p>
          <a:p>
            <a:pPr marL="228600" indent="-228600">
              <a:spcBef>
                <a:spcPct val="50000"/>
              </a:spcBef>
              <a:buFontTx/>
              <a:buChar char="•"/>
              <a:defRPr/>
            </a:pPr>
            <a:r>
              <a:rPr lang="en-US" sz="1500" dirty="0">
                <a:solidFill>
                  <a:schemeClr val="bg1"/>
                </a:solidFill>
              </a:rPr>
              <a:t>Very small-group (1:3) or 1:1 instruction</a:t>
            </a:r>
          </a:p>
          <a:p>
            <a:pPr marL="228600" indent="-228600">
              <a:spcBef>
                <a:spcPct val="50000"/>
              </a:spcBef>
              <a:buFontTx/>
              <a:buChar char="•"/>
              <a:defRPr/>
            </a:pPr>
            <a:r>
              <a:rPr lang="en-US" sz="1500" dirty="0">
                <a:solidFill>
                  <a:schemeClr val="bg1"/>
                </a:solidFill>
              </a:rPr>
              <a:t>Ongoing progress monitoring and appropriate diagnostic assessment as needed (more frequent)</a:t>
            </a:r>
          </a:p>
          <a:p>
            <a:pPr marL="228600" indent="-228600">
              <a:spcBef>
                <a:spcPct val="50000"/>
              </a:spcBef>
              <a:buFontTx/>
              <a:buChar char="•"/>
              <a:defRPr/>
            </a:pPr>
            <a:r>
              <a:rPr lang="en-US" sz="1500" dirty="0">
                <a:solidFill>
                  <a:schemeClr val="bg1"/>
                </a:solidFill>
              </a:rPr>
              <a:t>More intense instruction (increased time, reduced group size, more explicit and systematic instruction, increased feedback)</a:t>
            </a:r>
          </a:p>
        </p:txBody>
      </p:sp>
      <p:sp>
        <p:nvSpPr>
          <p:cNvPr id="57364" name="Text Box 10"/>
          <p:cNvSpPr txBox="1">
            <a:spLocks noChangeArrowheads="1"/>
          </p:cNvSpPr>
          <p:nvPr/>
        </p:nvSpPr>
        <p:spPr bwMode="auto">
          <a:xfrm>
            <a:off x="4301331" y="2808288"/>
            <a:ext cx="1463675" cy="336550"/>
          </a:xfrm>
          <a:prstGeom prst="rect">
            <a:avLst/>
          </a:prstGeom>
          <a:noFill/>
          <a:ln w="9525">
            <a:noFill/>
            <a:miter lim="800000"/>
            <a:headEnd/>
            <a:tailEnd/>
          </a:ln>
        </p:spPr>
        <p:txBody>
          <a:bodyPr>
            <a:prstTxWarp prst="textNoShape">
              <a:avLst/>
            </a:prstTxWarp>
            <a:spAutoFit/>
          </a:bodyPr>
          <a:lstStyle/>
          <a:p>
            <a:pPr algn="ctr" eaLnBrk="0" hangingPunct="0"/>
            <a:r>
              <a:rPr lang="en-US" sz="1600" b="1" baseline="30000" dirty="0">
                <a:solidFill>
                  <a:srgbClr val="800000"/>
                </a:solidFill>
                <a:latin typeface="Calibri" charset="0"/>
                <a:ea typeface="Calibri" charset="0"/>
                <a:cs typeface="Calibri" charset="0"/>
                <a:sym typeface="Wingdings 3"/>
              </a:rPr>
              <a:t>≈</a:t>
            </a:r>
            <a:r>
              <a:rPr lang="en-US" sz="1600" b="1" baseline="30000" dirty="0">
                <a:solidFill>
                  <a:srgbClr val="800000"/>
                </a:solidFill>
                <a:latin typeface="Calibri" charset="0"/>
                <a:ea typeface="Calibri" charset="0"/>
                <a:cs typeface="Calibri" charset="0"/>
              </a:rPr>
              <a:t> </a:t>
            </a:r>
            <a:r>
              <a:rPr lang="en-US" sz="1600" b="1" dirty="0" smtClean="0">
                <a:solidFill>
                  <a:srgbClr val="800000"/>
                </a:solidFill>
                <a:latin typeface="Calibri" charset="0"/>
                <a:ea typeface="Calibri" charset="0"/>
                <a:cs typeface="Calibri" charset="0"/>
              </a:rPr>
              <a:t>15</a:t>
            </a:r>
            <a:r>
              <a:rPr lang="en-US" sz="1600" b="1" dirty="0">
                <a:solidFill>
                  <a:srgbClr val="800000"/>
                </a:solidFill>
                <a:latin typeface="Calibri" charset="0"/>
                <a:ea typeface="Calibri" charset="0"/>
                <a:cs typeface="Calibri" charset="0"/>
              </a:rPr>
              <a:t>%</a:t>
            </a:r>
            <a:r>
              <a:rPr lang="en-US" sz="1600" dirty="0">
                <a:solidFill>
                  <a:srgbClr val="800000"/>
                </a:solidFill>
                <a:latin typeface="Calibri" charset="0"/>
                <a:ea typeface="Calibri" charset="0"/>
                <a:cs typeface="Calibri" charset="0"/>
              </a:rPr>
              <a:t> </a:t>
            </a:r>
          </a:p>
        </p:txBody>
      </p:sp>
      <p:sp>
        <p:nvSpPr>
          <p:cNvPr id="18" name="Slide Number Placeholder 17"/>
          <p:cNvSpPr>
            <a:spLocks noGrp="1"/>
          </p:cNvSpPr>
          <p:nvPr>
            <p:ph type="sldNum" sz="quarter" idx="12"/>
          </p:nvPr>
        </p:nvSpPr>
        <p:spPr/>
        <p:txBody>
          <a:bodyPr/>
          <a:lstStyle/>
          <a:p>
            <a:pPr>
              <a:defRPr/>
            </a:pPr>
            <a:fld id="{789AD49C-29F6-4A18-9F8D-2624630DFBE1}" type="slidenum">
              <a:rPr lang="en-US" smtClean="0"/>
              <a:pPr>
                <a:defRPr/>
              </a:pPr>
              <a:t>19</a:t>
            </a:fld>
            <a:endParaRPr lang="en-US" dirty="0"/>
          </a:p>
        </p:txBody>
      </p:sp>
      <p:sp>
        <p:nvSpPr>
          <p:cNvPr id="19" name="Footer Placeholder 18"/>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5976"/>
                                        </p:tgtEl>
                                        <p:attrNameLst>
                                          <p:attrName>style.visibility</p:attrName>
                                        </p:attrNameLst>
                                      </p:cBhvr>
                                      <p:to>
                                        <p:strVal val="visible"/>
                                      </p:to>
                                    </p:set>
                                    <p:animEffect transition="in" filter="dissolve">
                                      <p:cBhvr>
                                        <p:cTn id="7" dur="500"/>
                                        <p:tgtEl>
                                          <p:spTgt spid="12597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597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2597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2597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25980"/>
                                        </p:tgtEl>
                                        <p:attrNameLst>
                                          <p:attrName>style.visibility</p:attrName>
                                        </p:attrNameLst>
                                      </p:cBhvr>
                                      <p:to>
                                        <p:strVal val="visible"/>
                                      </p:to>
                                    </p:set>
                                    <p:animEffect transition="in" filter="dissolve">
                                      <p:cBhvr>
                                        <p:cTn id="20" dur="500"/>
                                        <p:tgtEl>
                                          <p:spTgt spid="125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78" grpId="0"/>
      <p:bldP spid="12597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dirty="0" smtClean="0"/>
              <a:t>Disclaimer</a:t>
            </a:r>
          </a:p>
        </p:txBody>
      </p:sp>
      <p:sp>
        <p:nvSpPr>
          <p:cNvPr id="22530" name="Content Placeholder 4"/>
          <p:cNvSpPr>
            <a:spLocks noGrp="1"/>
          </p:cNvSpPr>
          <p:nvPr>
            <p:ph idx="1"/>
          </p:nvPr>
        </p:nvSpPr>
        <p:spPr/>
        <p:txBody>
          <a:bodyPr/>
          <a:lstStyle/>
          <a:p>
            <a:pPr marL="0" indent="0">
              <a:spcBef>
                <a:spcPct val="0"/>
              </a:spcBef>
              <a:buFont typeface="Arial" charset="0"/>
              <a:buNone/>
            </a:pPr>
            <a:r>
              <a:rPr lang="en-US" sz="2000" dirty="0" smtClean="0">
                <a:solidFill>
                  <a:srgbClr val="000000"/>
                </a:solidFill>
                <a:ea typeface="Calibri" charset="0"/>
                <a:cs typeface="Calibri" charset="0"/>
              </a:rPr>
              <a:t>The National High School Center and the National Center on Response to Intervention are operated by American Institutes for Research. The Center on Instruction is operated by RMC Research Corporation in partnership with the Florida Center for Reading Research at Florida State University; Instructional Research Group; Lawrence Hall of Science at the University of California, Berkeley; the Texas Institute for Measurement, Evaluation, and Statistics at the University of Houston; and The Meadows Center for Preventing Educational Risk at The University of Texas at Austin.</a:t>
            </a:r>
            <a:endParaRPr lang="en-US" sz="2000" b="1" dirty="0" smtClean="0">
              <a:solidFill>
                <a:srgbClr val="000000"/>
              </a:solidFill>
              <a:ea typeface="Calibri" charset="0"/>
              <a:cs typeface="Calibri" charset="0"/>
            </a:endParaRPr>
          </a:p>
          <a:p>
            <a:pPr marL="0" indent="0">
              <a:spcBef>
                <a:spcPct val="0"/>
              </a:spcBef>
              <a:buFont typeface="Arial" charset="0"/>
              <a:buNone/>
            </a:pPr>
            <a:endParaRPr lang="en-US" sz="2000" dirty="0" smtClean="0">
              <a:solidFill>
                <a:srgbClr val="000000"/>
              </a:solidFill>
              <a:ea typeface="Calibri" charset="0"/>
              <a:cs typeface="Calibri" charset="0"/>
            </a:endParaRPr>
          </a:p>
          <a:p>
            <a:pPr marL="0" indent="0">
              <a:spcBef>
                <a:spcPct val="0"/>
              </a:spcBef>
              <a:buFont typeface="Arial" charset="0"/>
              <a:buNone/>
            </a:pPr>
            <a:r>
              <a:rPr lang="en-US" sz="2000" dirty="0" smtClean="0">
                <a:solidFill>
                  <a:srgbClr val="000000"/>
                </a:solidFill>
                <a:ea typeface="Calibri" charset="0"/>
                <a:cs typeface="Calibri" charset="0"/>
              </a:rPr>
              <a:t>This presentation and related document were developed under cooperative agreements S283B050028, H326E070004, and S283B050034 with the U.S. Department of Education. However, the content does not necessarily represent positions or policies of the Department of Education, and you should not assume endorsement by the federal government.</a:t>
            </a:r>
          </a:p>
        </p:txBody>
      </p:sp>
      <p:sp>
        <p:nvSpPr>
          <p:cNvPr id="4" name="Slide Number Placeholder 3"/>
          <p:cNvSpPr>
            <a:spLocks noGrp="1"/>
          </p:cNvSpPr>
          <p:nvPr>
            <p:ph type="sldNum" sz="quarter" idx="12"/>
          </p:nvPr>
        </p:nvSpPr>
        <p:spPr/>
        <p:txBody>
          <a:bodyPr/>
          <a:lstStyle/>
          <a:p>
            <a:pPr>
              <a:defRPr/>
            </a:pPr>
            <a:fld id="{8FBB6B9A-FC10-42B2-A3C1-F3A63C09ECF7}" type="slidenum">
              <a:rPr lang="en-US" smtClean="0"/>
              <a:pPr>
                <a:defRPr/>
              </a:pPr>
              <a:t>2</a:t>
            </a:fld>
            <a:endParaRPr lang="en-US" dirty="0"/>
          </a:p>
        </p:txBody>
      </p:sp>
      <p:sp>
        <p:nvSpPr>
          <p:cNvPr id="5" name="Footer Placeholder 4"/>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sz="3200" dirty="0"/>
              <a:t>Secondary Prevention: Examples From Site Visits</a:t>
            </a:r>
            <a:endParaRPr lang="en-US" dirty="0"/>
          </a:p>
        </p:txBody>
      </p:sp>
      <p:graphicFrame>
        <p:nvGraphicFramePr>
          <p:cNvPr id="58446" name="Group 78"/>
          <p:cNvGraphicFramePr>
            <a:graphicFrameLocks noGrp="1"/>
          </p:cNvGraphicFramePr>
          <p:nvPr>
            <p:ph idx="1"/>
            <p:extLst>
              <p:ext uri="{D42A27DB-BD31-4B8C-83A1-F6EECF244321}">
                <p14:modId xmlns:p14="http://schemas.microsoft.com/office/powerpoint/2010/main" val="1641288764"/>
              </p:ext>
            </p:extLst>
          </p:nvPr>
        </p:nvGraphicFramePr>
        <p:xfrm>
          <a:off x="457200" y="1600200"/>
          <a:ext cx="8229599" cy="4490721"/>
        </p:xfrm>
        <a:graphic>
          <a:graphicData uri="http://schemas.openxmlformats.org/drawingml/2006/table">
            <a:tbl>
              <a:tblPr/>
              <a:tblGrid>
                <a:gridCol w="1496890"/>
                <a:gridCol w="2499213"/>
                <a:gridCol w="2136531"/>
                <a:gridCol w="2096965"/>
              </a:tblGrid>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charset="0"/>
                        <a:ea typeface="ＭＳ Ｐゴシック" charset="-128"/>
                        <a:cs typeface="ＭＳ Ｐゴシック" charset="-128"/>
                      </a:endParaRPr>
                    </a:p>
                  </a:txBody>
                  <a:tcPr horzOverflow="overflow">
                    <a:lnL w="12700" cap="flat" cmpd="sng" algn="ctr">
                      <a:solidFill>
                        <a:srgbClr val="800000"/>
                      </a:solidFill>
                      <a:prstDash val="solid"/>
                      <a:round/>
                      <a:headEnd type="none" w="med" len="med"/>
                      <a:tailEnd type="none" w="med" len="med"/>
                    </a:lnL>
                    <a:lnR>
                      <a:noFill/>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charset="0"/>
                          <a:ea typeface="ＭＳ Ｐゴシック" charset="-128"/>
                          <a:cs typeface="ＭＳ Ｐゴシック" charset="-128"/>
                        </a:rPr>
                        <a:t>English/language arts</a:t>
                      </a:r>
                    </a:p>
                  </a:txBody>
                  <a:tcPr horzOverflow="overflow">
                    <a:lnL>
                      <a:noFill/>
                    </a:lnL>
                    <a:lnR>
                      <a:noFill/>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charset="0"/>
                          <a:ea typeface="ＭＳ Ｐゴシック" charset="-128"/>
                          <a:cs typeface="ＭＳ Ｐゴシック" charset="-128"/>
                        </a:rPr>
                        <a:t>Algebra</a:t>
                      </a:r>
                    </a:p>
                  </a:txBody>
                  <a:tcPr horzOverflow="overflow">
                    <a:lnL>
                      <a:noFill/>
                    </a:lnL>
                    <a:lnR>
                      <a:noFill/>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charset="0"/>
                          <a:ea typeface="ＭＳ Ｐゴシック" charset="-128"/>
                          <a:cs typeface="ＭＳ Ｐゴシック" charset="-128"/>
                        </a:rPr>
                        <a:t>Behavior</a:t>
                      </a:r>
                    </a:p>
                  </a:txBody>
                  <a:tcPr horzOverflow="overflow">
                    <a:lnL>
                      <a:noFill/>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800000"/>
                    </a:solidFill>
                  </a:tcPr>
                </a:tc>
              </a:tr>
              <a:tr h="5524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ＭＳ Ｐゴシック" charset="-128"/>
                          <a:cs typeface="ＭＳ Ｐゴシック" charset="-128"/>
                        </a:rPr>
                        <a:t>Time in intervention</a:t>
                      </a:r>
                    </a:p>
                  </a:txBody>
                  <a:tcPr horzOverflow="overflow">
                    <a:lnL w="12700" cap="flat" cmpd="sng" algn="ctr">
                      <a:solidFill>
                        <a:srgbClr val="800000"/>
                      </a:solidFill>
                      <a:prstDash val="solid"/>
                      <a:round/>
                      <a:headEnd type="none" w="med" len="med"/>
                      <a:tailEnd type="none" w="med" len="med"/>
                    </a:lnL>
                    <a:lnR>
                      <a:noFill/>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ＭＳ Ｐゴシック" charset="-128"/>
                          <a:cs typeface="ＭＳ Ｐゴシック" charset="-128"/>
                        </a:rPr>
                        <a:t>55-minute periods, </a:t>
                      </a:r>
                      <a:br>
                        <a:rPr kumimoji="0" lang="en-US" sz="1400" b="0" i="0" u="none" strike="noStrike" cap="none" normalizeH="0" baseline="0" dirty="0" smtClean="0">
                          <a:ln>
                            <a:noFill/>
                          </a:ln>
                          <a:solidFill>
                            <a:srgbClr val="000000"/>
                          </a:solidFill>
                          <a:effectLst/>
                          <a:latin typeface="Calibri" charset="0"/>
                          <a:ea typeface="ＭＳ Ｐゴシック" charset="-128"/>
                          <a:cs typeface="ＭＳ Ｐゴシック" charset="-128"/>
                        </a:rPr>
                      </a:br>
                      <a:r>
                        <a:rPr kumimoji="0" lang="en-US" sz="1400" b="0" i="0" u="none" strike="noStrike" cap="none" normalizeH="0" baseline="0" dirty="0" smtClean="0">
                          <a:ln>
                            <a:noFill/>
                          </a:ln>
                          <a:solidFill>
                            <a:srgbClr val="000000"/>
                          </a:solidFill>
                          <a:effectLst/>
                          <a:latin typeface="Calibri" charset="0"/>
                          <a:ea typeface="ＭＳ Ｐゴシック" charset="-128"/>
                          <a:cs typeface="ＭＳ Ｐゴシック" charset="-128"/>
                        </a:rPr>
                        <a:t>5 days a week, 1 semester</a:t>
                      </a:r>
                    </a:p>
                  </a:txBody>
                  <a:tcPr horzOverflow="overflow">
                    <a:lnL>
                      <a:noFill/>
                    </a:lnL>
                    <a:lnR>
                      <a:noFill/>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ＭＳ Ｐゴシック" charset="-128"/>
                          <a:cs typeface="ＭＳ Ｐゴシック" charset="-128"/>
                        </a:rPr>
                        <a:t>55-minute periods, 5 days a week, 1 semester</a:t>
                      </a:r>
                    </a:p>
                  </a:txBody>
                  <a:tcPr horzOverflow="overflow">
                    <a:lnL>
                      <a:noFill/>
                    </a:lnL>
                    <a:lnR>
                      <a:noFill/>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ＭＳ Ｐゴシック" charset="-128"/>
                          <a:cs typeface="ＭＳ Ｐゴシック" charset="-128"/>
                        </a:rPr>
                        <a:t>40-minute period, </a:t>
                      </a:r>
                      <a:br>
                        <a:rPr kumimoji="0" lang="en-US" sz="1400" b="0" i="0" u="none" strike="noStrike" cap="none" normalizeH="0" baseline="0" dirty="0" smtClean="0">
                          <a:ln>
                            <a:noFill/>
                          </a:ln>
                          <a:solidFill>
                            <a:srgbClr val="000000"/>
                          </a:solidFill>
                          <a:effectLst/>
                          <a:latin typeface="Calibri" charset="0"/>
                          <a:ea typeface="ＭＳ Ｐゴシック" charset="-128"/>
                          <a:cs typeface="ＭＳ Ｐゴシック" charset="-128"/>
                        </a:rPr>
                      </a:br>
                      <a:r>
                        <a:rPr kumimoji="0" lang="en-US" sz="1400" b="0" i="0" u="none" strike="noStrike" cap="none" normalizeH="0" baseline="0" dirty="0" smtClean="0">
                          <a:ln>
                            <a:noFill/>
                          </a:ln>
                          <a:solidFill>
                            <a:srgbClr val="000000"/>
                          </a:solidFill>
                          <a:effectLst/>
                          <a:latin typeface="Calibri" charset="0"/>
                          <a:ea typeface="ＭＳ Ｐゴシック" charset="-128"/>
                          <a:cs typeface="ＭＳ Ｐゴシック" charset="-128"/>
                        </a:rPr>
                        <a:t>1 day a week during advisory, 1 semester</a:t>
                      </a:r>
                    </a:p>
                  </a:txBody>
                  <a:tcPr horzOverflow="overflow">
                    <a:lnL>
                      <a:noFill/>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F4E9E9"/>
                    </a:solidFill>
                  </a:tcPr>
                </a:tc>
              </a:tr>
              <a:tr h="1017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ＭＳ Ｐゴシック" charset="-128"/>
                          <a:cs typeface="ＭＳ Ｐゴシック" charset="-128"/>
                        </a:rPr>
                        <a:t>Instructional content</a:t>
                      </a:r>
                      <a:endParaRPr kumimoji="0" lang="en-US" sz="1400" b="0" i="0" u="none" strike="noStrike" cap="none" normalizeH="0" baseline="0" dirty="0" smtClean="0">
                        <a:ln>
                          <a:noFill/>
                        </a:ln>
                        <a:solidFill>
                          <a:srgbClr val="000000"/>
                        </a:solidFill>
                        <a:effectLst/>
                        <a:latin typeface="Calibri" charset="0"/>
                        <a:ea typeface="ＭＳ Ｐゴシック" charset="-128"/>
                        <a:cs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000000"/>
                        </a:solidFill>
                        <a:effectLst/>
                        <a:latin typeface="Calibri" charset="0"/>
                        <a:ea typeface="ＭＳ Ｐゴシック" charset="-128"/>
                        <a:cs typeface="ＭＳ Ｐゴシック" charset="-128"/>
                      </a:endParaRPr>
                    </a:p>
                  </a:txBody>
                  <a:tcPr horzOverflow="overflow">
                    <a:lnL w="12700" cap="flat" cmpd="sng" algn="ctr">
                      <a:solidFill>
                        <a:srgbClr val="800000"/>
                      </a:solidFill>
                      <a:prstDash val="solid"/>
                      <a:round/>
                      <a:headEnd type="none" w="med" len="med"/>
                      <a:tailEnd type="none" w="med" len="med"/>
                    </a:lnL>
                    <a:lnR>
                      <a:noFill/>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ＭＳ Ｐゴシック" charset="-128"/>
                          <a:cs typeface="ＭＳ Ｐゴシック" charset="-128"/>
                        </a:rPr>
                        <a:t>Vocabulary, comprehension strategy instruction, fundamentals of writing (organization), study skills</a:t>
                      </a:r>
                    </a:p>
                  </a:txBody>
                  <a:tcPr horzOverflow="overflow">
                    <a:lnL>
                      <a:noFill/>
                    </a:lnL>
                    <a:lnR>
                      <a:noFill/>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ＭＳ Ｐゴシック" charset="-128"/>
                          <a:cs typeface="ＭＳ Ｐゴシック" charset="-128"/>
                        </a:rPr>
                        <a:t>Preteaching and reteaching concepts from core curriculum</a:t>
                      </a:r>
                      <a:endParaRPr kumimoji="0" lang="en-US" sz="1400" b="0" i="0" u="none" strike="noStrike" cap="none" normalizeH="0" baseline="0" dirty="0" smtClean="0">
                        <a:ln>
                          <a:noFill/>
                        </a:ln>
                        <a:solidFill>
                          <a:schemeClr val="tx1"/>
                        </a:solidFill>
                        <a:effectLst/>
                        <a:latin typeface="Calibri" charset="0"/>
                        <a:ea typeface="ＭＳ Ｐゴシック" charset="-128"/>
                        <a:cs typeface="ＭＳ Ｐゴシック" charset="-128"/>
                      </a:endParaRPr>
                    </a:p>
                  </a:txBody>
                  <a:tcPr horzOverflow="overflow">
                    <a:lnL>
                      <a:noFill/>
                    </a:lnL>
                    <a:lnR>
                      <a:noFill/>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ＭＳ Ｐゴシック" charset="-128"/>
                          <a:cs typeface="ＭＳ Ｐゴシック" charset="-128"/>
                        </a:rPr>
                        <a:t>Example: </a:t>
                      </a:r>
                      <a:br>
                        <a:rPr kumimoji="0" lang="en-US" sz="1400" b="0" i="0" u="none" strike="noStrike" cap="none" normalizeH="0" baseline="0" dirty="0" smtClean="0">
                          <a:ln>
                            <a:noFill/>
                          </a:ln>
                          <a:solidFill>
                            <a:srgbClr val="000000"/>
                          </a:solidFill>
                          <a:effectLst/>
                          <a:latin typeface="Calibri" charset="0"/>
                          <a:ea typeface="ＭＳ Ｐゴシック" charset="-128"/>
                          <a:cs typeface="ＭＳ Ｐゴシック" charset="-128"/>
                        </a:rPr>
                      </a:br>
                      <a:r>
                        <a:rPr kumimoji="0" lang="en-US" sz="1400" b="0" i="0" u="none" strike="noStrike" cap="none" normalizeH="0" baseline="0" dirty="0" smtClean="0">
                          <a:ln>
                            <a:noFill/>
                          </a:ln>
                          <a:solidFill>
                            <a:srgbClr val="000000"/>
                          </a:solidFill>
                          <a:effectLst/>
                          <a:latin typeface="Calibri" charset="0"/>
                          <a:ea typeface="ＭＳ Ｐゴシック" charset="-128"/>
                          <a:cs typeface="ＭＳ Ｐゴシック" charset="-128"/>
                        </a:rPr>
                        <a:t>Check and Connect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charset="0"/>
                        <a:ea typeface="ＭＳ Ｐゴシック" charset="-128"/>
                        <a:cs typeface="ＭＳ Ｐゴシック" charset="-128"/>
                      </a:endParaRPr>
                    </a:p>
                  </a:txBody>
                  <a:tcPr horzOverflow="overflow">
                    <a:lnL>
                      <a:noFill/>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r>
              <a:tr h="9128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ＭＳ Ｐゴシック" charset="-128"/>
                          <a:cs typeface="ＭＳ Ｐゴシック" charset="-128"/>
                        </a:rPr>
                        <a:t>Instructional delivery</a:t>
                      </a:r>
                    </a:p>
                  </a:txBody>
                  <a:tcPr horzOverflow="overflow">
                    <a:lnL w="12700" cap="flat" cmpd="sng" algn="ctr">
                      <a:solidFill>
                        <a:srgbClr val="800000"/>
                      </a:solidFill>
                      <a:prstDash val="solid"/>
                      <a:round/>
                      <a:headEnd type="none" w="med" len="med"/>
                      <a:tailEnd type="none" w="med" len="med"/>
                    </a:lnL>
                    <a:lnR>
                      <a:noFill/>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ＭＳ Ｐゴシック" charset="-128"/>
                          <a:cs typeface="ＭＳ Ｐゴシック" charset="-128"/>
                        </a:rPr>
                        <a:t>Large groups divided into small groups/pairs, explicit and systematic instruction, frequent feedback, scaffolding, differentiated instruction </a:t>
                      </a:r>
                    </a:p>
                  </a:txBody>
                  <a:tcPr horzOverflow="overflow">
                    <a:lnL>
                      <a:noFill/>
                    </a:lnL>
                    <a:lnR>
                      <a:noFill/>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charset="0"/>
                          <a:ea typeface="ＭＳ Ｐゴシック" charset="-128"/>
                          <a:cs typeface="ＭＳ Ｐゴシック" charset="-128"/>
                        </a:rPr>
                        <a:t>Large groups divided into small groups/pairs, explicit and systematic instruction, frequent feedback, progress monitoring to ensure mastery</a:t>
                      </a:r>
                    </a:p>
                  </a:txBody>
                  <a:tcPr horzOverflow="overflow">
                    <a:lnL>
                      <a:noFill/>
                    </a:lnL>
                    <a:lnR>
                      <a:noFill/>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charset="0"/>
                          <a:ea typeface="ＭＳ Ｐゴシック" charset="-128"/>
                          <a:cs typeface="ＭＳ Ｐゴシック" charset="-128"/>
                        </a:rPr>
                        <a:t>Positive learning environment, posted behavioral expectations, explicit teaching of strategies</a:t>
                      </a:r>
                    </a:p>
                  </a:txBody>
                  <a:tcPr horzOverflow="overflow">
                    <a:lnL>
                      <a:noFill/>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F4E9E9"/>
                    </a:solidFill>
                  </a:tcPr>
                </a:tc>
              </a:tr>
              <a:tr h="9128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ＭＳ Ｐゴシック" charset="-128"/>
                          <a:cs typeface="ＭＳ Ｐゴシック" charset="-128"/>
                        </a:rPr>
                        <a:t>Assessment</a:t>
                      </a:r>
                    </a:p>
                  </a:txBody>
                  <a:tcPr horzOverflow="overflow">
                    <a:lnL w="12700" cap="flat" cmpd="sng" algn="ctr">
                      <a:solidFill>
                        <a:srgbClr val="800000"/>
                      </a:solidFill>
                      <a:prstDash val="solid"/>
                      <a:round/>
                      <a:headEnd type="none" w="med" len="med"/>
                      <a:tailEnd type="none" w="med" len="med"/>
                    </a:lnL>
                    <a:lnR>
                      <a:noFill/>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ＭＳ Ｐゴシック" charset="-128"/>
                          <a:cs typeface="ＭＳ Ｐゴシック" charset="-128"/>
                        </a:rPr>
                        <a:t>Ongoing formative assessment, journal checks (writing samples), CBM (maze passages)</a:t>
                      </a:r>
                    </a:p>
                  </a:txBody>
                  <a:tcPr horzOverflow="overflow">
                    <a:lnL>
                      <a:noFill/>
                    </a:lnL>
                    <a:lnR>
                      <a:noFill/>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charset="0"/>
                          <a:ea typeface="ＭＳ Ｐゴシック" charset="-128"/>
                          <a:cs typeface="ＭＳ Ｐゴシック" charset="-128"/>
                        </a:rPr>
                        <a:t>Teacher-developed CBM organized around state standards</a:t>
                      </a:r>
                    </a:p>
                  </a:txBody>
                  <a:tcPr horzOverflow="overflow">
                    <a:lnL>
                      <a:noFill/>
                    </a:lnL>
                    <a:lnR>
                      <a:noFill/>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charset="0"/>
                          <a:ea typeface="ＭＳ Ｐゴシック" charset="-128"/>
                          <a:cs typeface="ＭＳ Ｐゴシック" charset="-128"/>
                        </a:rPr>
                        <a:t>Office discipline referral and grade monitoring for particular students</a:t>
                      </a:r>
                    </a:p>
                  </a:txBody>
                  <a:tcPr horzOverflow="overflow">
                    <a:lnL>
                      <a:noFill/>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4" name="Slide Number Placeholder 3"/>
          <p:cNvSpPr>
            <a:spLocks noGrp="1"/>
          </p:cNvSpPr>
          <p:nvPr>
            <p:ph type="sldNum" sz="quarter" idx="12"/>
          </p:nvPr>
        </p:nvSpPr>
        <p:spPr/>
        <p:txBody>
          <a:bodyPr/>
          <a:lstStyle/>
          <a:p>
            <a:pPr>
              <a:defRPr/>
            </a:pPr>
            <a:fld id="{8FBB6B9A-FC10-42B2-A3C1-F3A63C09ECF7}" type="slidenum">
              <a:rPr lang="en-US" smtClean="0"/>
              <a:pPr>
                <a:defRPr/>
              </a:pPr>
              <a:t>20</a:t>
            </a:fld>
            <a:endParaRPr lang="en-US" dirty="0"/>
          </a:p>
        </p:txBody>
      </p:sp>
      <p:sp>
        <p:nvSpPr>
          <p:cNvPr id="5" name="Footer Placeholder 4"/>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sz="3300" dirty="0"/>
              <a:t>Tertiary Prevention: Examples From Site Visits</a:t>
            </a:r>
          </a:p>
        </p:txBody>
      </p:sp>
      <p:graphicFrame>
        <p:nvGraphicFramePr>
          <p:cNvPr id="62531" name="Group 67"/>
          <p:cNvGraphicFramePr>
            <a:graphicFrameLocks noGrp="1"/>
          </p:cNvGraphicFramePr>
          <p:nvPr>
            <p:ph sz="quarter" idx="1"/>
            <p:extLst>
              <p:ext uri="{D42A27DB-BD31-4B8C-83A1-F6EECF244321}">
                <p14:modId xmlns:p14="http://schemas.microsoft.com/office/powerpoint/2010/main" val="2339425821"/>
              </p:ext>
            </p:extLst>
          </p:nvPr>
        </p:nvGraphicFramePr>
        <p:xfrm>
          <a:off x="685800" y="1600200"/>
          <a:ext cx="8001000" cy="4303395"/>
        </p:xfrm>
        <a:graphic>
          <a:graphicData uri="http://schemas.openxmlformats.org/drawingml/2006/table">
            <a:tbl>
              <a:tblPr/>
              <a:tblGrid>
                <a:gridCol w="1631950"/>
                <a:gridCol w="3300413"/>
                <a:gridCol w="3068637"/>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charset="0"/>
                        <a:ea typeface="ＭＳ Ｐゴシック" charset="-128"/>
                        <a:cs typeface="ＭＳ Ｐゴシック" charset="-128"/>
                      </a:endParaRPr>
                    </a:p>
                  </a:txBody>
                  <a:tcPr horzOverflow="overflow">
                    <a:lnL w="12700" cap="flat" cmpd="sng" algn="ctr">
                      <a:solidFill>
                        <a:srgbClr val="8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charset="0"/>
                          <a:ea typeface="ＭＳ Ｐゴシック" charset="-128"/>
                          <a:cs typeface="ＭＳ Ｐゴシック" charset="-128"/>
                        </a:rPr>
                        <a:t>Reading</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charset="0"/>
                          <a:ea typeface="ＭＳ Ｐゴシック" charset="-128"/>
                          <a:cs typeface="ＭＳ Ｐゴシック" charset="-128"/>
                        </a:rPr>
                        <a:t>Behavior</a:t>
                      </a:r>
                    </a:p>
                  </a:txBody>
                  <a:tcPr horzOverflow="overflow">
                    <a:lnL w="12700" cap="flat" cmpd="sng" algn="ctr">
                      <a:no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800000"/>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charset="0"/>
                          <a:ea typeface="ＭＳ Ｐゴシック" charset="-128"/>
                          <a:cs typeface="ＭＳ Ｐゴシック" charset="-128"/>
                        </a:rPr>
                        <a:t>Student need</a:t>
                      </a:r>
                    </a:p>
                  </a:txBody>
                  <a:tcPr horzOverflow="overflow">
                    <a:lnL w="12700" cap="flat" cmpd="sng" algn="ctr">
                      <a:solidFill>
                        <a:srgbClr val="8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F3E9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charset="0"/>
                          <a:ea typeface="ＭＳ Ｐゴシック" charset="-128"/>
                          <a:cs typeface="ＭＳ Ｐゴシック" charset="-128"/>
                        </a:rPr>
                        <a:t>More than two grade levels behind, struggling with decoding and reading connected text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F3E9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charset="0"/>
                          <a:ea typeface="ＭＳ Ｐゴシック" charset="-128"/>
                          <a:cs typeface="ＭＳ Ｐゴシック" charset="-128"/>
                        </a:rPr>
                        <a:t>Consistent poor behavior that interferes significantly with learning</a:t>
                      </a:r>
                    </a:p>
                  </a:txBody>
                  <a:tcPr horzOverflow="overflow">
                    <a:lnL w="12700" cap="flat" cmpd="sng" algn="ctr">
                      <a:no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F3E9E9"/>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charset="0"/>
                          <a:ea typeface="ＭＳ Ｐゴシック" charset="-128"/>
                          <a:cs typeface="ＭＳ Ｐゴシック" charset="-128"/>
                        </a:rPr>
                        <a:t>Instructional content</a:t>
                      </a:r>
                    </a:p>
                  </a:txBody>
                  <a:tcPr horzOverflow="overflow">
                    <a:lnL w="12700" cap="flat" cmpd="sng" algn="ctr">
                      <a:solidFill>
                        <a:srgbClr val="8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charset="0"/>
                          <a:ea typeface="ＭＳ Ｐゴシック" charset="-128"/>
                          <a:cs typeface="ＭＳ Ｐゴシック" charset="-128"/>
                        </a:rPr>
                        <a:t>Phonics, fluency, comprehension via a published intervention program</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charset="0"/>
                          <a:ea typeface="ＭＳ Ｐゴシック" charset="-128"/>
                          <a:cs typeface="ＭＳ Ｐゴシック" charset="-128"/>
                        </a:rPr>
                        <a:t>Social skills intervention </a:t>
                      </a:r>
                    </a:p>
                  </a:txBody>
                  <a:tcPr horzOverflow="overflow">
                    <a:lnL w="12700" cap="flat" cmpd="sng" algn="ctr">
                      <a:no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charset="0"/>
                          <a:ea typeface="ＭＳ Ｐゴシック" charset="-128"/>
                          <a:cs typeface="ＭＳ Ｐゴシック" charset="-128"/>
                        </a:rPr>
                        <a:t>Instructional delivery</a:t>
                      </a:r>
                    </a:p>
                  </a:txBody>
                  <a:tcPr horzOverflow="overflow">
                    <a:lnL w="12700" cap="flat" cmpd="sng" algn="ctr">
                      <a:solidFill>
                        <a:srgbClr val="8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F3E9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charset="0"/>
                          <a:ea typeface="ＭＳ Ｐゴシック" charset="-128"/>
                          <a:cs typeface="ＭＳ Ｐゴシック" charset="-128"/>
                        </a:rPr>
                        <a:t>Small, teacher-led groups within large class; special education teachers and teacher aids; explicit; systematic; fast-paced</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F3E9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charset="0"/>
                          <a:ea typeface="ＭＳ Ｐゴシック" charset="-128"/>
                          <a:cs typeface="ＭＳ Ｐゴシック" charset="-128"/>
                        </a:rPr>
                        <a:t>Behavior specialist delivered in a full class period</a:t>
                      </a:r>
                    </a:p>
                  </a:txBody>
                  <a:tcPr horzOverflow="overflow">
                    <a:lnL w="12700" cap="flat" cmpd="sng" algn="ctr">
                      <a:no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rgbClr val="F3E9E9"/>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charset="0"/>
                          <a:ea typeface="ＭＳ Ｐゴシック" charset="-128"/>
                          <a:cs typeface="ＭＳ Ｐゴシック" charset="-128"/>
                        </a:rPr>
                        <a:t>Assessment</a:t>
                      </a:r>
                    </a:p>
                  </a:txBody>
                  <a:tcPr horzOverflow="overflow">
                    <a:lnL w="12700" cap="flat" cmpd="sng" algn="ctr">
                      <a:solidFill>
                        <a:srgbClr val="8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charset="0"/>
                          <a:ea typeface="ＭＳ Ｐゴシック" charset="-128"/>
                          <a:cs typeface="ＭＳ Ｐゴシック" charset="-128"/>
                        </a:rPr>
                        <a:t>Program-based assessment, diagnostic testing twice per semester</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charset="0"/>
                          <a:ea typeface="ＭＳ Ｐゴシック" charset="-128"/>
                          <a:cs typeface="ＭＳ Ｐゴシック" charset="-128"/>
                        </a:rPr>
                        <a:t>Functional behavior assessment</a:t>
                      </a:r>
                    </a:p>
                  </a:txBody>
                  <a:tcPr horzOverflow="overflow">
                    <a:lnL w="12700" cap="flat" cmpd="sng" algn="ctr">
                      <a:no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4" name="Slide Number Placeholder 3"/>
          <p:cNvSpPr>
            <a:spLocks noGrp="1"/>
          </p:cNvSpPr>
          <p:nvPr>
            <p:ph type="sldNum" sz="quarter" idx="12"/>
          </p:nvPr>
        </p:nvSpPr>
        <p:spPr/>
        <p:txBody>
          <a:bodyPr/>
          <a:lstStyle/>
          <a:p>
            <a:pPr>
              <a:defRPr/>
            </a:pPr>
            <a:fld id="{8FBB6B9A-FC10-42B2-A3C1-F3A63C09ECF7}" type="slidenum">
              <a:rPr lang="en-US" smtClean="0"/>
              <a:pPr>
                <a:defRPr/>
              </a:pPr>
              <a:t>21</a:t>
            </a:fld>
            <a:endParaRPr lang="en-US" dirty="0"/>
          </a:p>
        </p:txBody>
      </p:sp>
      <p:sp>
        <p:nvSpPr>
          <p:cNvPr id="5" name="Footer Placeholder 4"/>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idx="4294967295"/>
          </p:nvPr>
        </p:nvSpPr>
        <p:spPr>
          <a:xfrm>
            <a:off x="457200" y="274638"/>
            <a:ext cx="7772400" cy="995362"/>
          </a:xfrm>
        </p:spPr>
        <p:txBody>
          <a:bodyPr/>
          <a:lstStyle/>
          <a:p>
            <a:pPr eaLnBrk="1" hangingPunct="1"/>
            <a:r>
              <a:rPr lang="en-US" dirty="0" smtClean="0"/>
              <a:t>Data-Based Decision Making</a:t>
            </a:r>
          </a:p>
        </p:txBody>
      </p:sp>
      <p:sp>
        <p:nvSpPr>
          <p:cNvPr id="63490" name="Content Placeholder 2"/>
          <p:cNvSpPr>
            <a:spLocks noGrp="1"/>
          </p:cNvSpPr>
          <p:nvPr>
            <p:ph idx="4294967295"/>
          </p:nvPr>
        </p:nvSpPr>
        <p:spPr>
          <a:xfrm>
            <a:off x="457200" y="2459038"/>
            <a:ext cx="7772400" cy="3667125"/>
          </a:xfrm>
        </p:spPr>
        <p:txBody>
          <a:bodyPr/>
          <a:lstStyle/>
          <a:p>
            <a:pPr marL="0" indent="0" eaLnBrk="1" hangingPunct="1">
              <a:buFont typeface="Arial" charset="0"/>
              <a:buNone/>
            </a:pPr>
            <a:r>
              <a:rPr lang="en-US" sz="2300" b="1" dirty="0" smtClean="0"/>
              <a:t>Examples From Site Visits</a:t>
            </a:r>
          </a:p>
          <a:p>
            <a:pPr marL="687388" lvl="1" indent="-344488" eaLnBrk="1" hangingPunct="1">
              <a:buFont typeface="Arial" charset="0"/>
              <a:buChar char="•"/>
            </a:pPr>
            <a:r>
              <a:rPr lang="en-US" sz="2300" dirty="0" smtClean="0"/>
              <a:t>Delivered differentiated </a:t>
            </a:r>
            <a:r>
              <a:rPr lang="en-US" sz="2300" dirty="0"/>
              <a:t>instruction</a:t>
            </a:r>
          </a:p>
          <a:p>
            <a:pPr marL="687388" lvl="1" indent="-344488" eaLnBrk="1" hangingPunct="1">
              <a:buFont typeface="Arial" charset="0"/>
              <a:buChar char="•"/>
            </a:pPr>
            <a:r>
              <a:rPr lang="en-US" sz="2300" dirty="0" smtClean="0"/>
              <a:t>Used data from screening and progress monitoring to determine placement in interventions</a:t>
            </a:r>
          </a:p>
          <a:p>
            <a:pPr marL="687388" lvl="1" indent="-344488" eaLnBrk="1" hangingPunct="1">
              <a:buFont typeface="Arial" charset="0"/>
              <a:buChar char="•"/>
            </a:pPr>
            <a:r>
              <a:rPr lang="en-US" sz="2300" dirty="0" smtClean="0"/>
              <a:t>Made decisions during data meetings with various stakeholders</a:t>
            </a:r>
          </a:p>
          <a:p>
            <a:pPr marL="687388" lvl="1" indent="-344488" eaLnBrk="1" hangingPunct="1">
              <a:buFont typeface="Arial" charset="0"/>
              <a:buChar char="•"/>
            </a:pPr>
            <a:r>
              <a:rPr lang="en-US" sz="2300" dirty="0" smtClean="0"/>
              <a:t>Solicited student input on problem solving and intervention design</a:t>
            </a:r>
          </a:p>
        </p:txBody>
      </p:sp>
      <p:sp>
        <p:nvSpPr>
          <p:cNvPr id="63491" name="Rectangle 5"/>
          <p:cNvSpPr>
            <a:spLocks noChangeArrowheads="1"/>
          </p:cNvSpPr>
          <p:nvPr/>
        </p:nvSpPr>
        <p:spPr bwMode="auto">
          <a:xfrm>
            <a:off x="457200" y="1239838"/>
            <a:ext cx="8229600" cy="922337"/>
          </a:xfrm>
          <a:prstGeom prst="rect">
            <a:avLst/>
          </a:prstGeom>
          <a:noFill/>
          <a:ln w="9525">
            <a:noFill/>
            <a:miter lim="800000"/>
            <a:headEnd/>
            <a:tailEnd/>
          </a:ln>
        </p:spPr>
        <p:txBody>
          <a:bodyPr>
            <a:prstTxWarp prst="textNoShape">
              <a:avLst/>
            </a:prstTxWarp>
            <a:spAutoFit/>
          </a:bodyPr>
          <a:lstStyle/>
          <a:p>
            <a:r>
              <a:rPr lang="en-US" sz="1800" dirty="0">
                <a:latin typeface="Calibri" charset="0"/>
                <a:ea typeface="Calibri" charset="0"/>
                <a:cs typeface="Calibri" charset="0"/>
              </a:rPr>
              <a:t>Using data from screening and progress-monitoring measures to assess students’ responses to instruction and/or intervention and making instructional adjustments to maximize student response</a:t>
            </a:r>
          </a:p>
        </p:txBody>
      </p:sp>
      <p:sp>
        <p:nvSpPr>
          <p:cNvPr id="5" name="Slide Number Placeholder 4"/>
          <p:cNvSpPr>
            <a:spLocks noGrp="1"/>
          </p:cNvSpPr>
          <p:nvPr>
            <p:ph type="sldNum" sz="quarter" idx="12"/>
          </p:nvPr>
        </p:nvSpPr>
        <p:spPr/>
        <p:txBody>
          <a:bodyPr/>
          <a:lstStyle/>
          <a:p>
            <a:pPr>
              <a:defRPr/>
            </a:pPr>
            <a:fld id="{789AD49C-29F6-4A18-9F8D-2624630DFBE1}" type="slidenum">
              <a:rPr lang="en-US" smtClean="0"/>
              <a:pPr>
                <a:defRPr/>
              </a:pPr>
              <a:t>22</a:t>
            </a:fld>
            <a:endParaRPr lang="en-US" dirty="0"/>
          </a:p>
        </p:txBody>
      </p:sp>
      <p:sp>
        <p:nvSpPr>
          <p:cNvPr id="6" name="Footer Placeholder 5"/>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idx="4294967295"/>
          </p:nvPr>
        </p:nvSpPr>
        <p:spPr>
          <a:xfrm>
            <a:off x="292100" y="350838"/>
            <a:ext cx="8001000" cy="995362"/>
          </a:xfrm>
        </p:spPr>
        <p:txBody>
          <a:bodyPr/>
          <a:lstStyle/>
          <a:p>
            <a:r>
              <a:rPr lang="en-US" sz="3600" dirty="0">
                <a:ea typeface="Arial" charset="0"/>
                <a:cs typeface="Arial" charset="0"/>
              </a:rPr>
              <a:t>Factors That Support Implementation of the Essential Components</a:t>
            </a:r>
            <a:endParaRPr lang="en-US" sz="3600" dirty="0"/>
          </a:p>
        </p:txBody>
      </p:sp>
      <p:pic>
        <p:nvPicPr>
          <p:cNvPr id="61445" name="Picture 11"/>
          <p:cNvPicPr>
            <a:picLocks noChangeAspect="1" noChangeArrowheads="1"/>
          </p:cNvPicPr>
          <p:nvPr/>
        </p:nvPicPr>
        <p:blipFill>
          <a:blip r:embed="rId3"/>
          <a:srcRect/>
          <a:stretch>
            <a:fillRect/>
          </a:stretch>
        </p:blipFill>
        <p:spPr bwMode="auto">
          <a:xfrm>
            <a:off x="457200" y="1770063"/>
            <a:ext cx="1422400" cy="2135187"/>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4"/>
          <a:stretch>
            <a:fillRect/>
          </a:stretch>
        </p:blipFill>
        <p:spPr>
          <a:xfrm>
            <a:off x="4286250" y="2135188"/>
            <a:ext cx="2057400" cy="1363662"/>
          </a:xfrm>
          <a:prstGeom prst="rect">
            <a:avLst/>
          </a:prstGeom>
          <a:ln>
            <a:noFill/>
          </a:ln>
          <a:effectLst>
            <a:outerShdw blurRad="292100" dist="139700" dir="2700000" algn="tl" rotWithShape="0">
              <a:srgbClr val="333333">
                <a:alpha val="65000"/>
              </a:srgbClr>
            </a:outerShdw>
          </a:effectLst>
        </p:spPr>
      </p:pic>
      <p:sp>
        <p:nvSpPr>
          <p:cNvPr id="3" name="TextBox 2"/>
          <p:cNvSpPr txBox="1">
            <a:spLocks noChangeArrowheads="1"/>
          </p:cNvSpPr>
          <p:nvPr/>
        </p:nvSpPr>
        <p:spPr bwMode="auto">
          <a:xfrm>
            <a:off x="1943100" y="1770063"/>
            <a:ext cx="2819400" cy="519112"/>
          </a:xfrm>
          <a:prstGeom prst="rect">
            <a:avLst/>
          </a:prstGeom>
          <a:noFill/>
          <a:ln w="9525">
            <a:noFill/>
            <a:miter lim="800000"/>
            <a:headEnd/>
            <a:tailEnd/>
          </a:ln>
        </p:spPr>
        <p:txBody>
          <a:bodyPr>
            <a:prstTxWarp prst="textNoShape">
              <a:avLst/>
            </a:prstTxWarp>
            <a:spAutoFit/>
          </a:bodyPr>
          <a:lstStyle/>
          <a:p>
            <a:r>
              <a:rPr lang="en-US" sz="2800" dirty="0">
                <a:latin typeface="Calibri" charset="0"/>
                <a:ea typeface="Calibri" charset="0"/>
                <a:cs typeface="Calibri" charset="0"/>
              </a:rPr>
              <a:t>Leadership</a:t>
            </a:r>
          </a:p>
        </p:txBody>
      </p:sp>
      <p:sp>
        <p:nvSpPr>
          <p:cNvPr id="6" name="TextBox 5"/>
          <p:cNvSpPr txBox="1">
            <a:spLocks noChangeArrowheads="1"/>
          </p:cNvSpPr>
          <p:nvPr/>
        </p:nvSpPr>
        <p:spPr bwMode="auto">
          <a:xfrm>
            <a:off x="17463" y="4197350"/>
            <a:ext cx="2490787" cy="946150"/>
          </a:xfrm>
          <a:prstGeom prst="rect">
            <a:avLst/>
          </a:prstGeom>
          <a:noFill/>
          <a:ln w="9525">
            <a:noFill/>
            <a:miter lim="800000"/>
            <a:headEnd/>
            <a:tailEnd/>
          </a:ln>
        </p:spPr>
        <p:txBody>
          <a:bodyPr>
            <a:prstTxWarp prst="textNoShape">
              <a:avLst/>
            </a:prstTxWarp>
            <a:spAutoFit/>
          </a:bodyPr>
          <a:lstStyle/>
          <a:p>
            <a:pPr algn="r"/>
            <a:r>
              <a:rPr lang="en-US" sz="2800" dirty="0">
                <a:latin typeface="Calibri" charset="0"/>
                <a:ea typeface="Calibri" charset="0"/>
                <a:cs typeface="Calibri" charset="0"/>
              </a:rPr>
              <a:t>Intervention Providers</a:t>
            </a:r>
          </a:p>
        </p:txBody>
      </p:sp>
      <p:sp>
        <p:nvSpPr>
          <p:cNvPr id="7" name="TextBox 6"/>
          <p:cNvSpPr txBox="1">
            <a:spLocks noChangeArrowheads="1"/>
          </p:cNvSpPr>
          <p:nvPr/>
        </p:nvSpPr>
        <p:spPr bwMode="auto">
          <a:xfrm>
            <a:off x="6473825" y="1943100"/>
            <a:ext cx="2413000" cy="1373188"/>
          </a:xfrm>
          <a:prstGeom prst="rect">
            <a:avLst/>
          </a:prstGeom>
          <a:noFill/>
          <a:ln w="9525">
            <a:noFill/>
            <a:miter lim="800000"/>
            <a:headEnd/>
            <a:tailEnd/>
          </a:ln>
        </p:spPr>
        <p:txBody>
          <a:bodyPr>
            <a:prstTxWarp prst="textNoShape">
              <a:avLst/>
            </a:prstTxWarp>
            <a:spAutoFit/>
          </a:bodyPr>
          <a:lstStyle/>
          <a:p>
            <a:r>
              <a:rPr lang="en-US" sz="2800" dirty="0">
                <a:latin typeface="Calibri" charset="0"/>
                <a:ea typeface="Calibri" charset="0"/>
                <a:cs typeface="Calibri" charset="0"/>
              </a:rPr>
              <a:t>Professional Development </a:t>
            </a:r>
            <a:br>
              <a:rPr lang="en-US" sz="2800" dirty="0">
                <a:latin typeface="Calibri" charset="0"/>
                <a:ea typeface="Calibri" charset="0"/>
                <a:cs typeface="Calibri" charset="0"/>
              </a:rPr>
            </a:br>
            <a:r>
              <a:rPr lang="en-US" sz="2800" dirty="0">
                <a:latin typeface="Calibri" charset="0"/>
                <a:ea typeface="Calibri" charset="0"/>
                <a:cs typeface="Calibri" charset="0"/>
              </a:rPr>
              <a:t>and Coaching</a:t>
            </a:r>
          </a:p>
        </p:txBody>
      </p:sp>
      <p:sp>
        <p:nvSpPr>
          <p:cNvPr id="8" name="TextBox 7"/>
          <p:cNvSpPr txBox="1">
            <a:spLocks noChangeArrowheads="1"/>
          </p:cNvSpPr>
          <p:nvPr/>
        </p:nvSpPr>
        <p:spPr bwMode="auto">
          <a:xfrm>
            <a:off x="5421313" y="5637213"/>
            <a:ext cx="2070100" cy="519112"/>
          </a:xfrm>
          <a:prstGeom prst="rect">
            <a:avLst/>
          </a:prstGeom>
          <a:noFill/>
          <a:ln w="9525">
            <a:noFill/>
            <a:miter lim="800000"/>
            <a:headEnd/>
            <a:tailEnd/>
          </a:ln>
        </p:spPr>
        <p:txBody>
          <a:bodyPr>
            <a:prstTxWarp prst="textNoShape">
              <a:avLst/>
            </a:prstTxWarp>
            <a:spAutoFit/>
          </a:bodyPr>
          <a:lstStyle/>
          <a:p>
            <a:r>
              <a:rPr lang="en-US" sz="2800" dirty="0">
                <a:latin typeface="Calibri" charset="0"/>
                <a:ea typeface="Calibri" charset="0"/>
                <a:cs typeface="Calibri" charset="0"/>
              </a:rPr>
              <a:t>Evaluation</a:t>
            </a:r>
          </a:p>
        </p:txBody>
      </p:sp>
      <p:pic>
        <p:nvPicPr>
          <p:cNvPr id="12" name="Picture 11"/>
          <p:cNvPicPr>
            <a:picLocks noChangeAspect="1"/>
          </p:cNvPicPr>
          <p:nvPr/>
        </p:nvPicPr>
        <p:blipFill>
          <a:blip r:embed="rId5"/>
          <a:stretch>
            <a:fillRect/>
          </a:stretch>
        </p:blipFill>
        <p:spPr>
          <a:xfrm>
            <a:off x="5421313" y="4071938"/>
            <a:ext cx="2263775" cy="1508125"/>
          </a:xfrm>
          <a:prstGeom prst="rect">
            <a:avLst/>
          </a:prstGeom>
          <a:ln>
            <a:noFill/>
          </a:ln>
          <a:effectLst>
            <a:outerShdw blurRad="292100" dist="139700" dir="2700000" algn="tl" rotWithShape="0">
              <a:srgbClr val="333333">
                <a:alpha val="65000"/>
              </a:srgbClr>
            </a:outerShdw>
          </a:effectLst>
        </p:spPr>
      </p:pic>
      <p:pic>
        <p:nvPicPr>
          <p:cNvPr id="13" name="Picture 12" descr="iStock_000014850487Medium.jpg"/>
          <p:cNvPicPr>
            <a:picLocks noChangeAspect="1"/>
          </p:cNvPicPr>
          <p:nvPr/>
        </p:nvPicPr>
        <p:blipFill>
          <a:blip r:embed="rId6"/>
          <a:srcRect l="15135" t="6506" r="17297" b="8675"/>
          <a:stretch>
            <a:fillRect/>
          </a:stretch>
        </p:blipFill>
        <p:spPr>
          <a:xfrm>
            <a:off x="2660650" y="4160838"/>
            <a:ext cx="1598613" cy="2000250"/>
          </a:xfrm>
          <a:prstGeom prst="rect">
            <a:avLst/>
          </a:prstGeom>
          <a:ln>
            <a:noFill/>
          </a:ln>
          <a:effectLst>
            <a:outerShdw blurRad="292100" dist="139700" dir="2700000" algn="tl" rotWithShape="0">
              <a:srgbClr val="333333">
                <a:alpha val="65000"/>
              </a:srgbClr>
            </a:outerShdw>
          </a:effectLst>
        </p:spPr>
      </p:pic>
      <p:sp>
        <p:nvSpPr>
          <p:cNvPr id="11" name="Slide Number Placeholder 10"/>
          <p:cNvSpPr>
            <a:spLocks noGrp="1"/>
          </p:cNvSpPr>
          <p:nvPr>
            <p:ph type="sldNum" sz="quarter" idx="12"/>
          </p:nvPr>
        </p:nvSpPr>
        <p:spPr/>
        <p:txBody>
          <a:bodyPr/>
          <a:lstStyle/>
          <a:p>
            <a:pPr>
              <a:defRPr/>
            </a:pPr>
            <a:fld id="{B66B3240-429E-4784-8D9B-BCA27F07EE11}" type="slidenum">
              <a:rPr lang="en-US" smtClean="0"/>
              <a:pPr>
                <a:defRPr/>
              </a:pPr>
              <a:t>23</a:t>
            </a:fld>
            <a:endParaRPr lang="en-US" dirty="0"/>
          </a:p>
        </p:txBody>
      </p:sp>
      <p:sp>
        <p:nvSpPr>
          <p:cNvPr id="14" name="Footer Placeholder 13"/>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1445"/>
                                        </p:tgtEl>
                                        <p:attrNameLst>
                                          <p:attrName>style.visibility</p:attrName>
                                        </p:attrNameLst>
                                      </p:cBhvr>
                                      <p:to>
                                        <p:strVal val="visible"/>
                                      </p:to>
                                    </p:set>
                                    <p:animEffect transition="in" filter="blinds(horizontal)">
                                      <p:cBhvr>
                                        <p:cTn id="10" dur="500"/>
                                        <p:tgtEl>
                                          <p:spTgt spid="6144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blinds(horizontal)">
                                      <p:cBhvr>
                                        <p:cTn id="23" dur="500"/>
                                        <p:tgtEl>
                                          <p:spTgt spid="7">
                                            <p:txEl>
                                              <p:pRg st="0" end="0"/>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linds(horizont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blinds(horizontal)">
                                      <p:cBhvr>
                                        <p:cTn id="31" dur="500"/>
                                        <p:tgtEl>
                                          <p:spTgt spid="8">
                                            <p:txEl>
                                              <p:pRg st="0" end="0"/>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linds(horizont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5"/>
          <p:cNvSpPr>
            <a:spLocks noGrp="1"/>
          </p:cNvSpPr>
          <p:nvPr>
            <p:ph type="title"/>
          </p:nvPr>
        </p:nvSpPr>
        <p:spPr>
          <a:xfrm>
            <a:off x="457200" y="223838"/>
            <a:ext cx="8686800" cy="995362"/>
          </a:xfrm>
        </p:spPr>
        <p:txBody>
          <a:bodyPr/>
          <a:lstStyle/>
          <a:p>
            <a:pPr eaLnBrk="1" hangingPunct="1"/>
            <a:r>
              <a:rPr lang="en-US" dirty="0" smtClean="0">
                <a:ea typeface="Arial" charset="0"/>
                <a:cs typeface="Arial" charset="0"/>
              </a:rPr>
              <a:t>Leadership</a:t>
            </a:r>
            <a:endParaRPr lang="en-US" sz="2800" dirty="0" smtClean="0"/>
          </a:p>
        </p:txBody>
      </p:sp>
      <p:sp>
        <p:nvSpPr>
          <p:cNvPr id="67586" name="Content Placeholder 6"/>
          <p:cNvSpPr>
            <a:spLocks noGrp="1"/>
          </p:cNvSpPr>
          <p:nvPr>
            <p:ph sz="quarter" idx="1"/>
          </p:nvPr>
        </p:nvSpPr>
        <p:spPr>
          <a:xfrm>
            <a:off x="457200" y="1685925"/>
            <a:ext cx="5283200" cy="4257675"/>
          </a:xfrm>
        </p:spPr>
        <p:txBody>
          <a:bodyPr/>
          <a:lstStyle/>
          <a:p>
            <a:pPr eaLnBrk="1" hangingPunct="1"/>
            <a:r>
              <a:rPr lang="en-US" dirty="0" smtClean="0"/>
              <a:t>Created staff consensus</a:t>
            </a:r>
          </a:p>
          <a:p>
            <a:pPr eaLnBrk="1" hangingPunct="1"/>
            <a:r>
              <a:rPr lang="en-US" dirty="0" smtClean="0"/>
              <a:t>Delivered professional development (PD)</a:t>
            </a:r>
          </a:p>
          <a:p>
            <a:pPr eaLnBrk="1" hangingPunct="1"/>
            <a:r>
              <a:rPr lang="en-US" dirty="0" smtClean="0"/>
              <a:t>Implemented evaluation procedures</a:t>
            </a:r>
          </a:p>
          <a:p>
            <a:pPr eaLnBrk="1" hangingPunct="1"/>
            <a:r>
              <a:rPr lang="en-US" dirty="0" smtClean="0"/>
              <a:t>Allocated resources</a:t>
            </a:r>
          </a:p>
          <a:p>
            <a:pPr eaLnBrk="1" hangingPunct="1"/>
            <a:r>
              <a:rPr lang="en-US" dirty="0" smtClean="0"/>
              <a:t>Made data-based decisions</a:t>
            </a:r>
          </a:p>
          <a:p>
            <a:pPr eaLnBrk="1" hangingPunct="1"/>
            <a:r>
              <a:rPr lang="en-US" dirty="0" smtClean="0"/>
              <a:t>Created sustainable processes</a:t>
            </a:r>
          </a:p>
        </p:txBody>
      </p:sp>
      <p:pic>
        <p:nvPicPr>
          <p:cNvPr id="6" name="Picture 11"/>
          <p:cNvPicPr>
            <a:picLocks noChangeAspect="1" noChangeArrowheads="1"/>
          </p:cNvPicPr>
          <p:nvPr/>
        </p:nvPicPr>
        <p:blipFill>
          <a:blip r:embed="rId3"/>
          <a:srcRect/>
          <a:stretch>
            <a:fillRect/>
          </a:stretch>
        </p:blipFill>
        <p:spPr bwMode="auto">
          <a:xfrm>
            <a:off x="5849938" y="1685925"/>
            <a:ext cx="2836862" cy="4257675"/>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a:defRPr/>
            </a:pPr>
            <a:fld id="{8FBB6B9A-FC10-42B2-A3C1-F3A63C09ECF7}" type="slidenum">
              <a:rPr lang="en-US" smtClean="0"/>
              <a:pPr>
                <a:defRPr/>
              </a:pPr>
              <a:t>24</a:t>
            </a:fld>
            <a:endParaRPr lang="en-US" dirty="0"/>
          </a:p>
        </p:txBody>
      </p:sp>
      <p:sp>
        <p:nvSpPr>
          <p:cNvPr id="7" name="Footer Placeholder 6"/>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5"/>
          <p:cNvSpPr>
            <a:spLocks noGrp="1"/>
          </p:cNvSpPr>
          <p:nvPr>
            <p:ph type="title"/>
          </p:nvPr>
        </p:nvSpPr>
        <p:spPr>
          <a:xfrm>
            <a:off x="457200" y="215900"/>
            <a:ext cx="8229600" cy="995363"/>
          </a:xfrm>
        </p:spPr>
        <p:txBody>
          <a:bodyPr/>
          <a:lstStyle/>
          <a:p>
            <a:pPr eaLnBrk="1" hangingPunct="1"/>
            <a:r>
              <a:rPr lang="en-US" dirty="0" smtClean="0">
                <a:ea typeface="Arial" charset="0"/>
                <a:cs typeface="Arial" charset="0"/>
              </a:rPr>
              <a:t>Intervention Providers</a:t>
            </a:r>
            <a:endParaRPr lang="en-US" sz="3000" dirty="0" smtClean="0"/>
          </a:p>
        </p:txBody>
      </p:sp>
      <p:sp>
        <p:nvSpPr>
          <p:cNvPr id="69634" name="Content Placeholder 6"/>
          <p:cNvSpPr>
            <a:spLocks noGrp="1"/>
          </p:cNvSpPr>
          <p:nvPr>
            <p:ph sz="quarter" idx="1"/>
          </p:nvPr>
        </p:nvSpPr>
        <p:spPr>
          <a:xfrm>
            <a:off x="457200" y="1693863"/>
            <a:ext cx="5297488" cy="4249737"/>
          </a:xfrm>
        </p:spPr>
        <p:txBody>
          <a:bodyPr/>
          <a:lstStyle/>
          <a:p>
            <a:pPr eaLnBrk="1" hangingPunct="1"/>
            <a:r>
              <a:rPr lang="en-US" sz="2700" dirty="0" smtClean="0"/>
              <a:t>Varied considerably due to focus of each school’s framework and contextual factors</a:t>
            </a:r>
          </a:p>
          <a:p>
            <a:pPr eaLnBrk="1" hangingPunct="1"/>
            <a:r>
              <a:rPr lang="en-US" sz="2700" dirty="0" smtClean="0"/>
              <a:t>Mostly 9th- and 10th-grade teachers were involved</a:t>
            </a:r>
          </a:p>
          <a:p>
            <a:pPr eaLnBrk="1" hangingPunct="1"/>
            <a:r>
              <a:rPr lang="en-US" sz="2700" dirty="0" smtClean="0"/>
              <a:t>Interventionists provided support outside of general education classroom and core instruction</a:t>
            </a:r>
          </a:p>
          <a:p>
            <a:pPr eaLnBrk="1" hangingPunct="1"/>
            <a:r>
              <a:rPr lang="en-US" sz="2700" dirty="0" smtClean="0"/>
              <a:t>Interventionists collected progress-monitoring data</a:t>
            </a:r>
          </a:p>
        </p:txBody>
      </p:sp>
      <p:pic>
        <p:nvPicPr>
          <p:cNvPr id="6" name="Picture 5" descr="iStock_000014850487Medium.jpg"/>
          <p:cNvPicPr>
            <a:picLocks noChangeAspect="1"/>
          </p:cNvPicPr>
          <p:nvPr/>
        </p:nvPicPr>
        <p:blipFill>
          <a:blip r:embed="rId3"/>
          <a:srcRect l="17297" t="6506" r="17297" b="8675"/>
          <a:stretch>
            <a:fillRect/>
          </a:stretch>
        </p:blipFill>
        <p:spPr>
          <a:xfrm>
            <a:off x="5848350" y="1955800"/>
            <a:ext cx="2870200" cy="3709988"/>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a:defRPr/>
            </a:pPr>
            <a:fld id="{8FBB6B9A-FC10-42B2-A3C1-F3A63C09ECF7}" type="slidenum">
              <a:rPr lang="en-US" smtClean="0"/>
              <a:pPr>
                <a:defRPr/>
              </a:pPr>
              <a:t>25</a:t>
            </a:fld>
            <a:endParaRPr lang="en-US" dirty="0"/>
          </a:p>
        </p:txBody>
      </p:sp>
      <p:sp>
        <p:nvSpPr>
          <p:cNvPr id="7" name="Footer Placeholder 6"/>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5"/>
          <p:cNvSpPr>
            <a:spLocks noGrp="1"/>
          </p:cNvSpPr>
          <p:nvPr>
            <p:ph type="title"/>
          </p:nvPr>
        </p:nvSpPr>
        <p:spPr>
          <a:xfrm>
            <a:off x="457200" y="223838"/>
            <a:ext cx="8229600" cy="995362"/>
          </a:xfrm>
        </p:spPr>
        <p:txBody>
          <a:bodyPr/>
          <a:lstStyle/>
          <a:p>
            <a:pPr eaLnBrk="1" hangingPunct="1"/>
            <a:r>
              <a:rPr lang="en-US" sz="3600" dirty="0" smtClean="0">
                <a:ea typeface="Arial" charset="0"/>
                <a:cs typeface="Arial" charset="0"/>
              </a:rPr>
              <a:t>PD and Coaching</a:t>
            </a:r>
            <a:endParaRPr lang="en-US" sz="3000" dirty="0" smtClean="0"/>
          </a:p>
        </p:txBody>
      </p:sp>
      <p:sp>
        <p:nvSpPr>
          <p:cNvPr id="71682" name="Content Placeholder 6"/>
          <p:cNvSpPr>
            <a:spLocks noGrp="1"/>
          </p:cNvSpPr>
          <p:nvPr>
            <p:ph sz="quarter" idx="1"/>
          </p:nvPr>
        </p:nvSpPr>
        <p:spPr>
          <a:xfrm>
            <a:off x="457200" y="1376363"/>
            <a:ext cx="4225925" cy="2916237"/>
          </a:xfrm>
        </p:spPr>
        <p:txBody>
          <a:bodyPr/>
          <a:lstStyle/>
          <a:p>
            <a:pPr eaLnBrk="1" hangingPunct="1"/>
            <a:r>
              <a:rPr lang="en-US" sz="2600" dirty="0" smtClean="0"/>
              <a:t>Wide range of PD:</a:t>
            </a:r>
          </a:p>
          <a:p>
            <a:pPr lvl="1" eaLnBrk="1" hangingPunct="1"/>
            <a:r>
              <a:rPr lang="en-US" sz="2600" dirty="0" smtClean="0"/>
              <a:t>RTI framework</a:t>
            </a:r>
          </a:p>
          <a:p>
            <a:pPr lvl="1" eaLnBrk="1" hangingPunct="1"/>
            <a:r>
              <a:rPr lang="en-US" sz="2600" dirty="0" smtClean="0"/>
              <a:t>Research-based instructional strategies</a:t>
            </a:r>
          </a:p>
          <a:p>
            <a:pPr lvl="1" eaLnBrk="1" hangingPunct="1"/>
            <a:r>
              <a:rPr lang="en-US" sz="2600" dirty="0" smtClean="0"/>
              <a:t>Evidence-based intervention strategies</a:t>
            </a:r>
          </a:p>
        </p:txBody>
      </p:sp>
      <p:pic>
        <p:nvPicPr>
          <p:cNvPr id="6" name="Picture 5"/>
          <p:cNvPicPr>
            <a:picLocks noChangeAspect="1"/>
          </p:cNvPicPr>
          <p:nvPr/>
        </p:nvPicPr>
        <p:blipFill>
          <a:blip r:embed="rId3"/>
          <a:stretch>
            <a:fillRect/>
          </a:stretch>
        </p:blipFill>
        <p:spPr>
          <a:xfrm>
            <a:off x="5029200" y="1509713"/>
            <a:ext cx="3657600" cy="2427287"/>
          </a:xfrm>
          <a:prstGeom prst="rect">
            <a:avLst/>
          </a:prstGeom>
          <a:ln>
            <a:noFill/>
          </a:ln>
          <a:effectLst>
            <a:outerShdw blurRad="292100" dist="139700" dir="2700000" algn="tl" rotWithShape="0">
              <a:srgbClr val="333333">
                <a:alpha val="65000"/>
              </a:srgbClr>
            </a:outerShdw>
          </a:effectLst>
        </p:spPr>
      </p:pic>
      <p:sp>
        <p:nvSpPr>
          <p:cNvPr id="7" name="Content Placeholder 6"/>
          <p:cNvSpPr txBox="1">
            <a:spLocks/>
          </p:cNvSpPr>
          <p:nvPr/>
        </p:nvSpPr>
        <p:spPr bwMode="auto">
          <a:xfrm>
            <a:off x="457200" y="4073525"/>
            <a:ext cx="8229600" cy="1320800"/>
          </a:xfrm>
          <a:prstGeom prst="rect">
            <a:avLst/>
          </a:prstGeom>
          <a:noFill/>
          <a:ln w="9525">
            <a:noFill/>
            <a:miter lim="800000"/>
            <a:headEnd/>
            <a:tailEnd/>
          </a:ln>
        </p:spPr>
        <p:txBody>
          <a:bodyPr>
            <a:prstTxWarp prst="textNoShape">
              <a:avLst/>
            </a:prstTxWarp>
          </a:bodyPr>
          <a:lstStyle/>
          <a:p>
            <a:pPr marL="342900" indent="-342900">
              <a:spcBef>
                <a:spcPct val="20000"/>
              </a:spcBef>
              <a:buFont typeface="Arial" charset="0"/>
              <a:buChar char="•"/>
              <a:defRPr/>
            </a:pPr>
            <a:r>
              <a:rPr lang="en-US" sz="2600" dirty="0">
                <a:latin typeface="+mn-lt"/>
              </a:rPr>
              <a:t>Offered to entire staff or to teachers delivering tiered instruction (e.g., ninth-grade teachers)</a:t>
            </a:r>
          </a:p>
          <a:p>
            <a:pPr marL="342900" indent="-342900">
              <a:spcBef>
                <a:spcPct val="20000"/>
              </a:spcBef>
              <a:buFont typeface="Arial" charset="0"/>
              <a:buChar char="•"/>
              <a:defRPr/>
            </a:pPr>
            <a:r>
              <a:rPr lang="en-US" sz="2600" dirty="0">
                <a:latin typeface="+mn-lt"/>
              </a:rPr>
              <a:t>Specialists coached and modeled strategies</a:t>
            </a:r>
          </a:p>
          <a:p>
            <a:pPr marL="342900" indent="-342900">
              <a:spcBef>
                <a:spcPct val="20000"/>
              </a:spcBef>
              <a:buFont typeface="Arial" charset="0"/>
              <a:buChar char="•"/>
              <a:defRPr/>
            </a:pPr>
            <a:r>
              <a:rPr lang="en-US" sz="2600" dirty="0">
                <a:latin typeface="Calibri"/>
                <a:cs typeface="Calibri"/>
              </a:rPr>
              <a:t>Universities, state education agencies, or regions/districts assisted</a:t>
            </a:r>
            <a:endParaRPr lang="en-US" sz="2600" dirty="0">
              <a:latin typeface="+mn-lt"/>
            </a:endParaRPr>
          </a:p>
        </p:txBody>
      </p:sp>
      <p:sp>
        <p:nvSpPr>
          <p:cNvPr id="8" name="Slide Number Placeholder 7"/>
          <p:cNvSpPr>
            <a:spLocks noGrp="1"/>
          </p:cNvSpPr>
          <p:nvPr>
            <p:ph type="sldNum" sz="quarter" idx="12"/>
          </p:nvPr>
        </p:nvSpPr>
        <p:spPr/>
        <p:txBody>
          <a:bodyPr/>
          <a:lstStyle/>
          <a:p>
            <a:pPr>
              <a:defRPr/>
            </a:pPr>
            <a:fld id="{8FBB6B9A-FC10-42B2-A3C1-F3A63C09ECF7}" type="slidenum">
              <a:rPr lang="en-US" smtClean="0"/>
              <a:pPr>
                <a:defRPr/>
              </a:pPr>
              <a:t>26</a:t>
            </a:fld>
            <a:endParaRPr lang="en-US" dirty="0"/>
          </a:p>
        </p:txBody>
      </p:sp>
      <p:sp>
        <p:nvSpPr>
          <p:cNvPr id="9" name="Footer Placeholder 8"/>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p:cNvSpPr>
          <p:nvPr>
            <p:ph type="title"/>
          </p:nvPr>
        </p:nvSpPr>
        <p:spPr/>
        <p:txBody>
          <a:bodyPr/>
          <a:lstStyle/>
          <a:p>
            <a:r>
              <a:rPr lang="en-US" dirty="0" smtClean="0"/>
              <a:t>Evaluation</a:t>
            </a:r>
          </a:p>
        </p:txBody>
      </p:sp>
      <p:sp>
        <p:nvSpPr>
          <p:cNvPr id="73730" name="Rectangle 3"/>
          <p:cNvSpPr>
            <a:spLocks noGrp="1"/>
          </p:cNvSpPr>
          <p:nvPr>
            <p:ph type="body" idx="1"/>
          </p:nvPr>
        </p:nvSpPr>
        <p:spPr/>
        <p:txBody>
          <a:bodyPr/>
          <a:lstStyle/>
          <a:p>
            <a:r>
              <a:rPr lang="en-US" dirty="0" smtClean="0"/>
              <a:t>All schools were still in the beginning stages</a:t>
            </a:r>
          </a:p>
          <a:p>
            <a:r>
              <a:rPr lang="en-US" dirty="0" smtClean="0"/>
              <a:t>Schools intended to evaluate effectiveness of intervention implementation, programs, and procedures</a:t>
            </a:r>
          </a:p>
        </p:txBody>
      </p:sp>
      <p:pic>
        <p:nvPicPr>
          <p:cNvPr id="7" name="Picture 6"/>
          <p:cNvPicPr>
            <a:picLocks noChangeAspect="1"/>
          </p:cNvPicPr>
          <p:nvPr/>
        </p:nvPicPr>
        <p:blipFill>
          <a:blip r:embed="rId3"/>
          <a:stretch>
            <a:fillRect/>
          </a:stretch>
        </p:blipFill>
        <p:spPr>
          <a:xfrm>
            <a:off x="4279900" y="3349625"/>
            <a:ext cx="4165600" cy="2776538"/>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a:defRPr/>
            </a:pPr>
            <a:fld id="{8FBB6B9A-FC10-42B2-A3C1-F3A63C09ECF7}" type="slidenum">
              <a:rPr lang="en-US" smtClean="0"/>
              <a:pPr>
                <a:defRPr/>
              </a:pPr>
              <a:t>27</a:t>
            </a:fld>
            <a:endParaRPr lang="en-US" dirty="0"/>
          </a:p>
        </p:txBody>
      </p:sp>
      <p:sp>
        <p:nvSpPr>
          <p:cNvPr id="6" name="Footer Placeholder 5"/>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p:nvPr>
        </p:nvSpPr>
        <p:spPr>
          <a:xfrm>
            <a:off x="457200" y="211138"/>
            <a:ext cx="8229600" cy="995362"/>
          </a:xfrm>
        </p:spPr>
        <p:txBody>
          <a:bodyPr/>
          <a:lstStyle/>
          <a:p>
            <a:r>
              <a:rPr lang="en-US" dirty="0" smtClean="0"/>
              <a:t>Common Implementation Challenges</a:t>
            </a:r>
          </a:p>
        </p:txBody>
      </p:sp>
      <p:pic>
        <p:nvPicPr>
          <p:cNvPr id="4" name="Picture 3" descr="j0309612.jpg"/>
          <p:cNvPicPr>
            <a:picLocks noChangeAspect="1"/>
          </p:cNvPicPr>
          <p:nvPr/>
        </p:nvPicPr>
        <p:blipFill>
          <a:blip r:embed="rId3"/>
          <a:stretch>
            <a:fillRect/>
          </a:stretch>
        </p:blipFill>
        <p:spPr>
          <a:xfrm>
            <a:off x="4648200" y="1689100"/>
            <a:ext cx="1720850" cy="2411413"/>
          </a:xfrm>
          <a:prstGeom prst="rect">
            <a:avLst/>
          </a:prstGeom>
          <a:ln>
            <a:noFill/>
          </a:ln>
          <a:effectLst>
            <a:outerShdw blurRad="292100" dist="139700" dir="2700000" algn="tl" rotWithShape="0">
              <a:srgbClr val="333333">
                <a:alpha val="65000"/>
              </a:srgbClr>
            </a:outerShdw>
          </a:effectLst>
        </p:spPr>
      </p:pic>
      <p:sp>
        <p:nvSpPr>
          <p:cNvPr id="5" name="TextBox 4"/>
          <p:cNvSpPr txBox="1">
            <a:spLocks noChangeArrowheads="1"/>
          </p:cNvSpPr>
          <p:nvPr/>
        </p:nvSpPr>
        <p:spPr bwMode="auto">
          <a:xfrm>
            <a:off x="420688" y="4459288"/>
            <a:ext cx="1827212" cy="519112"/>
          </a:xfrm>
          <a:prstGeom prst="rect">
            <a:avLst/>
          </a:prstGeom>
          <a:noFill/>
          <a:ln w="9525">
            <a:noFill/>
            <a:miter lim="800000"/>
            <a:headEnd/>
            <a:tailEnd/>
          </a:ln>
        </p:spPr>
        <p:txBody>
          <a:bodyPr>
            <a:prstTxWarp prst="textNoShape">
              <a:avLst/>
            </a:prstTxWarp>
            <a:spAutoFit/>
          </a:bodyPr>
          <a:lstStyle/>
          <a:p>
            <a:pPr algn="r"/>
            <a:r>
              <a:rPr lang="en-US" sz="2800" dirty="0">
                <a:latin typeface="Calibri" charset="0"/>
                <a:ea typeface="Calibri" charset="0"/>
                <a:cs typeface="Calibri" charset="0"/>
              </a:rPr>
              <a:t>Resources</a:t>
            </a:r>
          </a:p>
        </p:txBody>
      </p:sp>
      <p:sp>
        <p:nvSpPr>
          <p:cNvPr id="6" name="TextBox 5"/>
          <p:cNvSpPr txBox="1">
            <a:spLocks noChangeArrowheads="1"/>
          </p:cNvSpPr>
          <p:nvPr/>
        </p:nvSpPr>
        <p:spPr bwMode="auto">
          <a:xfrm>
            <a:off x="4427538" y="4459288"/>
            <a:ext cx="2490787" cy="519112"/>
          </a:xfrm>
          <a:prstGeom prst="rect">
            <a:avLst/>
          </a:prstGeom>
          <a:noFill/>
          <a:ln w="9525">
            <a:noFill/>
            <a:miter lim="800000"/>
            <a:headEnd/>
            <a:tailEnd/>
          </a:ln>
        </p:spPr>
        <p:txBody>
          <a:bodyPr>
            <a:prstTxWarp prst="textNoShape">
              <a:avLst/>
            </a:prstTxWarp>
            <a:spAutoFit/>
          </a:bodyPr>
          <a:lstStyle/>
          <a:p>
            <a:pPr algn="r"/>
            <a:r>
              <a:rPr lang="en-US" sz="2800" dirty="0">
                <a:latin typeface="Calibri" charset="0"/>
                <a:ea typeface="Calibri" charset="0"/>
                <a:cs typeface="Calibri" charset="0"/>
              </a:rPr>
              <a:t>Fidelity</a:t>
            </a:r>
          </a:p>
        </p:txBody>
      </p:sp>
      <p:sp>
        <p:nvSpPr>
          <p:cNvPr id="7" name="TextBox 6"/>
          <p:cNvSpPr txBox="1">
            <a:spLocks noChangeArrowheads="1"/>
          </p:cNvSpPr>
          <p:nvPr/>
        </p:nvSpPr>
        <p:spPr bwMode="auto">
          <a:xfrm>
            <a:off x="603250" y="1520825"/>
            <a:ext cx="2590800" cy="519113"/>
          </a:xfrm>
          <a:prstGeom prst="rect">
            <a:avLst/>
          </a:prstGeom>
          <a:noFill/>
          <a:ln w="9525">
            <a:noFill/>
            <a:miter lim="800000"/>
            <a:headEnd/>
            <a:tailEnd/>
          </a:ln>
        </p:spPr>
        <p:txBody>
          <a:bodyPr>
            <a:prstTxWarp prst="textNoShape">
              <a:avLst/>
            </a:prstTxWarp>
            <a:spAutoFit/>
          </a:bodyPr>
          <a:lstStyle/>
          <a:p>
            <a:r>
              <a:rPr lang="en-US" sz="2800" dirty="0">
                <a:latin typeface="Calibri" charset="0"/>
                <a:ea typeface="Calibri" charset="0"/>
                <a:cs typeface="Calibri" charset="0"/>
              </a:rPr>
              <a:t>Staff Capacity</a:t>
            </a:r>
          </a:p>
        </p:txBody>
      </p:sp>
      <p:sp>
        <p:nvSpPr>
          <p:cNvPr id="8" name="TextBox 7"/>
          <p:cNvSpPr txBox="1">
            <a:spLocks noChangeArrowheads="1"/>
          </p:cNvSpPr>
          <p:nvPr/>
        </p:nvSpPr>
        <p:spPr bwMode="auto">
          <a:xfrm>
            <a:off x="6386513" y="1520825"/>
            <a:ext cx="2070100" cy="519113"/>
          </a:xfrm>
          <a:prstGeom prst="rect">
            <a:avLst/>
          </a:prstGeom>
          <a:noFill/>
          <a:ln w="9525">
            <a:noFill/>
            <a:miter lim="800000"/>
            <a:headEnd/>
            <a:tailEnd/>
          </a:ln>
        </p:spPr>
        <p:txBody>
          <a:bodyPr>
            <a:prstTxWarp prst="textNoShape">
              <a:avLst/>
            </a:prstTxWarp>
            <a:spAutoFit/>
          </a:bodyPr>
          <a:lstStyle/>
          <a:p>
            <a:r>
              <a:rPr lang="en-US" sz="2800" dirty="0">
                <a:latin typeface="Calibri" charset="0"/>
                <a:ea typeface="Calibri" charset="0"/>
                <a:cs typeface="Calibri" charset="0"/>
              </a:rPr>
              <a:t>Scheduling</a:t>
            </a:r>
          </a:p>
        </p:txBody>
      </p:sp>
      <p:pic>
        <p:nvPicPr>
          <p:cNvPr id="10" name="Picture 9" descr="j0315542.jpg"/>
          <p:cNvPicPr>
            <a:picLocks noChangeAspect="1"/>
          </p:cNvPicPr>
          <p:nvPr/>
        </p:nvPicPr>
        <p:blipFill>
          <a:blip r:embed="rId4"/>
          <a:stretch>
            <a:fillRect/>
          </a:stretch>
        </p:blipFill>
        <p:spPr>
          <a:xfrm>
            <a:off x="2300288" y="4459288"/>
            <a:ext cx="2347912" cy="1701800"/>
          </a:xfrm>
          <a:prstGeom prst="rect">
            <a:avLst/>
          </a:prstGeom>
          <a:ln>
            <a:noFill/>
          </a:ln>
          <a:effectLst>
            <a:outerShdw blurRad="292100" dist="139700" dir="2700000" algn="tl" rotWithShape="0">
              <a:srgbClr val="333333">
                <a:alpha val="65000"/>
              </a:srgbClr>
            </a:outerShdw>
          </a:effectLst>
        </p:spPr>
      </p:pic>
      <p:pic>
        <p:nvPicPr>
          <p:cNvPr id="14" name="Picture 13" descr="iStock_000006202437XSmall.jpg"/>
          <p:cNvPicPr>
            <a:picLocks noChangeAspect="1"/>
          </p:cNvPicPr>
          <p:nvPr/>
        </p:nvPicPr>
        <p:blipFill>
          <a:blip r:embed="rId5"/>
          <a:stretch>
            <a:fillRect/>
          </a:stretch>
        </p:blipFill>
        <p:spPr>
          <a:xfrm>
            <a:off x="6972300" y="3590925"/>
            <a:ext cx="1714500" cy="2570163"/>
          </a:xfrm>
          <a:prstGeom prst="rect">
            <a:avLst/>
          </a:prstGeom>
          <a:ln>
            <a:noFill/>
          </a:ln>
          <a:effectLst>
            <a:outerShdw blurRad="292100" dist="139700" dir="2700000" algn="tl" rotWithShape="0">
              <a:srgbClr val="333333">
                <a:alpha val="65000"/>
              </a:srgbClr>
            </a:outerShdw>
          </a:effectLst>
        </p:spPr>
      </p:pic>
      <p:sp>
        <p:nvSpPr>
          <p:cNvPr id="11" name="Slide Number Placeholder 10"/>
          <p:cNvSpPr>
            <a:spLocks noGrp="1"/>
          </p:cNvSpPr>
          <p:nvPr>
            <p:ph type="sldNum" sz="quarter" idx="12"/>
          </p:nvPr>
        </p:nvSpPr>
        <p:spPr/>
        <p:txBody>
          <a:bodyPr/>
          <a:lstStyle/>
          <a:p>
            <a:pPr>
              <a:defRPr/>
            </a:pPr>
            <a:fld id="{E53E5AA8-6D18-4D10-B487-DCB499728793}" type="slidenum">
              <a:rPr lang="en-US" smtClean="0"/>
              <a:pPr>
                <a:defRPr/>
              </a:pPr>
              <a:t>28</a:t>
            </a:fld>
            <a:endParaRPr lang="en-US" dirty="0"/>
          </a:p>
        </p:txBody>
      </p:sp>
      <p:sp>
        <p:nvSpPr>
          <p:cNvPr id="12" name="Footer Placeholder 11"/>
          <p:cNvSpPr>
            <a:spLocks noGrp="1"/>
          </p:cNvSpPr>
          <p:nvPr>
            <p:ph type="ftr" sz="quarter" idx="11"/>
          </p:nvPr>
        </p:nvSpPr>
        <p:spPr/>
        <p:txBody>
          <a:bodyPr/>
          <a:lstStyle/>
          <a:p>
            <a:pPr>
              <a:defRPr/>
            </a:pPr>
            <a:r>
              <a:rPr lang="en-US" dirty="0" smtClean="0"/>
              <a:t>© 2011 NHSC, NCRTI, and COI</a:t>
            </a:r>
            <a:endParaRPr lang="en-US" dirty="0"/>
          </a:p>
        </p:txBody>
      </p:sp>
      <p:pic>
        <p:nvPicPr>
          <p:cNvPr id="16" name="Picture 15" descr="iStock_000006104193XSmall.jpg"/>
          <p:cNvPicPr>
            <a:picLocks noChangeAspect="1"/>
          </p:cNvPicPr>
          <p:nvPr/>
        </p:nvPicPr>
        <p:blipFill>
          <a:blip r:embed="rId6"/>
          <a:stretch>
            <a:fillRect/>
          </a:stretch>
        </p:blipFill>
        <p:spPr>
          <a:xfrm>
            <a:off x="603250" y="2039937"/>
            <a:ext cx="3048752" cy="2020887"/>
          </a:xfrm>
          <a:prstGeom prst="rect">
            <a:avLst/>
          </a:prstGeom>
          <a:effectLst>
            <a:outerShdw blurRad="50800" dist="38100" dir="270000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blinds(horizontal)">
                                      <p:cBhvr>
                                        <p:cTn id="20" dur="500"/>
                                        <p:tgtEl>
                                          <p:spTgt spid="8">
                                            <p:txEl>
                                              <p:pRg st="0" end="0"/>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horizontal)">
                                      <p:cBhvr>
                                        <p:cTn id="28" dur="500"/>
                                        <p:tgtEl>
                                          <p:spTgt spid="6"/>
                                        </p:tgtEl>
                                      </p:cBhvr>
                                    </p:animEffect>
                                  </p:childTnLst>
                                </p:cTn>
                              </p:par>
                              <p:par>
                                <p:cTn id="29" presetID="3" presetClass="entr" presetSubtype="1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linds(horizont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5"/>
          <p:cNvSpPr>
            <a:spLocks noGrp="1"/>
          </p:cNvSpPr>
          <p:nvPr>
            <p:ph type="title"/>
          </p:nvPr>
        </p:nvSpPr>
        <p:spPr/>
        <p:txBody>
          <a:bodyPr/>
          <a:lstStyle/>
          <a:p>
            <a:r>
              <a:rPr lang="en-US" dirty="0" smtClean="0"/>
              <a:t>Staff Capacity</a:t>
            </a:r>
          </a:p>
        </p:txBody>
      </p:sp>
      <p:sp>
        <p:nvSpPr>
          <p:cNvPr id="77826" name="Content Placeholder 6"/>
          <p:cNvSpPr>
            <a:spLocks noGrp="1"/>
          </p:cNvSpPr>
          <p:nvPr>
            <p:ph sz="quarter" idx="1"/>
          </p:nvPr>
        </p:nvSpPr>
        <p:spPr/>
        <p:txBody>
          <a:bodyPr/>
          <a:lstStyle/>
          <a:p>
            <a:r>
              <a:rPr lang="en-US" sz="2900" dirty="0" smtClean="0"/>
              <a:t>Challenging to do the following:</a:t>
            </a:r>
          </a:p>
          <a:p>
            <a:pPr lvl="1"/>
            <a:r>
              <a:rPr lang="en-US" sz="2900" dirty="0" smtClean="0"/>
              <a:t>Build teacher knowledge</a:t>
            </a:r>
          </a:p>
          <a:p>
            <a:pPr lvl="1"/>
            <a:r>
              <a:rPr lang="en-US" sz="2900" dirty="0" smtClean="0"/>
              <a:t>Support implementation attempts</a:t>
            </a:r>
          </a:p>
          <a:p>
            <a:pPr lvl="1"/>
            <a:r>
              <a:rPr lang="en-US" sz="2900" dirty="0" smtClean="0"/>
              <a:t>Provide teachers time to problem solve, consult with colleagues, provide/receive coaching</a:t>
            </a:r>
          </a:p>
          <a:p>
            <a:r>
              <a:rPr lang="en-US" sz="2900" dirty="0" smtClean="0"/>
              <a:t>Professional wisdom:</a:t>
            </a:r>
          </a:p>
          <a:p>
            <a:pPr lvl="1"/>
            <a:r>
              <a:rPr lang="en-US" sz="2900" dirty="0" smtClean="0"/>
              <a:t>Gain insight, improve/evaluate practice, identify areas of need</a:t>
            </a:r>
          </a:p>
          <a:p>
            <a:pPr lvl="1"/>
            <a:r>
              <a:rPr lang="en-US" sz="2900" dirty="0" smtClean="0"/>
              <a:t>Provide follow-up training</a:t>
            </a:r>
          </a:p>
          <a:p>
            <a:pPr lvl="1"/>
            <a:endParaRPr lang="en-US" sz="2900" dirty="0" smtClean="0"/>
          </a:p>
        </p:txBody>
      </p:sp>
      <p:sp>
        <p:nvSpPr>
          <p:cNvPr id="5" name="Slide Number Placeholder 4"/>
          <p:cNvSpPr>
            <a:spLocks noGrp="1"/>
          </p:cNvSpPr>
          <p:nvPr>
            <p:ph type="sldNum" sz="quarter" idx="12"/>
          </p:nvPr>
        </p:nvSpPr>
        <p:spPr/>
        <p:txBody>
          <a:bodyPr/>
          <a:lstStyle/>
          <a:p>
            <a:pPr>
              <a:defRPr/>
            </a:pPr>
            <a:fld id="{8FBB6B9A-FC10-42B2-A3C1-F3A63C09ECF7}" type="slidenum">
              <a:rPr lang="en-US" smtClean="0"/>
              <a:pPr>
                <a:defRPr/>
              </a:pPr>
              <a:t>29</a:t>
            </a:fld>
            <a:endParaRPr lang="en-US" dirty="0"/>
          </a:p>
        </p:txBody>
      </p:sp>
      <p:sp>
        <p:nvSpPr>
          <p:cNvPr id="7" name="Footer Placeholder 6"/>
          <p:cNvSpPr>
            <a:spLocks noGrp="1"/>
          </p:cNvSpPr>
          <p:nvPr>
            <p:ph type="ftr" sz="quarter" idx="11"/>
          </p:nvPr>
        </p:nvSpPr>
        <p:spPr/>
        <p:txBody>
          <a:bodyPr/>
          <a:lstStyle/>
          <a:p>
            <a:pPr>
              <a:defRPr/>
            </a:pPr>
            <a:r>
              <a:rPr lang="en-US" dirty="0" smtClean="0"/>
              <a:t>© 2011 NHSC, NCRTI, and COI</a:t>
            </a:r>
            <a:endParaRPr lang="en-US" dirty="0"/>
          </a:p>
        </p:txBody>
      </p:sp>
      <p:pic>
        <p:nvPicPr>
          <p:cNvPr id="9" name="Picture 8" descr="iStock_000006104193XSmall.jpg"/>
          <p:cNvPicPr>
            <a:picLocks noChangeAspect="1"/>
          </p:cNvPicPr>
          <p:nvPr/>
        </p:nvPicPr>
        <p:blipFill>
          <a:blip r:embed="rId3"/>
          <a:stretch>
            <a:fillRect/>
          </a:stretch>
        </p:blipFill>
        <p:spPr>
          <a:xfrm>
            <a:off x="6095248" y="460375"/>
            <a:ext cx="2718252" cy="1801813"/>
          </a:xfrm>
          <a:prstGeom prst="rect">
            <a:avLst/>
          </a:prstGeom>
          <a:effectLst>
            <a:outerShdw blurRad="50800" dist="38100" dir="2700000">
              <a:srgbClr val="000000">
                <a:alpha val="43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dirty="0" smtClean="0"/>
              <a:t>About This Presentation</a:t>
            </a:r>
          </a:p>
        </p:txBody>
      </p:sp>
      <p:sp>
        <p:nvSpPr>
          <p:cNvPr id="24578" name="Content Placeholder 2"/>
          <p:cNvSpPr>
            <a:spLocks noGrp="1"/>
          </p:cNvSpPr>
          <p:nvPr>
            <p:ph idx="1"/>
          </p:nvPr>
        </p:nvSpPr>
        <p:spPr/>
        <p:txBody>
          <a:bodyPr/>
          <a:lstStyle/>
          <a:p>
            <a:r>
              <a:rPr lang="en-US" sz="2900" dirty="0" smtClean="0"/>
              <a:t>Summarizes what the High School Tiered Interventions Initiative (HSTII) collaborative has learned about tiered intervention implementation in high schools</a:t>
            </a:r>
          </a:p>
          <a:p>
            <a:r>
              <a:rPr lang="en-US" sz="2900" dirty="0" smtClean="0"/>
              <a:t>Advances the ongoing discussion about effective tiered intervention implementation in high schools</a:t>
            </a:r>
          </a:p>
          <a:p>
            <a:r>
              <a:rPr lang="en-US" sz="2900" dirty="0" smtClean="0"/>
              <a:t>Provides information grounded in available research (as of spring of 2010) and professional wisdom of researchers and practitioners</a:t>
            </a:r>
          </a:p>
        </p:txBody>
      </p:sp>
      <p:sp>
        <p:nvSpPr>
          <p:cNvPr id="4" name="Slide Number Placeholder 3"/>
          <p:cNvSpPr>
            <a:spLocks noGrp="1"/>
          </p:cNvSpPr>
          <p:nvPr>
            <p:ph type="sldNum" sz="quarter" idx="12"/>
          </p:nvPr>
        </p:nvSpPr>
        <p:spPr/>
        <p:txBody>
          <a:bodyPr/>
          <a:lstStyle/>
          <a:p>
            <a:pPr>
              <a:defRPr/>
            </a:pPr>
            <a:fld id="{8FBB6B9A-FC10-42B2-A3C1-F3A63C09ECF7}" type="slidenum">
              <a:rPr lang="en-US" smtClean="0"/>
              <a:pPr>
                <a:defRPr/>
              </a:pPr>
              <a:t>3</a:t>
            </a:fld>
            <a:endParaRPr lang="en-US" dirty="0"/>
          </a:p>
        </p:txBody>
      </p:sp>
      <p:sp>
        <p:nvSpPr>
          <p:cNvPr id="5" name="Footer Placeholder 4"/>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5"/>
          <p:cNvSpPr>
            <a:spLocks noGrp="1"/>
          </p:cNvSpPr>
          <p:nvPr>
            <p:ph type="title"/>
          </p:nvPr>
        </p:nvSpPr>
        <p:spPr/>
        <p:txBody>
          <a:bodyPr/>
          <a:lstStyle/>
          <a:p>
            <a:r>
              <a:rPr lang="en-US" dirty="0" smtClean="0"/>
              <a:t>Scheduling</a:t>
            </a:r>
          </a:p>
        </p:txBody>
      </p:sp>
      <p:sp>
        <p:nvSpPr>
          <p:cNvPr id="79874" name="Content Placeholder 6"/>
          <p:cNvSpPr>
            <a:spLocks noGrp="1"/>
          </p:cNvSpPr>
          <p:nvPr>
            <p:ph sz="quarter" idx="1"/>
          </p:nvPr>
        </p:nvSpPr>
        <p:spPr>
          <a:xfrm>
            <a:off x="457200" y="1600200"/>
            <a:ext cx="8302625" cy="4525963"/>
          </a:xfrm>
        </p:spPr>
        <p:txBody>
          <a:bodyPr/>
          <a:lstStyle/>
          <a:p>
            <a:r>
              <a:rPr lang="en-US" sz="2600" dirty="0" smtClean="0"/>
              <a:t>Challenging to do the following:</a:t>
            </a:r>
          </a:p>
          <a:p>
            <a:pPr lvl="1"/>
            <a:r>
              <a:rPr lang="en-US" sz="2600" dirty="0" smtClean="0"/>
              <a:t>Find time to analyze and discuss student data and plan instruction and intervention</a:t>
            </a:r>
          </a:p>
          <a:p>
            <a:pPr lvl="1"/>
            <a:r>
              <a:rPr lang="en-US" sz="2600" dirty="0" smtClean="0"/>
              <a:t>Create flexible schedules and be creative in adapting master schedule</a:t>
            </a:r>
          </a:p>
          <a:p>
            <a:r>
              <a:rPr lang="en-US" sz="2600" dirty="0" smtClean="0"/>
              <a:t>Professional wisdom:</a:t>
            </a:r>
          </a:p>
          <a:p>
            <a:pPr lvl="1"/>
            <a:r>
              <a:rPr lang="en-US" sz="2600" dirty="0" smtClean="0"/>
              <a:t>Identify problem areas in master schedules</a:t>
            </a:r>
          </a:p>
          <a:p>
            <a:pPr lvl="1"/>
            <a:r>
              <a:rPr lang="en-US" sz="2600" dirty="0" smtClean="0"/>
              <a:t>Develop and implement modified schedule</a:t>
            </a:r>
          </a:p>
          <a:p>
            <a:pPr lvl="1"/>
            <a:r>
              <a:rPr lang="en-US" sz="2600" dirty="0" smtClean="0"/>
              <a:t>Monitor impact</a:t>
            </a:r>
          </a:p>
          <a:p>
            <a:pPr lvl="1"/>
            <a:r>
              <a:rPr lang="en-US" sz="2600" dirty="0" smtClean="0"/>
              <a:t>Refine, revise, or redevelop new schedule as necessary</a:t>
            </a:r>
          </a:p>
          <a:p>
            <a:pPr lvl="1"/>
            <a:endParaRPr lang="en-US" sz="2600" dirty="0" smtClean="0"/>
          </a:p>
        </p:txBody>
      </p:sp>
      <p:pic>
        <p:nvPicPr>
          <p:cNvPr id="3" name="Picture 2" descr="j0309612.jpg"/>
          <p:cNvPicPr>
            <a:picLocks noChangeAspect="1"/>
          </p:cNvPicPr>
          <p:nvPr/>
        </p:nvPicPr>
        <p:blipFill>
          <a:blip r:embed="rId3"/>
          <a:stretch>
            <a:fillRect/>
          </a:stretch>
        </p:blipFill>
        <p:spPr>
          <a:xfrm>
            <a:off x="7688263" y="412750"/>
            <a:ext cx="1150937" cy="1612900"/>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a:defRPr/>
            </a:pPr>
            <a:fld id="{8FBB6B9A-FC10-42B2-A3C1-F3A63C09ECF7}" type="slidenum">
              <a:rPr lang="en-US" smtClean="0"/>
              <a:pPr>
                <a:defRPr/>
              </a:pPr>
              <a:t>30</a:t>
            </a:fld>
            <a:endParaRPr lang="en-US" dirty="0"/>
          </a:p>
        </p:txBody>
      </p:sp>
      <p:sp>
        <p:nvSpPr>
          <p:cNvPr id="6" name="Footer Placeholder 5"/>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5"/>
          <p:cNvSpPr>
            <a:spLocks noGrp="1"/>
          </p:cNvSpPr>
          <p:nvPr>
            <p:ph type="title"/>
          </p:nvPr>
        </p:nvSpPr>
        <p:spPr/>
        <p:txBody>
          <a:bodyPr/>
          <a:lstStyle/>
          <a:p>
            <a:r>
              <a:rPr lang="en-US" dirty="0" smtClean="0"/>
              <a:t>Resources</a:t>
            </a:r>
          </a:p>
        </p:txBody>
      </p:sp>
      <p:sp>
        <p:nvSpPr>
          <p:cNvPr id="81922" name="Content Placeholder 6"/>
          <p:cNvSpPr>
            <a:spLocks noGrp="1"/>
          </p:cNvSpPr>
          <p:nvPr>
            <p:ph sz="quarter" idx="1"/>
          </p:nvPr>
        </p:nvSpPr>
        <p:spPr/>
        <p:txBody>
          <a:bodyPr/>
          <a:lstStyle/>
          <a:p>
            <a:r>
              <a:rPr lang="en-US" sz="2800" dirty="0" smtClean="0"/>
              <a:t>Challenging to do the following:</a:t>
            </a:r>
          </a:p>
          <a:p>
            <a:pPr lvl="1"/>
            <a:r>
              <a:rPr lang="en-US" sz="2800" dirty="0" smtClean="0"/>
              <a:t>Work with limited funds</a:t>
            </a:r>
          </a:p>
          <a:p>
            <a:pPr lvl="1"/>
            <a:r>
              <a:rPr lang="en-US" sz="2800" dirty="0" smtClean="0"/>
              <a:t>Make fiscal decisions</a:t>
            </a:r>
          </a:p>
          <a:p>
            <a:r>
              <a:rPr lang="en-US" sz="2800" dirty="0" smtClean="0"/>
              <a:t>Professional wisdom: Find creative ways to leverage resources for maximum educational impact </a:t>
            </a:r>
          </a:p>
          <a:p>
            <a:pPr lvl="1"/>
            <a:r>
              <a:rPr lang="en-US" sz="2800" dirty="0" smtClean="0"/>
              <a:t>Invest more in PD than in supplies</a:t>
            </a:r>
          </a:p>
          <a:p>
            <a:pPr lvl="1"/>
            <a:r>
              <a:rPr lang="en-US" sz="2800" dirty="0" smtClean="0"/>
              <a:t>Integrate existing resources committed to other initiatives and programs</a:t>
            </a:r>
          </a:p>
          <a:p>
            <a:pPr lvl="1"/>
            <a:endParaRPr lang="en-US" sz="2800" dirty="0" smtClean="0"/>
          </a:p>
        </p:txBody>
      </p:sp>
      <p:pic>
        <p:nvPicPr>
          <p:cNvPr id="2" name="Picture 1" descr="j0315542.jpg"/>
          <p:cNvPicPr>
            <a:picLocks noChangeAspect="1"/>
          </p:cNvPicPr>
          <p:nvPr/>
        </p:nvPicPr>
        <p:blipFill>
          <a:blip r:embed="rId3"/>
          <a:srcRect/>
          <a:stretch>
            <a:fillRect/>
          </a:stretch>
        </p:blipFill>
        <p:spPr>
          <a:xfrm>
            <a:off x="6553200" y="468320"/>
            <a:ext cx="2209799" cy="1603360"/>
          </a:xfrm>
          <a:prstGeom prst="rect">
            <a:avLst/>
          </a:prstGeom>
          <a:solidFill>
            <a:srgbClr val="800000"/>
          </a:solidFill>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a:defRPr/>
            </a:pPr>
            <a:fld id="{8FBB6B9A-FC10-42B2-A3C1-F3A63C09ECF7}" type="slidenum">
              <a:rPr lang="en-US" smtClean="0"/>
              <a:pPr>
                <a:defRPr/>
              </a:pPr>
              <a:t>31</a:t>
            </a:fld>
            <a:endParaRPr lang="en-US" dirty="0"/>
          </a:p>
        </p:txBody>
      </p:sp>
      <p:sp>
        <p:nvSpPr>
          <p:cNvPr id="6" name="Footer Placeholder 5"/>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5"/>
          <p:cNvSpPr>
            <a:spLocks noGrp="1"/>
          </p:cNvSpPr>
          <p:nvPr>
            <p:ph type="title"/>
          </p:nvPr>
        </p:nvSpPr>
        <p:spPr/>
        <p:txBody>
          <a:bodyPr/>
          <a:lstStyle/>
          <a:p>
            <a:r>
              <a:rPr lang="en-US" dirty="0" smtClean="0"/>
              <a:t>Fidelity of Implementation</a:t>
            </a:r>
          </a:p>
        </p:txBody>
      </p:sp>
      <p:sp>
        <p:nvSpPr>
          <p:cNvPr id="83970" name="Content Placeholder 6"/>
          <p:cNvSpPr>
            <a:spLocks noGrp="1"/>
          </p:cNvSpPr>
          <p:nvPr>
            <p:ph sz="quarter" idx="1"/>
          </p:nvPr>
        </p:nvSpPr>
        <p:spPr/>
        <p:txBody>
          <a:bodyPr/>
          <a:lstStyle/>
          <a:p>
            <a:r>
              <a:rPr lang="en-US" sz="2600" dirty="0" smtClean="0"/>
              <a:t>Challenging to do the following:</a:t>
            </a:r>
          </a:p>
          <a:p>
            <a:pPr lvl="1"/>
            <a:r>
              <a:rPr lang="en-US" sz="2600" dirty="0" smtClean="0"/>
              <a:t>Find appropriate assessment and instructional tools and materials</a:t>
            </a:r>
          </a:p>
          <a:p>
            <a:pPr lvl="1"/>
            <a:r>
              <a:rPr lang="en-US" sz="2600" dirty="0" smtClean="0"/>
              <a:t>Develop domain-specific knowledge of assessor</a:t>
            </a:r>
          </a:p>
          <a:p>
            <a:pPr lvl="1"/>
            <a:r>
              <a:rPr lang="en-US" sz="2600" dirty="0" smtClean="0"/>
              <a:t>Coordinate all components of RTI</a:t>
            </a:r>
          </a:p>
          <a:p>
            <a:r>
              <a:rPr lang="en-US" sz="2600" dirty="0" smtClean="0"/>
              <a:t>Professional wisdom: Can use observational and formative assessment data in lieu of rigorous fidelity assessment methods</a:t>
            </a:r>
          </a:p>
          <a:p>
            <a:r>
              <a:rPr lang="en-US" sz="2600" dirty="0" smtClean="0"/>
              <a:t>For many visited schools, rigorous fidelity measuring was a goal for coming years</a:t>
            </a:r>
          </a:p>
          <a:p>
            <a:pPr lvl="1"/>
            <a:endParaRPr lang="en-US" sz="2600" dirty="0" smtClean="0"/>
          </a:p>
        </p:txBody>
      </p:sp>
      <p:pic>
        <p:nvPicPr>
          <p:cNvPr id="6" name="Picture 5" descr="iStock_000006202437XSmall.jpg"/>
          <p:cNvPicPr>
            <a:picLocks noChangeAspect="1"/>
          </p:cNvPicPr>
          <p:nvPr/>
        </p:nvPicPr>
        <p:blipFill>
          <a:blip r:embed="rId3"/>
          <a:stretch>
            <a:fillRect/>
          </a:stretch>
        </p:blipFill>
        <p:spPr>
          <a:xfrm>
            <a:off x="7616825" y="431800"/>
            <a:ext cx="1041400" cy="1562100"/>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a:defRPr/>
            </a:pPr>
            <a:fld id="{8FBB6B9A-FC10-42B2-A3C1-F3A63C09ECF7}" type="slidenum">
              <a:rPr lang="en-US" smtClean="0"/>
              <a:pPr>
                <a:defRPr/>
              </a:pPr>
              <a:t>32</a:t>
            </a:fld>
            <a:endParaRPr lang="en-US" dirty="0"/>
          </a:p>
        </p:txBody>
      </p:sp>
      <p:sp>
        <p:nvSpPr>
          <p:cNvPr id="7" name="Footer Placeholder 6"/>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3879850"/>
            <a:ext cx="7772400" cy="1362075"/>
          </a:xfrm>
        </p:spPr>
        <p:txBody>
          <a:bodyPr/>
          <a:lstStyle/>
          <a:p>
            <a:pPr>
              <a:defRPr/>
            </a:pPr>
            <a:r>
              <a:rPr lang="en-US" dirty="0" smtClean="0"/>
              <a:t>High School Contextual Factors That Affect Tiered Intervention Implementation</a:t>
            </a:r>
            <a:endParaRPr lang="en-US" dirty="0"/>
          </a:p>
        </p:txBody>
      </p:sp>
      <p:pic>
        <p:nvPicPr>
          <p:cNvPr id="86018" name="Picture 2" descr="Bar2.psd"/>
          <p:cNvPicPr>
            <a:picLocks noChangeAspect="1"/>
          </p:cNvPicPr>
          <p:nvPr/>
        </p:nvPicPr>
        <p:blipFill>
          <a:blip r:embed="rId3"/>
          <a:srcRect/>
          <a:stretch>
            <a:fillRect/>
          </a:stretch>
        </p:blipFill>
        <p:spPr bwMode="auto">
          <a:xfrm>
            <a:off x="0" y="3646488"/>
            <a:ext cx="9144000" cy="196850"/>
          </a:xfrm>
          <a:prstGeom prst="rect">
            <a:avLst/>
          </a:prstGeom>
          <a:noFill/>
          <a:ln w="9525">
            <a:noFill/>
            <a:miter lim="800000"/>
            <a:headEnd/>
            <a:tailEnd/>
          </a:ln>
        </p:spPr>
      </p:pic>
      <p:pic>
        <p:nvPicPr>
          <p:cNvPr id="86019" name="Picture 4" descr="Bar2.psd"/>
          <p:cNvPicPr>
            <a:picLocks noChangeAspect="1"/>
          </p:cNvPicPr>
          <p:nvPr/>
        </p:nvPicPr>
        <p:blipFill>
          <a:blip r:embed="rId3"/>
          <a:srcRect/>
          <a:stretch>
            <a:fillRect/>
          </a:stretch>
        </p:blipFill>
        <p:spPr bwMode="auto">
          <a:xfrm>
            <a:off x="0" y="5965825"/>
            <a:ext cx="9144000" cy="1968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02922B9F-0690-4E2E-B8F6-C42C035E1F97}" type="slidenum">
              <a:rPr lang="en-US" smtClean="0"/>
              <a:pPr>
                <a:defRPr/>
              </a:pPr>
              <a:t>33</a:t>
            </a:fld>
            <a:endParaRPr lang="en-US" dirty="0"/>
          </a:p>
        </p:txBody>
      </p:sp>
      <p:sp>
        <p:nvSpPr>
          <p:cNvPr id="7" name="Footer Placeholder 6"/>
          <p:cNvSpPr>
            <a:spLocks noGrp="1"/>
          </p:cNvSpPr>
          <p:nvPr>
            <p:ph type="ftr" sz="quarter" idx="11"/>
          </p:nvPr>
        </p:nvSpPr>
        <p:spPr/>
        <p:txBody>
          <a:bodyPr/>
          <a:lstStyle/>
          <a:p>
            <a:pPr>
              <a:defRPr/>
            </a:pPr>
            <a:r>
              <a:rPr lang="en-US" dirty="0" smtClean="0"/>
              <a:t>© 2011 NHSC, NCRTI, and COI</a:t>
            </a:r>
            <a:endParaRPr lang="en-US" dirty="0"/>
          </a:p>
        </p:txBody>
      </p:sp>
      <p:pic>
        <p:nvPicPr>
          <p:cNvPr id="10" name="Picture 9" descr="iStock_000003737186XSmall.jpg"/>
          <p:cNvPicPr>
            <a:picLocks noChangeAspect="1"/>
          </p:cNvPicPr>
          <p:nvPr/>
        </p:nvPicPr>
        <p:blipFill>
          <a:blip r:embed="rId4"/>
          <a:stretch>
            <a:fillRect/>
          </a:stretch>
        </p:blipFill>
        <p:spPr>
          <a:xfrm>
            <a:off x="4559300" y="347663"/>
            <a:ext cx="3942614" cy="2974975"/>
          </a:xfrm>
          <a:prstGeom prst="rect">
            <a:avLst/>
          </a:prstGeom>
          <a:effectLst>
            <a:outerShdw blurRad="50800" dist="38100" dir="2700000">
              <a:srgbClr val="000000">
                <a:alpha val="43000"/>
              </a:srgb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Prerequisite Guiding Questions</a:t>
            </a:r>
            <a:endParaRPr lang="en-US" dirty="0"/>
          </a:p>
        </p:txBody>
      </p:sp>
      <p:sp>
        <p:nvSpPr>
          <p:cNvPr id="8" name="Content Placeholder 7"/>
          <p:cNvSpPr>
            <a:spLocks noGrp="1"/>
          </p:cNvSpPr>
          <p:nvPr>
            <p:ph idx="1"/>
          </p:nvPr>
        </p:nvSpPr>
        <p:spPr>
          <a:xfrm>
            <a:off x="457200" y="1716027"/>
            <a:ext cx="8229600" cy="5056667"/>
          </a:xfrm>
        </p:spPr>
        <p:txBody>
          <a:bodyPr>
            <a:noAutofit/>
          </a:bodyPr>
          <a:lstStyle/>
          <a:p>
            <a:pPr>
              <a:spcBef>
                <a:spcPts val="648"/>
              </a:spcBef>
            </a:pPr>
            <a:r>
              <a:rPr lang="en-US" sz="2100" dirty="0" smtClean="0"/>
              <a:t>What do student achievement and behavior “look like” in the school? </a:t>
            </a:r>
          </a:p>
          <a:p>
            <a:pPr>
              <a:spcBef>
                <a:spcPts val="648"/>
              </a:spcBef>
            </a:pPr>
            <a:r>
              <a:rPr lang="en-US" sz="2100" dirty="0" smtClean="0"/>
              <a:t>How does the school use data to identify needed supports?</a:t>
            </a:r>
          </a:p>
          <a:p>
            <a:pPr>
              <a:spcBef>
                <a:spcPts val="648"/>
              </a:spcBef>
            </a:pPr>
            <a:r>
              <a:rPr lang="en-US" sz="2100" dirty="0" smtClean="0"/>
              <a:t>What is the staff capacity for subject area and special education needs?</a:t>
            </a:r>
          </a:p>
          <a:p>
            <a:pPr>
              <a:spcBef>
                <a:spcPts val="648"/>
              </a:spcBef>
            </a:pPr>
            <a:r>
              <a:rPr lang="en-US" sz="2100" dirty="0" smtClean="0"/>
              <a:t>In what ways are students involved in their own academic progress?</a:t>
            </a:r>
          </a:p>
          <a:p>
            <a:pPr>
              <a:spcBef>
                <a:spcPts val="648"/>
              </a:spcBef>
            </a:pPr>
            <a:r>
              <a:rPr lang="en-US" sz="2100" dirty="0" smtClean="0"/>
              <a:t>How do parents and other stakeholders support instructional and extracurricular activities?</a:t>
            </a:r>
          </a:p>
          <a:p>
            <a:pPr>
              <a:spcBef>
                <a:spcPts val="648"/>
              </a:spcBef>
            </a:pPr>
            <a:r>
              <a:rPr lang="en-US" sz="2100" dirty="0" smtClean="0"/>
              <a:t>What aspects of the school organization would support the implementation of tiered interventions? What aspects could potentially undermine implementation?</a:t>
            </a:r>
          </a:p>
          <a:p>
            <a:pPr>
              <a:spcBef>
                <a:spcPts val="648"/>
              </a:spcBef>
            </a:pPr>
            <a:r>
              <a:rPr lang="en-US" sz="2100" dirty="0" smtClean="0"/>
              <a:t>What aspects of school culture would support or undermine implementation?</a:t>
            </a:r>
          </a:p>
        </p:txBody>
      </p:sp>
      <p:sp>
        <p:nvSpPr>
          <p:cNvPr id="4" name="Slide Number Placeholder 3"/>
          <p:cNvSpPr>
            <a:spLocks noGrp="1"/>
          </p:cNvSpPr>
          <p:nvPr>
            <p:ph type="sldNum" sz="quarter" idx="12"/>
          </p:nvPr>
        </p:nvSpPr>
        <p:spPr/>
        <p:txBody>
          <a:bodyPr/>
          <a:lstStyle/>
          <a:p>
            <a:pPr>
              <a:defRPr/>
            </a:pPr>
            <a:fld id="{8FBB6B9A-FC10-42B2-A3C1-F3A63C09ECF7}" type="slidenum">
              <a:rPr lang="en-US" smtClean="0"/>
              <a:pPr>
                <a:defRPr/>
              </a:pPr>
              <a:t>34</a:t>
            </a:fld>
            <a:endParaRPr lang="en-US" dirty="0"/>
          </a:p>
        </p:txBody>
      </p:sp>
      <p:sp>
        <p:nvSpPr>
          <p:cNvPr id="5" name="Footer Placeholder 4"/>
          <p:cNvSpPr>
            <a:spLocks noGrp="1"/>
          </p:cNvSpPr>
          <p:nvPr>
            <p:ph type="ftr" sz="quarter" idx="11"/>
          </p:nvPr>
        </p:nvSpPr>
        <p:spPr/>
        <p:txBody>
          <a:bodyPr/>
          <a:lstStyle/>
          <a:p>
            <a:pPr>
              <a:defRPr/>
            </a:pPr>
            <a:r>
              <a:rPr lang="en-US" dirty="0" smtClean="0"/>
              <a:t>© 2011 NHSC, NCRTI, and COI</a:t>
            </a:r>
            <a:endParaRPr lang="en-US" dirty="0"/>
          </a:p>
        </p:txBody>
      </p:sp>
    </p:spTree>
    <p:extLst>
      <p:ext uri="{BB962C8B-B14F-4D97-AF65-F5344CB8AC3E}">
        <p14:creationId xmlns:p14="http://schemas.microsoft.com/office/powerpoint/2010/main" val="1787240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5"/>
          <p:cNvSpPr>
            <a:spLocks noGrp="1"/>
          </p:cNvSpPr>
          <p:nvPr>
            <p:ph type="title"/>
          </p:nvPr>
        </p:nvSpPr>
        <p:spPr>
          <a:xfrm>
            <a:off x="457200" y="338138"/>
            <a:ext cx="8229600" cy="995362"/>
          </a:xfrm>
        </p:spPr>
        <p:txBody>
          <a:bodyPr/>
          <a:lstStyle/>
          <a:p>
            <a:r>
              <a:rPr lang="en-US" dirty="0" smtClean="0"/>
              <a:t>Contextual Factors Unique to Tiered Interventions in High Schools</a:t>
            </a:r>
          </a:p>
        </p:txBody>
      </p:sp>
      <p:sp>
        <p:nvSpPr>
          <p:cNvPr id="88066" name="Content Placeholder 6"/>
          <p:cNvSpPr>
            <a:spLocks noGrp="1"/>
          </p:cNvSpPr>
          <p:nvPr>
            <p:ph idx="1"/>
          </p:nvPr>
        </p:nvSpPr>
        <p:spPr>
          <a:xfrm>
            <a:off x="457200" y="1714500"/>
            <a:ext cx="8229600" cy="4525963"/>
          </a:xfrm>
        </p:spPr>
        <p:txBody>
          <a:bodyPr/>
          <a:lstStyle/>
          <a:p>
            <a:r>
              <a:rPr lang="en-US" sz="2700" dirty="0" smtClean="0"/>
              <a:t>Focus</a:t>
            </a:r>
          </a:p>
          <a:p>
            <a:r>
              <a:rPr lang="en-US" sz="2700" dirty="0" smtClean="0"/>
              <a:t>School culture</a:t>
            </a:r>
          </a:p>
          <a:p>
            <a:r>
              <a:rPr lang="en-US" sz="2700" dirty="0"/>
              <a:t>Implementation and alignment</a:t>
            </a:r>
          </a:p>
          <a:p>
            <a:r>
              <a:rPr lang="en-US" sz="2700" dirty="0" smtClean="0"/>
              <a:t>Instructional organization</a:t>
            </a:r>
          </a:p>
          <a:p>
            <a:r>
              <a:rPr lang="en-US" sz="2700" dirty="0" smtClean="0"/>
              <a:t>Staff roles</a:t>
            </a:r>
          </a:p>
          <a:p>
            <a:r>
              <a:rPr lang="en-US" sz="2700" dirty="0" smtClean="0"/>
              <a:t>Student involvement</a:t>
            </a:r>
          </a:p>
          <a:p>
            <a:r>
              <a:rPr lang="en-US" sz="2700" dirty="0" smtClean="0"/>
              <a:t>Graduation requirements</a:t>
            </a:r>
          </a:p>
          <a:p>
            <a:r>
              <a:rPr lang="en-US" sz="2700" dirty="0" smtClean="0"/>
              <a:t>Stakeholder engagement</a:t>
            </a:r>
          </a:p>
          <a:p>
            <a:r>
              <a:rPr lang="en-US" sz="2700" dirty="0" smtClean="0"/>
              <a:t>Instruction and assessment resources</a:t>
            </a:r>
          </a:p>
        </p:txBody>
      </p:sp>
      <p:sp>
        <p:nvSpPr>
          <p:cNvPr id="4" name="Slide Number Placeholder 3"/>
          <p:cNvSpPr>
            <a:spLocks noGrp="1"/>
          </p:cNvSpPr>
          <p:nvPr>
            <p:ph type="sldNum" sz="quarter" idx="12"/>
          </p:nvPr>
        </p:nvSpPr>
        <p:spPr/>
        <p:txBody>
          <a:bodyPr/>
          <a:lstStyle/>
          <a:p>
            <a:pPr>
              <a:defRPr/>
            </a:pPr>
            <a:fld id="{08DDE573-1D27-4170-B684-D5E02B5C94DC}" type="slidenum">
              <a:rPr lang="en-US" smtClean="0"/>
              <a:pPr>
                <a:defRPr/>
              </a:pPr>
              <a:t>35</a:t>
            </a:fld>
            <a:endParaRPr lang="en-US" dirty="0"/>
          </a:p>
        </p:txBody>
      </p:sp>
      <p:sp>
        <p:nvSpPr>
          <p:cNvPr id="5" name="Footer Placeholder 4"/>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5"/>
          <p:cNvSpPr>
            <a:spLocks noGrp="1"/>
          </p:cNvSpPr>
          <p:nvPr>
            <p:ph type="title"/>
          </p:nvPr>
        </p:nvSpPr>
        <p:spPr/>
        <p:txBody>
          <a:bodyPr/>
          <a:lstStyle/>
          <a:p>
            <a:r>
              <a:rPr lang="en-US" dirty="0" smtClean="0"/>
              <a:t>Focus: Guiding Questions</a:t>
            </a:r>
          </a:p>
        </p:txBody>
      </p:sp>
      <p:sp>
        <p:nvSpPr>
          <p:cNvPr id="90114" name="Content Placeholder 6"/>
          <p:cNvSpPr>
            <a:spLocks noGrp="1"/>
          </p:cNvSpPr>
          <p:nvPr>
            <p:ph idx="1"/>
          </p:nvPr>
        </p:nvSpPr>
        <p:spPr/>
        <p:txBody>
          <a:bodyPr/>
          <a:lstStyle/>
          <a:p>
            <a:r>
              <a:rPr lang="en-US" sz="2500" dirty="0" smtClean="0"/>
              <a:t>What is the purpose and scope of tiered interventions in the school?</a:t>
            </a:r>
          </a:p>
          <a:p>
            <a:r>
              <a:rPr lang="en-US" sz="2500" dirty="0" smtClean="0"/>
              <a:t>How do existing initiatives fit into the tiered interventions framework?</a:t>
            </a:r>
          </a:p>
          <a:p>
            <a:r>
              <a:rPr lang="en-US" sz="2500" dirty="0" smtClean="0"/>
              <a:t>How do current special education and instructional support practices align with tiered interventions?</a:t>
            </a:r>
          </a:p>
          <a:p>
            <a:r>
              <a:rPr lang="en-US" sz="2500" dirty="0" smtClean="0"/>
              <a:t>Do other initiatives hinder the implementation of tiered interventions? </a:t>
            </a:r>
          </a:p>
          <a:p>
            <a:r>
              <a:rPr lang="en-US" sz="2500" dirty="0" smtClean="0"/>
              <a:t>If the school is structured using academies, how do the academies affect the focus of the tiered interventions framework?</a:t>
            </a:r>
          </a:p>
        </p:txBody>
      </p:sp>
      <p:sp>
        <p:nvSpPr>
          <p:cNvPr id="4" name="Slide Number Placeholder 3"/>
          <p:cNvSpPr>
            <a:spLocks noGrp="1"/>
          </p:cNvSpPr>
          <p:nvPr>
            <p:ph type="sldNum" sz="quarter" idx="12"/>
          </p:nvPr>
        </p:nvSpPr>
        <p:spPr/>
        <p:txBody>
          <a:bodyPr/>
          <a:lstStyle/>
          <a:p>
            <a:pPr>
              <a:defRPr/>
            </a:pPr>
            <a:fld id="{41DF47C3-DDB1-4F11-9299-B1FE8EC7EA0E}" type="slidenum">
              <a:rPr lang="en-US" smtClean="0"/>
              <a:pPr>
                <a:defRPr/>
              </a:pPr>
              <a:t>36</a:t>
            </a:fld>
            <a:endParaRPr lang="en-US" dirty="0"/>
          </a:p>
        </p:txBody>
      </p:sp>
      <p:sp>
        <p:nvSpPr>
          <p:cNvPr id="5" name="Footer Placeholder 4"/>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5"/>
          <p:cNvSpPr>
            <a:spLocks noGrp="1"/>
          </p:cNvSpPr>
          <p:nvPr>
            <p:ph type="title"/>
          </p:nvPr>
        </p:nvSpPr>
        <p:spPr/>
        <p:txBody>
          <a:bodyPr/>
          <a:lstStyle/>
          <a:p>
            <a:pPr eaLnBrk="1" hangingPunct="1"/>
            <a:r>
              <a:rPr lang="en-US" sz="3800" dirty="0" smtClean="0"/>
              <a:t>Focus: Examples From Site Visits </a:t>
            </a:r>
          </a:p>
        </p:txBody>
      </p:sp>
      <p:sp>
        <p:nvSpPr>
          <p:cNvPr id="92162" name="Content Placeholder 6"/>
          <p:cNvSpPr>
            <a:spLocks noGrp="1"/>
          </p:cNvSpPr>
          <p:nvPr>
            <p:ph sz="quarter" idx="1"/>
          </p:nvPr>
        </p:nvSpPr>
        <p:spPr/>
        <p:txBody>
          <a:bodyPr/>
          <a:lstStyle/>
          <a:p>
            <a:pPr eaLnBrk="1" hangingPunct="1"/>
            <a:r>
              <a:rPr lang="en-US" dirty="0" smtClean="0"/>
              <a:t>Primary goal of improving student achievement</a:t>
            </a:r>
          </a:p>
          <a:p>
            <a:pPr eaLnBrk="1" hangingPunct="1"/>
            <a:r>
              <a:rPr lang="en-US" dirty="0" smtClean="0"/>
              <a:t>Targeted strategies based on data, including the following:</a:t>
            </a:r>
          </a:p>
          <a:p>
            <a:pPr marL="796925" lvl="1" indent="-341313" eaLnBrk="1" hangingPunct="1"/>
            <a:r>
              <a:rPr lang="en-US" dirty="0" smtClean="0"/>
              <a:t>Reducing Ds and Fs</a:t>
            </a:r>
          </a:p>
          <a:p>
            <a:pPr marL="796925" lvl="1" indent="-341313" eaLnBrk="1" hangingPunct="1"/>
            <a:r>
              <a:rPr lang="en-US" dirty="0" smtClean="0"/>
              <a:t>Reducing tardies </a:t>
            </a:r>
          </a:p>
        </p:txBody>
      </p:sp>
      <p:sp>
        <p:nvSpPr>
          <p:cNvPr id="4" name="Slide Number Placeholder 3"/>
          <p:cNvSpPr>
            <a:spLocks noGrp="1"/>
          </p:cNvSpPr>
          <p:nvPr>
            <p:ph type="sldNum" sz="quarter" idx="12"/>
          </p:nvPr>
        </p:nvSpPr>
        <p:spPr/>
        <p:txBody>
          <a:bodyPr/>
          <a:lstStyle/>
          <a:p>
            <a:pPr>
              <a:defRPr/>
            </a:pPr>
            <a:fld id="{8FBB6B9A-FC10-42B2-A3C1-F3A63C09ECF7}" type="slidenum">
              <a:rPr lang="en-US" smtClean="0"/>
              <a:pPr>
                <a:defRPr/>
              </a:pPr>
              <a:t>37</a:t>
            </a:fld>
            <a:endParaRPr lang="en-US" dirty="0"/>
          </a:p>
        </p:txBody>
      </p:sp>
      <p:sp>
        <p:nvSpPr>
          <p:cNvPr id="5" name="Footer Placeholder 4"/>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5"/>
          <p:cNvSpPr>
            <a:spLocks noGrp="1"/>
          </p:cNvSpPr>
          <p:nvPr>
            <p:ph type="title"/>
          </p:nvPr>
        </p:nvSpPr>
        <p:spPr/>
        <p:txBody>
          <a:bodyPr/>
          <a:lstStyle/>
          <a:p>
            <a:r>
              <a:rPr lang="en-US" dirty="0" smtClean="0"/>
              <a:t>School Culture: Guiding Questions</a:t>
            </a:r>
          </a:p>
        </p:txBody>
      </p:sp>
      <p:sp>
        <p:nvSpPr>
          <p:cNvPr id="94210" name="Content Placeholder 6"/>
          <p:cNvSpPr>
            <a:spLocks noGrp="1"/>
          </p:cNvSpPr>
          <p:nvPr>
            <p:ph idx="1"/>
          </p:nvPr>
        </p:nvSpPr>
        <p:spPr>
          <a:xfrm>
            <a:off x="457200" y="1524000"/>
            <a:ext cx="8229600" cy="4525963"/>
          </a:xfrm>
        </p:spPr>
        <p:txBody>
          <a:bodyPr/>
          <a:lstStyle/>
          <a:p>
            <a:r>
              <a:rPr lang="en-US" sz="2300" dirty="0" smtClean="0"/>
              <a:t>In what ways do current practices, beliefs, and behaviors align with the goals and purposes for the tiered intervention framework?</a:t>
            </a:r>
          </a:p>
          <a:p>
            <a:r>
              <a:rPr lang="en-US" sz="2300" dirty="0" smtClean="0"/>
              <a:t>Where did the motivation for adopting the framework originate, and how might that affect staff buy-in?</a:t>
            </a:r>
          </a:p>
          <a:p>
            <a:r>
              <a:rPr lang="en-US" sz="2300" dirty="0" smtClean="0"/>
              <a:t>How do current prevention efforts map onto a tiered framework?</a:t>
            </a:r>
          </a:p>
          <a:p>
            <a:r>
              <a:rPr lang="en-US" sz="2300" dirty="0" smtClean="0"/>
              <a:t>What changes might be required for staff members to collaborate, examine student data, and act on what they learn from those data?</a:t>
            </a:r>
          </a:p>
          <a:p>
            <a:r>
              <a:rPr lang="en-US" sz="2300" dirty="0" smtClean="0"/>
              <a:t>What changes might be required to ensure that the needs of all students are addressed? </a:t>
            </a:r>
          </a:p>
        </p:txBody>
      </p:sp>
      <p:sp>
        <p:nvSpPr>
          <p:cNvPr id="4" name="Slide Number Placeholder 3"/>
          <p:cNvSpPr>
            <a:spLocks noGrp="1"/>
          </p:cNvSpPr>
          <p:nvPr>
            <p:ph type="sldNum" sz="quarter" idx="12"/>
          </p:nvPr>
        </p:nvSpPr>
        <p:spPr/>
        <p:txBody>
          <a:bodyPr/>
          <a:lstStyle/>
          <a:p>
            <a:pPr>
              <a:defRPr/>
            </a:pPr>
            <a:fld id="{41DF47C3-DDB1-4F11-9299-B1FE8EC7EA0E}" type="slidenum">
              <a:rPr lang="en-US" smtClean="0"/>
              <a:pPr>
                <a:defRPr/>
              </a:pPr>
              <a:t>38</a:t>
            </a:fld>
            <a:endParaRPr lang="en-US" dirty="0"/>
          </a:p>
        </p:txBody>
      </p:sp>
      <p:sp>
        <p:nvSpPr>
          <p:cNvPr id="5" name="Footer Placeholder 4"/>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5"/>
          <p:cNvSpPr>
            <a:spLocks noGrp="1"/>
          </p:cNvSpPr>
          <p:nvPr>
            <p:ph type="title"/>
          </p:nvPr>
        </p:nvSpPr>
        <p:spPr>
          <a:xfrm>
            <a:off x="457200" y="325438"/>
            <a:ext cx="8229600" cy="995362"/>
          </a:xfrm>
        </p:spPr>
        <p:txBody>
          <a:bodyPr/>
          <a:lstStyle/>
          <a:p>
            <a:r>
              <a:rPr lang="en-US" dirty="0" smtClean="0"/>
              <a:t>School Culture: </a:t>
            </a:r>
            <a:br>
              <a:rPr lang="en-US" dirty="0" smtClean="0"/>
            </a:br>
            <a:r>
              <a:rPr lang="en-US" dirty="0" smtClean="0"/>
              <a:t>Examples From Site Visits</a:t>
            </a:r>
          </a:p>
        </p:txBody>
      </p:sp>
      <p:sp>
        <p:nvSpPr>
          <p:cNvPr id="96258" name="Content Placeholder 6"/>
          <p:cNvSpPr>
            <a:spLocks noGrp="1"/>
          </p:cNvSpPr>
          <p:nvPr>
            <p:ph idx="1"/>
          </p:nvPr>
        </p:nvSpPr>
        <p:spPr/>
        <p:txBody>
          <a:bodyPr/>
          <a:lstStyle/>
          <a:p>
            <a:r>
              <a:rPr lang="en-US" dirty="0" smtClean="0"/>
              <a:t>Synergy between current beliefs and RTI</a:t>
            </a:r>
          </a:p>
          <a:p>
            <a:r>
              <a:rPr lang="en-US" dirty="0" smtClean="0"/>
              <a:t>Small learning communities to facilitate connections among students and between students and teachers</a:t>
            </a:r>
          </a:p>
        </p:txBody>
      </p:sp>
      <p:sp>
        <p:nvSpPr>
          <p:cNvPr id="8" name="Title 5"/>
          <p:cNvSpPr txBox="1">
            <a:spLocks/>
          </p:cNvSpPr>
          <p:nvPr/>
        </p:nvSpPr>
        <p:spPr bwMode="black">
          <a:xfrm>
            <a:off x="2590800" y="76200"/>
            <a:ext cx="6096000" cy="1143000"/>
          </a:xfrm>
          <a:prstGeom prst="rect">
            <a:avLst/>
          </a:prstGeom>
          <a:noFill/>
        </p:spPr>
        <p:txBody>
          <a:bodyPr anchor="ctr"/>
          <a:lstStyle/>
          <a:p>
            <a:pPr algn="ctr" fontAlgn="auto">
              <a:spcBef>
                <a:spcPts val="0"/>
              </a:spcBef>
              <a:spcAft>
                <a:spcPts val="0"/>
              </a:spcAft>
              <a:defRPr/>
            </a:pPr>
            <a:endParaRPr lang="en-US" sz="2800" b="1" dirty="0">
              <a:solidFill>
                <a:schemeClr val="bg1"/>
              </a:solidFill>
              <a:latin typeface="Arial" pitchFamily="34" charset="0"/>
              <a:ea typeface="+mj-ea"/>
              <a:cs typeface="Arial" pitchFamily="34" charset="0"/>
            </a:endParaRPr>
          </a:p>
        </p:txBody>
      </p:sp>
      <p:sp>
        <p:nvSpPr>
          <p:cNvPr id="5" name="Slide Number Placeholder 4"/>
          <p:cNvSpPr>
            <a:spLocks noGrp="1"/>
          </p:cNvSpPr>
          <p:nvPr>
            <p:ph type="sldNum" sz="quarter" idx="12"/>
          </p:nvPr>
        </p:nvSpPr>
        <p:spPr/>
        <p:txBody>
          <a:bodyPr/>
          <a:lstStyle/>
          <a:p>
            <a:pPr>
              <a:defRPr/>
            </a:pPr>
            <a:fld id="{08DDE573-1D27-4170-B684-D5E02B5C94DC}" type="slidenum">
              <a:rPr lang="en-US" smtClean="0"/>
              <a:pPr>
                <a:defRPr/>
              </a:pPr>
              <a:t>39</a:t>
            </a:fld>
            <a:endParaRPr lang="en-US" dirty="0"/>
          </a:p>
        </p:txBody>
      </p:sp>
      <p:sp>
        <p:nvSpPr>
          <p:cNvPr id="6" name="Footer Placeholder 5"/>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5"/>
          <p:cNvSpPr>
            <a:spLocks noGrp="1"/>
          </p:cNvSpPr>
          <p:nvPr>
            <p:ph type="title"/>
          </p:nvPr>
        </p:nvSpPr>
        <p:spPr/>
        <p:txBody>
          <a:bodyPr/>
          <a:lstStyle/>
          <a:p>
            <a:r>
              <a:rPr lang="en-US" dirty="0" smtClean="0"/>
              <a:t>Session Overview</a:t>
            </a:r>
          </a:p>
        </p:txBody>
      </p:sp>
      <p:sp>
        <p:nvSpPr>
          <p:cNvPr id="26626" name="Content Placeholder 6"/>
          <p:cNvSpPr>
            <a:spLocks noGrp="1"/>
          </p:cNvSpPr>
          <p:nvPr>
            <p:ph sz="quarter" idx="1"/>
          </p:nvPr>
        </p:nvSpPr>
        <p:spPr/>
        <p:txBody>
          <a:bodyPr/>
          <a:lstStyle/>
          <a:p>
            <a:r>
              <a:rPr lang="en-US" dirty="0" smtClean="0"/>
              <a:t>High School Tiered Interventions Initiative</a:t>
            </a:r>
          </a:p>
          <a:p>
            <a:r>
              <a:rPr lang="en-US" dirty="0" smtClean="0"/>
              <a:t>Response to Intervention</a:t>
            </a:r>
          </a:p>
          <a:p>
            <a:r>
              <a:rPr lang="en-US" dirty="0" smtClean="0"/>
              <a:t>Applying the RTI Framework in High Schools</a:t>
            </a:r>
          </a:p>
          <a:p>
            <a:r>
              <a:rPr lang="en-US" dirty="0" smtClean="0"/>
              <a:t>High School Contextual Factors That Affect Tiered Intervention Implementation</a:t>
            </a:r>
          </a:p>
        </p:txBody>
      </p:sp>
      <p:sp>
        <p:nvSpPr>
          <p:cNvPr id="4" name="Slide Number Placeholder 3"/>
          <p:cNvSpPr>
            <a:spLocks noGrp="1"/>
          </p:cNvSpPr>
          <p:nvPr>
            <p:ph type="sldNum" sz="quarter" idx="12"/>
          </p:nvPr>
        </p:nvSpPr>
        <p:spPr/>
        <p:txBody>
          <a:bodyPr/>
          <a:lstStyle/>
          <a:p>
            <a:pPr>
              <a:defRPr/>
            </a:pPr>
            <a:fld id="{8FBB6B9A-FC10-42B2-A3C1-F3A63C09ECF7}" type="slidenum">
              <a:rPr lang="en-US" smtClean="0"/>
              <a:pPr>
                <a:defRPr/>
              </a:pPr>
              <a:t>4</a:t>
            </a:fld>
            <a:endParaRPr lang="en-US" dirty="0"/>
          </a:p>
        </p:txBody>
      </p:sp>
      <p:sp>
        <p:nvSpPr>
          <p:cNvPr id="5" name="Footer Placeholder 4"/>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5"/>
          <p:cNvSpPr>
            <a:spLocks noGrp="1"/>
          </p:cNvSpPr>
          <p:nvPr>
            <p:ph type="title"/>
          </p:nvPr>
        </p:nvSpPr>
        <p:spPr>
          <a:xfrm>
            <a:off x="457200" y="338138"/>
            <a:ext cx="8229600" cy="995362"/>
          </a:xfrm>
        </p:spPr>
        <p:txBody>
          <a:bodyPr/>
          <a:lstStyle/>
          <a:p>
            <a:r>
              <a:rPr lang="en-US" dirty="0" smtClean="0"/>
              <a:t>Implementation and Alignment: Guiding Questions</a:t>
            </a:r>
          </a:p>
        </p:txBody>
      </p:sp>
      <p:sp>
        <p:nvSpPr>
          <p:cNvPr id="114690" name="Content Placeholder 6"/>
          <p:cNvSpPr>
            <a:spLocks noGrp="1"/>
          </p:cNvSpPr>
          <p:nvPr>
            <p:ph idx="1"/>
          </p:nvPr>
        </p:nvSpPr>
        <p:spPr>
          <a:xfrm>
            <a:off x="457200" y="1778000"/>
            <a:ext cx="8229600" cy="4525963"/>
          </a:xfrm>
        </p:spPr>
        <p:txBody>
          <a:bodyPr/>
          <a:lstStyle/>
          <a:p>
            <a:pPr>
              <a:defRPr/>
            </a:pPr>
            <a:r>
              <a:rPr lang="en-US" sz="2150" dirty="0" smtClean="0"/>
              <a:t>What current or planned instructional and student support initiatives does the school integrate to support the focus of tiered interventions?</a:t>
            </a:r>
          </a:p>
          <a:p>
            <a:pPr>
              <a:defRPr/>
            </a:pPr>
            <a:r>
              <a:rPr lang="en-US" sz="2150" dirty="0" smtClean="0"/>
              <a:t>How do those efforts align with the tiered interventions, especially in Tiers II and III?</a:t>
            </a:r>
          </a:p>
          <a:p>
            <a:pPr>
              <a:defRPr/>
            </a:pPr>
            <a:r>
              <a:rPr lang="en-US" sz="2150" dirty="0" smtClean="0"/>
              <a:t>What options exist for scaling up tiered interventions over time to broaden the number of students, content areas, and/or interventions?</a:t>
            </a:r>
          </a:p>
          <a:p>
            <a:pPr>
              <a:defRPr/>
            </a:pPr>
            <a:r>
              <a:rPr lang="en-US" sz="2150" dirty="0" smtClean="0"/>
              <a:t>How does the school leverage existing human and fiscal resources to facilitate the implementation and scaling up of tiered interventions?</a:t>
            </a:r>
          </a:p>
          <a:p>
            <a:pPr>
              <a:defRPr/>
            </a:pPr>
            <a:r>
              <a:rPr lang="en-US" sz="2150" dirty="0" smtClean="0"/>
              <a:t>How are district departments (Curriculum and Instruction, Title I, etc.) involved in school-level implementation of tiered interventions?</a:t>
            </a:r>
          </a:p>
        </p:txBody>
      </p:sp>
      <p:sp>
        <p:nvSpPr>
          <p:cNvPr id="8" name="Title 5"/>
          <p:cNvSpPr txBox="1">
            <a:spLocks/>
          </p:cNvSpPr>
          <p:nvPr/>
        </p:nvSpPr>
        <p:spPr bwMode="black">
          <a:xfrm>
            <a:off x="2590800" y="76200"/>
            <a:ext cx="6096000" cy="1143000"/>
          </a:xfrm>
          <a:prstGeom prst="rect">
            <a:avLst/>
          </a:prstGeom>
          <a:noFill/>
        </p:spPr>
        <p:txBody>
          <a:bodyPr anchor="ctr"/>
          <a:lstStyle/>
          <a:p>
            <a:pPr algn="ctr" fontAlgn="auto">
              <a:spcBef>
                <a:spcPts val="0"/>
              </a:spcBef>
              <a:spcAft>
                <a:spcPts val="0"/>
              </a:spcAft>
              <a:defRPr/>
            </a:pPr>
            <a:endParaRPr lang="en-US" sz="2800" b="1" dirty="0">
              <a:solidFill>
                <a:schemeClr val="bg1"/>
              </a:solidFill>
              <a:latin typeface="Arial" pitchFamily="34" charset="0"/>
              <a:ea typeface="+mj-ea"/>
              <a:cs typeface="Arial" pitchFamily="34" charset="0"/>
            </a:endParaRPr>
          </a:p>
        </p:txBody>
      </p:sp>
      <p:sp>
        <p:nvSpPr>
          <p:cNvPr id="5" name="Slide Number Placeholder 4"/>
          <p:cNvSpPr>
            <a:spLocks noGrp="1"/>
          </p:cNvSpPr>
          <p:nvPr>
            <p:ph type="sldNum" sz="quarter" idx="12"/>
          </p:nvPr>
        </p:nvSpPr>
        <p:spPr/>
        <p:txBody>
          <a:bodyPr/>
          <a:lstStyle/>
          <a:p>
            <a:pPr>
              <a:defRPr/>
            </a:pPr>
            <a:fld id="{E47E7C08-523D-41B0-8B5C-7DF91CE7E7E7}" type="slidenum">
              <a:rPr lang="en-US" smtClean="0"/>
              <a:pPr>
                <a:defRPr/>
              </a:pPr>
              <a:t>40</a:t>
            </a:fld>
            <a:endParaRPr lang="en-US" dirty="0"/>
          </a:p>
        </p:txBody>
      </p:sp>
      <p:sp>
        <p:nvSpPr>
          <p:cNvPr id="6" name="Footer Placeholder 5"/>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5"/>
          <p:cNvSpPr>
            <a:spLocks noGrp="1"/>
          </p:cNvSpPr>
          <p:nvPr>
            <p:ph type="title"/>
          </p:nvPr>
        </p:nvSpPr>
        <p:spPr>
          <a:xfrm>
            <a:off x="457200" y="338138"/>
            <a:ext cx="8229600" cy="995362"/>
          </a:xfrm>
        </p:spPr>
        <p:txBody>
          <a:bodyPr/>
          <a:lstStyle/>
          <a:p>
            <a:r>
              <a:rPr lang="en-US" dirty="0" smtClean="0"/>
              <a:t>Implementation and Alignment: </a:t>
            </a:r>
            <a:br>
              <a:rPr lang="en-US" dirty="0" smtClean="0"/>
            </a:br>
            <a:r>
              <a:rPr lang="en-US" dirty="0" smtClean="0"/>
              <a:t>Examples From Site Visits</a:t>
            </a:r>
          </a:p>
        </p:txBody>
      </p:sp>
      <p:sp>
        <p:nvSpPr>
          <p:cNvPr id="120834" name="Content Placeholder 6"/>
          <p:cNvSpPr>
            <a:spLocks noGrp="1"/>
          </p:cNvSpPr>
          <p:nvPr>
            <p:ph idx="1"/>
          </p:nvPr>
        </p:nvSpPr>
        <p:spPr/>
        <p:txBody>
          <a:bodyPr/>
          <a:lstStyle/>
          <a:p>
            <a:r>
              <a:rPr lang="en-US" dirty="0" smtClean="0"/>
              <a:t>Coordinated initiatives: </a:t>
            </a:r>
          </a:p>
          <a:p>
            <a:pPr lvl="1"/>
            <a:r>
              <a:rPr lang="en-US" dirty="0" smtClean="0"/>
              <a:t>Positive Behavior Interventions and Supports (PBIS)</a:t>
            </a:r>
          </a:p>
          <a:p>
            <a:pPr lvl="1"/>
            <a:r>
              <a:rPr lang="en-US" dirty="0" smtClean="0"/>
              <a:t>Advancement Via Individual Determination (AVID)</a:t>
            </a:r>
          </a:p>
          <a:p>
            <a:pPr lvl="1"/>
            <a:r>
              <a:rPr lang="en-US" dirty="0" smtClean="0"/>
              <a:t>Check and Connect</a:t>
            </a:r>
          </a:p>
          <a:p>
            <a:pPr lvl="1"/>
            <a:r>
              <a:rPr lang="en-US" dirty="0" smtClean="0"/>
              <a:t>Other schoolwide programs</a:t>
            </a:r>
          </a:p>
        </p:txBody>
      </p:sp>
      <p:sp>
        <p:nvSpPr>
          <p:cNvPr id="8" name="Title 5"/>
          <p:cNvSpPr txBox="1">
            <a:spLocks/>
          </p:cNvSpPr>
          <p:nvPr/>
        </p:nvSpPr>
        <p:spPr bwMode="black">
          <a:xfrm>
            <a:off x="2590800" y="76200"/>
            <a:ext cx="6096000" cy="1143000"/>
          </a:xfrm>
          <a:prstGeom prst="rect">
            <a:avLst/>
          </a:prstGeom>
          <a:noFill/>
        </p:spPr>
        <p:txBody>
          <a:bodyPr anchor="ctr"/>
          <a:lstStyle/>
          <a:p>
            <a:pPr algn="ctr" fontAlgn="auto">
              <a:spcBef>
                <a:spcPts val="0"/>
              </a:spcBef>
              <a:spcAft>
                <a:spcPts val="0"/>
              </a:spcAft>
              <a:defRPr/>
            </a:pPr>
            <a:endParaRPr lang="en-US" sz="2800" b="1" dirty="0">
              <a:solidFill>
                <a:schemeClr val="bg1"/>
              </a:solidFill>
              <a:latin typeface="Arial" pitchFamily="34" charset="0"/>
              <a:ea typeface="+mj-ea"/>
              <a:cs typeface="Arial" pitchFamily="34" charset="0"/>
            </a:endParaRPr>
          </a:p>
        </p:txBody>
      </p:sp>
      <p:sp>
        <p:nvSpPr>
          <p:cNvPr id="5" name="Slide Number Placeholder 4"/>
          <p:cNvSpPr>
            <a:spLocks noGrp="1"/>
          </p:cNvSpPr>
          <p:nvPr>
            <p:ph type="sldNum" sz="quarter" idx="12"/>
          </p:nvPr>
        </p:nvSpPr>
        <p:spPr/>
        <p:txBody>
          <a:bodyPr/>
          <a:lstStyle/>
          <a:p>
            <a:pPr>
              <a:defRPr/>
            </a:pPr>
            <a:fld id="{08DDE573-1D27-4170-B684-D5E02B5C94DC}" type="slidenum">
              <a:rPr lang="en-US" smtClean="0"/>
              <a:pPr>
                <a:defRPr/>
              </a:pPr>
              <a:t>41</a:t>
            </a:fld>
            <a:endParaRPr lang="en-US" dirty="0"/>
          </a:p>
        </p:txBody>
      </p:sp>
      <p:sp>
        <p:nvSpPr>
          <p:cNvPr id="6" name="Footer Placeholder 5"/>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5"/>
          <p:cNvSpPr>
            <a:spLocks noGrp="1"/>
          </p:cNvSpPr>
          <p:nvPr>
            <p:ph type="title"/>
          </p:nvPr>
        </p:nvSpPr>
        <p:spPr>
          <a:xfrm>
            <a:off x="457200" y="325438"/>
            <a:ext cx="8229600" cy="995362"/>
          </a:xfrm>
        </p:spPr>
        <p:txBody>
          <a:bodyPr/>
          <a:lstStyle/>
          <a:p>
            <a:r>
              <a:rPr lang="en-US" sz="3800" dirty="0" smtClean="0"/>
              <a:t>Implementation and Alignment: </a:t>
            </a:r>
            <a:br>
              <a:rPr lang="en-US" sz="3800" dirty="0" smtClean="0"/>
            </a:br>
            <a:r>
              <a:rPr lang="en-US" sz="3800" dirty="0" smtClean="0"/>
              <a:t>Examples From Site Visits (cont.)</a:t>
            </a:r>
          </a:p>
        </p:txBody>
      </p:sp>
      <p:sp>
        <p:nvSpPr>
          <p:cNvPr id="122882" name="Content Placeholder 6"/>
          <p:cNvSpPr>
            <a:spLocks noGrp="1"/>
          </p:cNvSpPr>
          <p:nvPr>
            <p:ph idx="1"/>
          </p:nvPr>
        </p:nvSpPr>
        <p:spPr/>
        <p:txBody>
          <a:bodyPr/>
          <a:lstStyle/>
          <a:p>
            <a:r>
              <a:rPr lang="en-US" dirty="0" smtClean="0"/>
              <a:t>Leveraged resources:</a:t>
            </a:r>
          </a:p>
          <a:p>
            <a:pPr lvl="1"/>
            <a:r>
              <a:rPr lang="en-US" dirty="0" smtClean="0"/>
              <a:t>Staff roles (literacy coach, school psychologist, security staff, counselor, etc.)</a:t>
            </a:r>
          </a:p>
          <a:p>
            <a:pPr lvl="1"/>
            <a:r>
              <a:rPr lang="en-US" dirty="0" smtClean="0"/>
              <a:t>Prioritization (existing PD, time, staff meetings, classroom space, etc.)</a:t>
            </a:r>
          </a:p>
        </p:txBody>
      </p:sp>
      <p:sp>
        <p:nvSpPr>
          <p:cNvPr id="8" name="Title 5"/>
          <p:cNvSpPr txBox="1">
            <a:spLocks/>
          </p:cNvSpPr>
          <p:nvPr/>
        </p:nvSpPr>
        <p:spPr bwMode="black">
          <a:xfrm>
            <a:off x="2590800" y="76200"/>
            <a:ext cx="6096000" cy="1143000"/>
          </a:xfrm>
          <a:prstGeom prst="rect">
            <a:avLst/>
          </a:prstGeom>
          <a:noFill/>
        </p:spPr>
        <p:txBody>
          <a:bodyPr anchor="ctr"/>
          <a:lstStyle/>
          <a:p>
            <a:pPr algn="ctr" fontAlgn="auto">
              <a:spcBef>
                <a:spcPts val="0"/>
              </a:spcBef>
              <a:spcAft>
                <a:spcPts val="0"/>
              </a:spcAft>
              <a:defRPr/>
            </a:pPr>
            <a:endParaRPr lang="en-US" sz="2800" b="1" dirty="0">
              <a:solidFill>
                <a:schemeClr val="bg1"/>
              </a:solidFill>
              <a:latin typeface="Arial" pitchFamily="34" charset="0"/>
              <a:ea typeface="+mj-ea"/>
              <a:cs typeface="Arial" pitchFamily="34" charset="0"/>
            </a:endParaRPr>
          </a:p>
        </p:txBody>
      </p:sp>
      <p:sp>
        <p:nvSpPr>
          <p:cNvPr id="5" name="Slide Number Placeholder 4"/>
          <p:cNvSpPr>
            <a:spLocks noGrp="1"/>
          </p:cNvSpPr>
          <p:nvPr>
            <p:ph type="sldNum" sz="quarter" idx="12"/>
          </p:nvPr>
        </p:nvSpPr>
        <p:spPr/>
        <p:txBody>
          <a:bodyPr/>
          <a:lstStyle/>
          <a:p>
            <a:pPr>
              <a:defRPr/>
            </a:pPr>
            <a:fld id="{08DDE573-1D27-4170-B684-D5E02B5C94DC}" type="slidenum">
              <a:rPr lang="en-US" smtClean="0"/>
              <a:pPr>
                <a:defRPr/>
              </a:pPr>
              <a:t>42</a:t>
            </a:fld>
            <a:endParaRPr lang="en-US" dirty="0"/>
          </a:p>
        </p:txBody>
      </p:sp>
      <p:sp>
        <p:nvSpPr>
          <p:cNvPr id="6" name="Footer Placeholder 5"/>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5"/>
          <p:cNvSpPr>
            <a:spLocks noGrp="1"/>
          </p:cNvSpPr>
          <p:nvPr>
            <p:ph type="title"/>
          </p:nvPr>
        </p:nvSpPr>
        <p:spPr>
          <a:xfrm>
            <a:off x="457200" y="338138"/>
            <a:ext cx="8229600" cy="995362"/>
          </a:xfrm>
        </p:spPr>
        <p:txBody>
          <a:bodyPr/>
          <a:lstStyle/>
          <a:p>
            <a:r>
              <a:rPr lang="en-US" dirty="0" smtClean="0"/>
              <a:t>Instructional Organization: </a:t>
            </a:r>
            <a:br>
              <a:rPr lang="en-US" dirty="0" smtClean="0"/>
            </a:br>
            <a:r>
              <a:rPr lang="en-US" dirty="0" smtClean="0"/>
              <a:t>Guiding Questions</a:t>
            </a:r>
          </a:p>
        </p:txBody>
      </p:sp>
      <p:sp>
        <p:nvSpPr>
          <p:cNvPr id="94210" name="Content Placeholder 6"/>
          <p:cNvSpPr>
            <a:spLocks noGrp="1"/>
          </p:cNvSpPr>
          <p:nvPr>
            <p:ph idx="1"/>
          </p:nvPr>
        </p:nvSpPr>
        <p:spPr/>
        <p:txBody>
          <a:bodyPr/>
          <a:lstStyle/>
          <a:p>
            <a:pPr>
              <a:defRPr/>
            </a:pPr>
            <a:r>
              <a:rPr lang="en-US" sz="2450" dirty="0" smtClean="0"/>
              <a:t>How does the staff create and/or adapt a master schedule that addresses the needs of the students and the school?</a:t>
            </a:r>
          </a:p>
          <a:p>
            <a:pPr>
              <a:defRPr/>
            </a:pPr>
            <a:r>
              <a:rPr lang="en-US" sz="2450" dirty="0" smtClean="0"/>
              <a:t>How do single class periods, block scheduling, or a combination of the two best support the focus and delivery of tiered interventions?</a:t>
            </a:r>
          </a:p>
          <a:p>
            <a:pPr>
              <a:defRPr/>
            </a:pPr>
            <a:r>
              <a:rPr lang="en-US" sz="2450" dirty="0" smtClean="0"/>
              <a:t>Does the current infrastructure present obstacles?</a:t>
            </a:r>
          </a:p>
          <a:p>
            <a:pPr>
              <a:defRPr/>
            </a:pPr>
            <a:r>
              <a:rPr lang="en-US" sz="2450" dirty="0" smtClean="0"/>
              <a:t>Does the school provide additional instructional interventions through extended days, Saturdays, and summer programs?</a:t>
            </a:r>
          </a:p>
          <a:p>
            <a:pPr>
              <a:defRPr/>
            </a:pPr>
            <a:r>
              <a:rPr lang="en-US" sz="2450" dirty="0" smtClean="0"/>
              <a:t>How does the school support teachers in designating time to collaboratively make data-based decisions?</a:t>
            </a:r>
          </a:p>
        </p:txBody>
      </p:sp>
      <p:sp>
        <p:nvSpPr>
          <p:cNvPr id="8" name="Title 5"/>
          <p:cNvSpPr txBox="1">
            <a:spLocks/>
          </p:cNvSpPr>
          <p:nvPr/>
        </p:nvSpPr>
        <p:spPr bwMode="black">
          <a:xfrm>
            <a:off x="2590800" y="76200"/>
            <a:ext cx="6096000" cy="1143000"/>
          </a:xfrm>
          <a:prstGeom prst="rect">
            <a:avLst/>
          </a:prstGeom>
          <a:noFill/>
        </p:spPr>
        <p:txBody>
          <a:bodyPr anchor="ctr"/>
          <a:lstStyle/>
          <a:p>
            <a:pPr algn="ctr" fontAlgn="auto">
              <a:spcBef>
                <a:spcPts val="0"/>
              </a:spcBef>
              <a:spcAft>
                <a:spcPts val="0"/>
              </a:spcAft>
              <a:defRPr/>
            </a:pPr>
            <a:endParaRPr lang="en-US" sz="2800" b="1" dirty="0">
              <a:solidFill>
                <a:schemeClr val="bg1"/>
              </a:solidFill>
              <a:latin typeface="Arial" pitchFamily="34" charset="0"/>
              <a:ea typeface="+mj-ea"/>
              <a:cs typeface="Arial" pitchFamily="34" charset="0"/>
            </a:endParaRPr>
          </a:p>
        </p:txBody>
      </p:sp>
      <p:sp>
        <p:nvSpPr>
          <p:cNvPr id="5" name="Slide Number Placeholder 4"/>
          <p:cNvSpPr>
            <a:spLocks noGrp="1"/>
          </p:cNvSpPr>
          <p:nvPr>
            <p:ph type="sldNum" sz="quarter" idx="12"/>
          </p:nvPr>
        </p:nvSpPr>
        <p:spPr/>
        <p:txBody>
          <a:bodyPr/>
          <a:lstStyle/>
          <a:p>
            <a:pPr>
              <a:defRPr/>
            </a:pPr>
            <a:fld id="{E47E7C08-523D-41B0-8B5C-7DF91CE7E7E7}" type="slidenum">
              <a:rPr lang="en-US" smtClean="0"/>
              <a:pPr>
                <a:defRPr/>
              </a:pPr>
              <a:t>43</a:t>
            </a:fld>
            <a:endParaRPr lang="en-US" dirty="0"/>
          </a:p>
        </p:txBody>
      </p:sp>
      <p:sp>
        <p:nvSpPr>
          <p:cNvPr id="6" name="Footer Placeholder 5"/>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5"/>
          <p:cNvSpPr>
            <a:spLocks noGrp="1"/>
          </p:cNvSpPr>
          <p:nvPr>
            <p:ph type="title"/>
          </p:nvPr>
        </p:nvSpPr>
        <p:spPr>
          <a:xfrm>
            <a:off x="457200" y="325438"/>
            <a:ext cx="8229600" cy="995362"/>
          </a:xfrm>
        </p:spPr>
        <p:txBody>
          <a:bodyPr/>
          <a:lstStyle/>
          <a:p>
            <a:r>
              <a:rPr lang="en-US" dirty="0" smtClean="0"/>
              <a:t>Instructional Organization: </a:t>
            </a:r>
            <a:br>
              <a:rPr lang="en-US" dirty="0" smtClean="0"/>
            </a:br>
            <a:r>
              <a:rPr lang="en-US" dirty="0" smtClean="0"/>
              <a:t>Examples From Site Visits</a:t>
            </a:r>
          </a:p>
        </p:txBody>
      </p:sp>
      <p:sp>
        <p:nvSpPr>
          <p:cNvPr id="100354" name="Content Placeholder 6"/>
          <p:cNvSpPr>
            <a:spLocks noGrp="1"/>
          </p:cNvSpPr>
          <p:nvPr>
            <p:ph idx="1"/>
          </p:nvPr>
        </p:nvSpPr>
        <p:spPr/>
        <p:txBody>
          <a:bodyPr/>
          <a:lstStyle/>
          <a:p>
            <a:r>
              <a:rPr lang="en-US" dirty="0" smtClean="0"/>
              <a:t>One administrator designated as a “master scheduler”</a:t>
            </a:r>
          </a:p>
          <a:p>
            <a:r>
              <a:rPr lang="en-US" dirty="0" smtClean="0"/>
              <a:t>4-by-4 block schedules with 90 minutes of seminar time every other day</a:t>
            </a:r>
          </a:p>
          <a:p>
            <a:r>
              <a:rPr lang="en-US" dirty="0" smtClean="0"/>
              <a:t>Traditional six to eight periods:</a:t>
            </a:r>
          </a:p>
          <a:p>
            <a:pPr lvl="1"/>
            <a:r>
              <a:rPr lang="en-US" dirty="0" smtClean="0"/>
              <a:t>Guided study hall</a:t>
            </a:r>
          </a:p>
          <a:p>
            <a:pPr lvl="1"/>
            <a:r>
              <a:rPr lang="en-US" dirty="0" smtClean="0"/>
              <a:t>Interventions during elective time</a:t>
            </a:r>
          </a:p>
          <a:p>
            <a:pPr lvl="2"/>
            <a:endParaRPr lang="en-US" dirty="0" smtClean="0"/>
          </a:p>
        </p:txBody>
      </p:sp>
      <p:sp>
        <p:nvSpPr>
          <p:cNvPr id="4" name="Slide Number Placeholder 3"/>
          <p:cNvSpPr>
            <a:spLocks noGrp="1"/>
          </p:cNvSpPr>
          <p:nvPr>
            <p:ph type="sldNum" sz="quarter" idx="12"/>
          </p:nvPr>
        </p:nvSpPr>
        <p:spPr/>
        <p:txBody>
          <a:bodyPr/>
          <a:lstStyle/>
          <a:p>
            <a:pPr>
              <a:defRPr/>
            </a:pPr>
            <a:fld id="{08DDE573-1D27-4170-B684-D5E02B5C94DC}" type="slidenum">
              <a:rPr lang="en-US" smtClean="0"/>
              <a:pPr>
                <a:defRPr/>
              </a:pPr>
              <a:t>44</a:t>
            </a:fld>
            <a:endParaRPr lang="en-US" dirty="0"/>
          </a:p>
        </p:txBody>
      </p:sp>
      <p:sp>
        <p:nvSpPr>
          <p:cNvPr id="5" name="Footer Placeholder 4"/>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5"/>
          <p:cNvSpPr>
            <a:spLocks noGrp="1"/>
          </p:cNvSpPr>
          <p:nvPr>
            <p:ph type="title"/>
          </p:nvPr>
        </p:nvSpPr>
        <p:spPr/>
        <p:txBody>
          <a:bodyPr/>
          <a:lstStyle/>
          <a:p>
            <a:r>
              <a:rPr lang="en-US" dirty="0" smtClean="0"/>
              <a:t>Staff Roles: Guiding Questions</a:t>
            </a:r>
          </a:p>
        </p:txBody>
      </p:sp>
      <p:sp>
        <p:nvSpPr>
          <p:cNvPr id="102402" name="Content Placeholder 6"/>
          <p:cNvSpPr>
            <a:spLocks noGrp="1"/>
          </p:cNvSpPr>
          <p:nvPr>
            <p:ph idx="1"/>
          </p:nvPr>
        </p:nvSpPr>
        <p:spPr/>
        <p:txBody>
          <a:bodyPr/>
          <a:lstStyle/>
          <a:p>
            <a:r>
              <a:rPr lang="en-US" sz="2600" dirty="0" smtClean="0"/>
              <a:t>Who provides the additional interventions? How does the school support this role?</a:t>
            </a:r>
          </a:p>
          <a:p>
            <a:r>
              <a:rPr lang="en-US" sz="2600" dirty="0" smtClean="0"/>
              <a:t>How do special education, ELL, and/or behavioral specialists support the implementation of tiered interventions? </a:t>
            </a:r>
          </a:p>
          <a:p>
            <a:r>
              <a:rPr lang="en-US" sz="2600" dirty="0" smtClean="0"/>
              <a:t>If tiered interventions are implemented in more than one content area, how does the school support content teachers in becoming more than “teachers of content?”</a:t>
            </a:r>
          </a:p>
          <a:p>
            <a:r>
              <a:rPr lang="en-US" sz="2600" dirty="0" smtClean="0"/>
              <a:t>What supports, if any, do teachers need to deliver Tier I, II, or III instruction?</a:t>
            </a:r>
          </a:p>
        </p:txBody>
      </p:sp>
      <p:sp>
        <p:nvSpPr>
          <p:cNvPr id="8" name="Title 5"/>
          <p:cNvSpPr txBox="1">
            <a:spLocks/>
          </p:cNvSpPr>
          <p:nvPr/>
        </p:nvSpPr>
        <p:spPr bwMode="black">
          <a:xfrm>
            <a:off x="2590800" y="76200"/>
            <a:ext cx="6096000" cy="1143000"/>
          </a:xfrm>
          <a:prstGeom prst="rect">
            <a:avLst/>
          </a:prstGeom>
          <a:noFill/>
        </p:spPr>
        <p:txBody>
          <a:bodyPr anchor="ctr"/>
          <a:lstStyle/>
          <a:p>
            <a:pPr algn="ctr" fontAlgn="auto">
              <a:spcBef>
                <a:spcPts val="0"/>
              </a:spcBef>
              <a:spcAft>
                <a:spcPts val="0"/>
              </a:spcAft>
              <a:defRPr/>
            </a:pPr>
            <a:endParaRPr lang="en-US" sz="2800" b="1" dirty="0">
              <a:solidFill>
                <a:schemeClr val="bg1"/>
              </a:solidFill>
              <a:latin typeface="Arial" pitchFamily="34" charset="0"/>
              <a:ea typeface="+mj-ea"/>
              <a:cs typeface="Arial" pitchFamily="34" charset="0"/>
            </a:endParaRPr>
          </a:p>
        </p:txBody>
      </p:sp>
      <p:sp>
        <p:nvSpPr>
          <p:cNvPr id="5" name="Slide Number Placeholder 4"/>
          <p:cNvSpPr>
            <a:spLocks noGrp="1"/>
          </p:cNvSpPr>
          <p:nvPr>
            <p:ph type="sldNum" sz="quarter" idx="12"/>
          </p:nvPr>
        </p:nvSpPr>
        <p:spPr/>
        <p:txBody>
          <a:bodyPr/>
          <a:lstStyle/>
          <a:p>
            <a:pPr>
              <a:defRPr/>
            </a:pPr>
            <a:fld id="{41DF47C3-DDB1-4F11-9299-B1FE8EC7EA0E}" type="slidenum">
              <a:rPr lang="en-US" smtClean="0"/>
              <a:pPr>
                <a:defRPr/>
              </a:pPr>
              <a:t>45</a:t>
            </a:fld>
            <a:endParaRPr lang="en-US" dirty="0"/>
          </a:p>
        </p:txBody>
      </p:sp>
      <p:sp>
        <p:nvSpPr>
          <p:cNvPr id="6" name="Footer Placeholder 5"/>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5"/>
          <p:cNvSpPr>
            <a:spLocks noGrp="1"/>
          </p:cNvSpPr>
          <p:nvPr>
            <p:ph type="title"/>
          </p:nvPr>
        </p:nvSpPr>
        <p:spPr/>
        <p:txBody>
          <a:bodyPr/>
          <a:lstStyle/>
          <a:p>
            <a:r>
              <a:rPr lang="en-US" dirty="0" smtClean="0"/>
              <a:t>Staff Roles: Examples From Site Visits</a:t>
            </a:r>
          </a:p>
        </p:txBody>
      </p:sp>
      <p:sp>
        <p:nvSpPr>
          <p:cNvPr id="104450" name="Content Placeholder 6"/>
          <p:cNvSpPr>
            <a:spLocks noGrp="1"/>
          </p:cNvSpPr>
          <p:nvPr>
            <p:ph sz="quarter" idx="1"/>
          </p:nvPr>
        </p:nvSpPr>
        <p:spPr/>
        <p:txBody>
          <a:bodyPr/>
          <a:lstStyle/>
          <a:p>
            <a:r>
              <a:rPr lang="en-US" sz="2700" dirty="0" smtClean="0"/>
              <a:t>Intervention/classroom instruction: Co-teaching classes</a:t>
            </a:r>
          </a:p>
          <a:p>
            <a:r>
              <a:rPr lang="en-US" sz="2700" dirty="0" smtClean="0"/>
              <a:t>Data team members:</a:t>
            </a:r>
          </a:p>
          <a:p>
            <a:pPr lvl="1"/>
            <a:r>
              <a:rPr lang="en-US" sz="2700" dirty="0" smtClean="0"/>
              <a:t>Content teachers</a:t>
            </a:r>
          </a:p>
          <a:p>
            <a:pPr lvl="1"/>
            <a:r>
              <a:rPr lang="en-US" sz="2700" dirty="0" smtClean="0"/>
              <a:t>Special education teachers</a:t>
            </a:r>
          </a:p>
          <a:p>
            <a:pPr lvl="1"/>
            <a:r>
              <a:rPr lang="en-US" sz="2700" dirty="0" smtClean="0"/>
              <a:t>Administrators</a:t>
            </a:r>
          </a:p>
          <a:p>
            <a:pPr lvl="1"/>
            <a:r>
              <a:rPr lang="en-US" sz="2700" dirty="0" smtClean="0"/>
              <a:t>Paraprofessionals</a:t>
            </a:r>
          </a:p>
          <a:p>
            <a:pPr lvl="1"/>
            <a:r>
              <a:rPr lang="en-US" sz="2700" dirty="0" smtClean="0"/>
              <a:t>Literacy coaches</a:t>
            </a:r>
          </a:p>
          <a:p>
            <a:pPr lvl="1"/>
            <a:r>
              <a:rPr lang="en-US" sz="2700" dirty="0" smtClean="0"/>
              <a:t>School psychologists</a:t>
            </a:r>
          </a:p>
          <a:p>
            <a:pPr lvl="1"/>
            <a:r>
              <a:rPr lang="en-US" sz="2700" dirty="0" smtClean="0"/>
              <a:t>Integrated program staff members</a:t>
            </a:r>
          </a:p>
        </p:txBody>
      </p:sp>
      <p:pic>
        <p:nvPicPr>
          <p:cNvPr id="100356" name="Picture 2" descr="C:\WINDOWS\Temp\Temporary Internet Files\Content.IE5\O05ZFRHC\MPj04090450000[1].jpg"/>
          <p:cNvPicPr>
            <a:picLocks noChangeAspect="1" noChangeArrowheads="1"/>
          </p:cNvPicPr>
          <p:nvPr/>
        </p:nvPicPr>
        <p:blipFill>
          <a:blip r:embed="rId3"/>
          <a:srcRect/>
          <a:stretch>
            <a:fillRect/>
          </a:stretch>
        </p:blipFill>
        <p:spPr bwMode="auto">
          <a:xfrm>
            <a:off x="5289550" y="2390775"/>
            <a:ext cx="3397250" cy="2714625"/>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a:defRPr/>
            </a:pPr>
            <a:fld id="{8FBB6B9A-FC10-42B2-A3C1-F3A63C09ECF7}" type="slidenum">
              <a:rPr lang="en-US" smtClean="0"/>
              <a:pPr>
                <a:defRPr/>
              </a:pPr>
              <a:t>46</a:t>
            </a:fld>
            <a:endParaRPr lang="en-US" dirty="0"/>
          </a:p>
        </p:txBody>
      </p:sp>
      <p:sp>
        <p:nvSpPr>
          <p:cNvPr id="6" name="Footer Placeholder 5"/>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5"/>
          <p:cNvSpPr>
            <a:spLocks noGrp="1"/>
          </p:cNvSpPr>
          <p:nvPr>
            <p:ph type="title"/>
          </p:nvPr>
        </p:nvSpPr>
        <p:spPr>
          <a:xfrm>
            <a:off x="457200" y="338138"/>
            <a:ext cx="8229600" cy="995362"/>
          </a:xfrm>
        </p:spPr>
        <p:txBody>
          <a:bodyPr/>
          <a:lstStyle/>
          <a:p>
            <a:r>
              <a:rPr lang="en-US" dirty="0" smtClean="0"/>
              <a:t>Student Involvement: </a:t>
            </a:r>
            <a:br>
              <a:rPr lang="en-US" dirty="0" smtClean="0"/>
            </a:br>
            <a:r>
              <a:rPr lang="en-US" dirty="0" smtClean="0"/>
              <a:t>Guiding Questions</a:t>
            </a:r>
          </a:p>
        </p:txBody>
      </p:sp>
      <p:sp>
        <p:nvSpPr>
          <p:cNvPr id="106498" name="Content Placeholder 6"/>
          <p:cNvSpPr>
            <a:spLocks noGrp="1"/>
          </p:cNvSpPr>
          <p:nvPr>
            <p:ph idx="1"/>
          </p:nvPr>
        </p:nvSpPr>
        <p:spPr/>
        <p:txBody>
          <a:bodyPr/>
          <a:lstStyle/>
          <a:p>
            <a:r>
              <a:rPr lang="en-US" dirty="0" smtClean="0"/>
              <a:t>How are students involved in the implementation of tiered interventions?</a:t>
            </a:r>
          </a:p>
          <a:p>
            <a:r>
              <a:rPr lang="en-US" dirty="0" smtClean="0"/>
              <a:t>How do students monitor their own progress?</a:t>
            </a:r>
          </a:p>
          <a:p>
            <a:r>
              <a:rPr lang="en-US" dirty="0" smtClean="0"/>
              <a:t>What role do students play in determining movement between tiers?</a:t>
            </a:r>
          </a:p>
          <a:p>
            <a:r>
              <a:rPr lang="en-US" dirty="0" smtClean="0"/>
              <a:t>How do students learn about the tiered interventions framework?</a:t>
            </a:r>
          </a:p>
        </p:txBody>
      </p:sp>
      <p:sp>
        <p:nvSpPr>
          <p:cNvPr id="8" name="Title 5"/>
          <p:cNvSpPr txBox="1">
            <a:spLocks/>
          </p:cNvSpPr>
          <p:nvPr/>
        </p:nvSpPr>
        <p:spPr bwMode="black">
          <a:xfrm>
            <a:off x="2590800" y="76200"/>
            <a:ext cx="6096000" cy="1143000"/>
          </a:xfrm>
          <a:prstGeom prst="rect">
            <a:avLst/>
          </a:prstGeom>
          <a:noFill/>
        </p:spPr>
        <p:txBody>
          <a:bodyPr anchor="ctr"/>
          <a:lstStyle/>
          <a:p>
            <a:pPr algn="ctr" fontAlgn="auto">
              <a:spcBef>
                <a:spcPts val="0"/>
              </a:spcBef>
              <a:spcAft>
                <a:spcPts val="0"/>
              </a:spcAft>
              <a:defRPr/>
            </a:pPr>
            <a:endParaRPr lang="en-US" sz="2800" b="1" dirty="0">
              <a:solidFill>
                <a:schemeClr val="bg1"/>
              </a:solidFill>
              <a:latin typeface="Arial" pitchFamily="34" charset="0"/>
              <a:ea typeface="+mj-ea"/>
              <a:cs typeface="Arial" pitchFamily="34" charset="0"/>
            </a:endParaRPr>
          </a:p>
        </p:txBody>
      </p:sp>
      <p:sp>
        <p:nvSpPr>
          <p:cNvPr id="5" name="Slide Number Placeholder 4"/>
          <p:cNvSpPr>
            <a:spLocks noGrp="1"/>
          </p:cNvSpPr>
          <p:nvPr>
            <p:ph type="sldNum" sz="quarter" idx="12"/>
          </p:nvPr>
        </p:nvSpPr>
        <p:spPr/>
        <p:txBody>
          <a:bodyPr/>
          <a:lstStyle/>
          <a:p>
            <a:pPr>
              <a:defRPr/>
            </a:pPr>
            <a:fld id="{E47E7C08-523D-41B0-8B5C-7DF91CE7E7E7}" type="slidenum">
              <a:rPr lang="en-US" smtClean="0"/>
              <a:pPr>
                <a:defRPr/>
              </a:pPr>
              <a:t>47</a:t>
            </a:fld>
            <a:endParaRPr lang="en-US" dirty="0"/>
          </a:p>
        </p:txBody>
      </p:sp>
      <p:sp>
        <p:nvSpPr>
          <p:cNvPr id="6" name="Footer Placeholder 5"/>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5"/>
          <p:cNvSpPr>
            <a:spLocks noGrp="1"/>
          </p:cNvSpPr>
          <p:nvPr>
            <p:ph type="title"/>
          </p:nvPr>
        </p:nvSpPr>
        <p:spPr>
          <a:xfrm>
            <a:off x="457200" y="325438"/>
            <a:ext cx="8229600" cy="995362"/>
          </a:xfrm>
        </p:spPr>
        <p:txBody>
          <a:bodyPr/>
          <a:lstStyle/>
          <a:p>
            <a:r>
              <a:rPr lang="en-US" dirty="0" smtClean="0"/>
              <a:t>Student Involvement: </a:t>
            </a:r>
            <a:br>
              <a:rPr lang="en-US" dirty="0" smtClean="0"/>
            </a:br>
            <a:r>
              <a:rPr lang="en-US" dirty="0" smtClean="0"/>
              <a:t>Examples From Site Visits</a:t>
            </a:r>
          </a:p>
        </p:txBody>
      </p:sp>
      <p:sp>
        <p:nvSpPr>
          <p:cNvPr id="108546" name="Content Placeholder 6"/>
          <p:cNvSpPr>
            <a:spLocks noGrp="1"/>
          </p:cNvSpPr>
          <p:nvPr>
            <p:ph idx="1"/>
          </p:nvPr>
        </p:nvSpPr>
        <p:spPr/>
        <p:txBody>
          <a:bodyPr/>
          <a:lstStyle/>
          <a:p>
            <a:r>
              <a:rPr lang="en-US" dirty="0" smtClean="0"/>
              <a:t>Student-centered problem-solving approach: Collaborative decision-making process </a:t>
            </a:r>
          </a:p>
          <a:p>
            <a:r>
              <a:rPr lang="en-US" dirty="0" smtClean="0"/>
              <a:t>Student data tracking: Graphic representations</a:t>
            </a:r>
          </a:p>
        </p:txBody>
      </p:sp>
      <p:sp>
        <p:nvSpPr>
          <p:cNvPr id="4" name="Slide Number Placeholder 3"/>
          <p:cNvSpPr>
            <a:spLocks noGrp="1"/>
          </p:cNvSpPr>
          <p:nvPr>
            <p:ph type="sldNum" sz="quarter" idx="12"/>
          </p:nvPr>
        </p:nvSpPr>
        <p:spPr/>
        <p:txBody>
          <a:bodyPr/>
          <a:lstStyle/>
          <a:p>
            <a:pPr>
              <a:defRPr/>
            </a:pPr>
            <a:fld id="{08DDE573-1D27-4170-B684-D5E02B5C94DC}" type="slidenum">
              <a:rPr lang="en-US" smtClean="0"/>
              <a:pPr>
                <a:defRPr/>
              </a:pPr>
              <a:t>48</a:t>
            </a:fld>
            <a:endParaRPr lang="en-US" dirty="0"/>
          </a:p>
        </p:txBody>
      </p:sp>
      <p:sp>
        <p:nvSpPr>
          <p:cNvPr id="5" name="Footer Placeholder 4"/>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5"/>
          <p:cNvSpPr>
            <a:spLocks noGrp="1"/>
          </p:cNvSpPr>
          <p:nvPr>
            <p:ph type="title"/>
          </p:nvPr>
        </p:nvSpPr>
        <p:spPr>
          <a:xfrm>
            <a:off x="457200" y="338138"/>
            <a:ext cx="8229600" cy="995362"/>
          </a:xfrm>
        </p:spPr>
        <p:txBody>
          <a:bodyPr/>
          <a:lstStyle/>
          <a:p>
            <a:r>
              <a:rPr lang="en-US" dirty="0" smtClean="0"/>
              <a:t>Graduation Requirements: </a:t>
            </a:r>
            <a:br>
              <a:rPr lang="en-US" dirty="0" smtClean="0"/>
            </a:br>
            <a:r>
              <a:rPr lang="en-US" dirty="0" smtClean="0"/>
              <a:t>Guiding Questions</a:t>
            </a:r>
          </a:p>
        </p:txBody>
      </p:sp>
      <p:sp>
        <p:nvSpPr>
          <p:cNvPr id="110594" name="Content Placeholder 6"/>
          <p:cNvSpPr>
            <a:spLocks noGrp="1"/>
          </p:cNvSpPr>
          <p:nvPr>
            <p:ph idx="1"/>
          </p:nvPr>
        </p:nvSpPr>
        <p:spPr/>
        <p:txBody>
          <a:bodyPr/>
          <a:lstStyle/>
          <a:p>
            <a:r>
              <a:rPr lang="en-US" dirty="0" smtClean="0"/>
              <a:t>How do the additional tiered interventions affect graduation requirements?</a:t>
            </a:r>
          </a:p>
          <a:p>
            <a:r>
              <a:rPr lang="en-US" dirty="0" smtClean="0"/>
              <a:t>What credit do students receive for the intervention classes? </a:t>
            </a:r>
          </a:p>
          <a:p>
            <a:r>
              <a:rPr lang="en-US" dirty="0" smtClean="0"/>
              <a:t>How does the tiered interventions framework support career and postsecondary education pathways?</a:t>
            </a:r>
          </a:p>
        </p:txBody>
      </p:sp>
      <p:sp>
        <p:nvSpPr>
          <p:cNvPr id="8" name="Title 5"/>
          <p:cNvSpPr txBox="1">
            <a:spLocks/>
          </p:cNvSpPr>
          <p:nvPr/>
        </p:nvSpPr>
        <p:spPr bwMode="black">
          <a:xfrm>
            <a:off x="2590800" y="76200"/>
            <a:ext cx="6096000" cy="1143000"/>
          </a:xfrm>
          <a:prstGeom prst="rect">
            <a:avLst/>
          </a:prstGeom>
          <a:noFill/>
        </p:spPr>
        <p:txBody>
          <a:bodyPr anchor="ctr"/>
          <a:lstStyle/>
          <a:p>
            <a:pPr algn="ctr" fontAlgn="auto">
              <a:spcBef>
                <a:spcPts val="0"/>
              </a:spcBef>
              <a:spcAft>
                <a:spcPts val="0"/>
              </a:spcAft>
              <a:defRPr/>
            </a:pPr>
            <a:endParaRPr lang="en-US" sz="2800" b="1" dirty="0">
              <a:solidFill>
                <a:schemeClr val="bg1"/>
              </a:solidFill>
              <a:latin typeface="Arial" pitchFamily="34" charset="0"/>
              <a:ea typeface="+mj-ea"/>
              <a:cs typeface="Arial" pitchFamily="34" charset="0"/>
            </a:endParaRPr>
          </a:p>
        </p:txBody>
      </p:sp>
      <p:sp>
        <p:nvSpPr>
          <p:cNvPr id="5" name="Slide Number Placeholder 4"/>
          <p:cNvSpPr>
            <a:spLocks noGrp="1"/>
          </p:cNvSpPr>
          <p:nvPr>
            <p:ph type="sldNum" sz="quarter" idx="12"/>
          </p:nvPr>
        </p:nvSpPr>
        <p:spPr/>
        <p:txBody>
          <a:bodyPr/>
          <a:lstStyle/>
          <a:p>
            <a:pPr>
              <a:defRPr/>
            </a:pPr>
            <a:fld id="{E47E7C08-523D-41B0-8B5C-7DF91CE7E7E7}" type="slidenum">
              <a:rPr lang="en-US" smtClean="0"/>
              <a:pPr>
                <a:defRPr/>
              </a:pPr>
              <a:t>49</a:t>
            </a:fld>
            <a:endParaRPr lang="en-US" dirty="0"/>
          </a:p>
        </p:txBody>
      </p:sp>
      <p:sp>
        <p:nvSpPr>
          <p:cNvPr id="6" name="Footer Placeholder 5"/>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dirty="0" smtClean="0"/>
              <a:t>Participant Objectives</a:t>
            </a:r>
          </a:p>
        </p:txBody>
      </p:sp>
      <p:sp>
        <p:nvSpPr>
          <p:cNvPr id="28674" name="Content Placeholder 2"/>
          <p:cNvSpPr>
            <a:spLocks noGrp="1"/>
          </p:cNvSpPr>
          <p:nvPr>
            <p:ph idx="1"/>
          </p:nvPr>
        </p:nvSpPr>
        <p:spPr/>
        <p:txBody>
          <a:bodyPr/>
          <a:lstStyle/>
          <a:p>
            <a:r>
              <a:rPr lang="en-US" dirty="0" smtClean="0"/>
              <a:t>Learn how some high schools implement the essential components of RTI</a:t>
            </a:r>
          </a:p>
          <a:p>
            <a:r>
              <a:rPr lang="en-US" dirty="0" smtClean="0"/>
              <a:t>Learn about and discuss how contextual factors unique to high schools affect school-level implementation of tiered interventions</a:t>
            </a:r>
          </a:p>
        </p:txBody>
      </p:sp>
      <p:sp>
        <p:nvSpPr>
          <p:cNvPr id="4" name="Slide Number Placeholder 3"/>
          <p:cNvSpPr>
            <a:spLocks noGrp="1"/>
          </p:cNvSpPr>
          <p:nvPr>
            <p:ph type="sldNum" sz="quarter" idx="12"/>
          </p:nvPr>
        </p:nvSpPr>
        <p:spPr/>
        <p:txBody>
          <a:bodyPr/>
          <a:lstStyle/>
          <a:p>
            <a:pPr>
              <a:defRPr/>
            </a:pPr>
            <a:fld id="{8FBB6B9A-FC10-42B2-A3C1-F3A63C09ECF7}" type="slidenum">
              <a:rPr lang="en-US" smtClean="0"/>
              <a:pPr>
                <a:defRPr/>
              </a:pPr>
              <a:t>5</a:t>
            </a:fld>
            <a:endParaRPr lang="en-US" dirty="0"/>
          </a:p>
        </p:txBody>
      </p:sp>
      <p:sp>
        <p:nvSpPr>
          <p:cNvPr id="5" name="Footer Placeholder 4"/>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5"/>
          <p:cNvSpPr>
            <a:spLocks noGrp="1"/>
          </p:cNvSpPr>
          <p:nvPr>
            <p:ph type="title"/>
          </p:nvPr>
        </p:nvSpPr>
        <p:spPr>
          <a:xfrm>
            <a:off x="457200" y="325438"/>
            <a:ext cx="8229600" cy="995362"/>
          </a:xfrm>
        </p:spPr>
        <p:txBody>
          <a:bodyPr/>
          <a:lstStyle/>
          <a:p>
            <a:r>
              <a:rPr lang="en-US" dirty="0" smtClean="0"/>
              <a:t>Graduation Requirements: </a:t>
            </a:r>
            <a:br>
              <a:rPr lang="en-US" dirty="0" smtClean="0"/>
            </a:br>
            <a:r>
              <a:rPr lang="en-US" dirty="0" smtClean="0"/>
              <a:t>Examples From Site Visits</a:t>
            </a:r>
          </a:p>
        </p:txBody>
      </p:sp>
      <p:sp>
        <p:nvSpPr>
          <p:cNvPr id="108546" name="Content Placeholder 6"/>
          <p:cNvSpPr>
            <a:spLocks noGrp="1"/>
          </p:cNvSpPr>
          <p:nvPr>
            <p:ph idx="1"/>
          </p:nvPr>
        </p:nvSpPr>
        <p:spPr/>
        <p:txBody>
          <a:bodyPr/>
          <a:lstStyle/>
          <a:p>
            <a:pPr marL="0" indent="0">
              <a:buFont typeface="Arial" charset="0"/>
              <a:buNone/>
              <a:defRPr/>
            </a:pPr>
            <a:r>
              <a:rPr lang="en-US" dirty="0" smtClean="0"/>
              <a:t>Credits received depended on schedule modifications:</a:t>
            </a:r>
          </a:p>
          <a:p>
            <a:pPr marL="682625">
              <a:defRPr/>
            </a:pPr>
            <a:r>
              <a:rPr lang="en-US" dirty="0" smtClean="0"/>
              <a:t>No credit for additional interventions in lieu of study hall or a seminar block</a:t>
            </a:r>
          </a:p>
          <a:p>
            <a:pPr marL="682625">
              <a:defRPr/>
            </a:pPr>
            <a:r>
              <a:rPr lang="en-US" dirty="0" smtClean="0"/>
              <a:t>Elective credit for additional interventions in lieu of electives </a:t>
            </a:r>
          </a:p>
        </p:txBody>
      </p:sp>
      <p:sp>
        <p:nvSpPr>
          <p:cNvPr id="8" name="Title 5"/>
          <p:cNvSpPr txBox="1">
            <a:spLocks/>
          </p:cNvSpPr>
          <p:nvPr/>
        </p:nvSpPr>
        <p:spPr bwMode="black">
          <a:xfrm>
            <a:off x="2590800" y="76200"/>
            <a:ext cx="6096000" cy="1143000"/>
          </a:xfrm>
          <a:prstGeom prst="rect">
            <a:avLst/>
          </a:prstGeom>
          <a:noFill/>
        </p:spPr>
        <p:txBody>
          <a:bodyPr anchor="ctr"/>
          <a:lstStyle/>
          <a:p>
            <a:pPr algn="ctr" fontAlgn="auto">
              <a:spcBef>
                <a:spcPts val="0"/>
              </a:spcBef>
              <a:spcAft>
                <a:spcPts val="0"/>
              </a:spcAft>
              <a:defRPr/>
            </a:pPr>
            <a:endParaRPr lang="en-US" sz="2800" b="1" dirty="0">
              <a:solidFill>
                <a:schemeClr val="bg1"/>
              </a:solidFill>
              <a:latin typeface="Arial" pitchFamily="34" charset="0"/>
              <a:ea typeface="+mj-ea"/>
              <a:cs typeface="Arial" pitchFamily="34" charset="0"/>
            </a:endParaRPr>
          </a:p>
        </p:txBody>
      </p:sp>
      <p:sp>
        <p:nvSpPr>
          <p:cNvPr id="5" name="Slide Number Placeholder 4"/>
          <p:cNvSpPr>
            <a:spLocks noGrp="1"/>
          </p:cNvSpPr>
          <p:nvPr>
            <p:ph type="sldNum" sz="quarter" idx="12"/>
          </p:nvPr>
        </p:nvSpPr>
        <p:spPr/>
        <p:txBody>
          <a:bodyPr/>
          <a:lstStyle/>
          <a:p>
            <a:pPr>
              <a:defRPr/>
            </a:pPr>
            <a:fld id="{08DDE573-1D27-4170-B684-D5E02B5C94DC}" type="slidenum">
              <a:rPr lang="en-US" smtClean="0"/>
              <a:pPr>
                <a:defRPr/>
              </a:pPr>
              <a:t>50</a:t>
            </a:fld>
            <a:endParaRPr lang="en-US" dirty="0"/>
          </a:p>
        </p:txBody>
      </p:sp>
      <p:sp>
        <p:nvSpPr>
          <p:cNvPr id="6" name="Footer Placeholder 5"/>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5"/>
          <p:cNvSpPr>
            <a:spLocks noGrp="1"/>
          </p:cNvSpPr>
          <p:nvPr>
            <p:ph type="title"/>
          </p:nvPr>
        </p:nvSpPr>
        <p:spPr>
          <a:xfrm>
            <a:off x="457200" y="325438"/>
            <a:ext cx="8229600" cy="995362"/>
          </a:xfrm>
        </p:spPr>
        <p:txBody>
          <a:bodyPr/>
          <a:lstStyle/>
          <a:p>
            <a:r>
              <a:rPr lang="en-US" dirty="0" smtClean="0"/>
              <a:t>Stakeholder Engagement: </a:t>
            </a:r>
            <a:br>
              <a:rPr lang="en-US" dirty="0" smtClean="0"/>
            </a:br>
            <a:r>
              <a:rPr lang="en-US" dirty="0" smtClean="0"/>
              <a:t>Guiding Questions</a:t>
            </a:r>
          </a:p>
        </p:txBody>
      </p:sp>
      <p:sp>
        <p:nvSpPr>
          <p:cNvPr id="114690" name="Content Placeholder 6"/>
          <p:cNvSpPr>
            <a:spLocks noGrp="1"/>
          </p:cNvSpPr>
          <p:nvPr>
            <p:ph idx="1"/>
          </p:nvPr>
        </p:nvSpPr>
        <p:spPr/>
        <p:txBody>
          <a:bodyPr/>
          <a:lstStyle/>
          <a:p>
            <a:r>
              <a:rPr lang="en-US" sz="2300" dirty="0" smtClean="0"/>
              <a:t>How does the school involve stakeholders in the design and implementation of tiered interventions?</a:t>
            </a:r>
          </a:p>
          <a:p>
            <a:r>
              <a:rPr lang="en-US" sz="2300" dirty="0" smtClean="0"/>
              <a:t>How does the school disseminate information and communicate with stakeholders about the implementation of the tiered intervention framework?</a:t>
            </a:r>
          </a:p>
          <a:p>
            <a:r>
              <a:rPr lang="en-US" sz="2300" dirty="0" smtClean="0"/>
              <a:t>How does the school engage the appropriate stakeholders early enough to ensure buy-in for the tiered interventions framework?</a:t>
            </a:r>
          </a:p>
          <a:p>
            <a:r>
              <a:rPr lang="en-US" sz="2300" dirty="0" smtClean="0"/>
              <a:t>Do in-school and wraparound services for at-risk students and students with disabilities align and coordinate with one another?</a:t>
            </a:r>
          </a:p>
          <a:p>
            <a:r>
              <a:rPr lang="en-US" sz="2300" dirty="0" smtClean="0"/>
              <a:t>What types of training and support are needed to effectively engage and prepare stakeholders?</a:t>
            </a:r>
          </a:p>
        </p:txBody>
      </p:sp>
      <p:sp>
        <p:nvSpPr>
          <p:cNvPr id="8" name="Title 5"/>
          <p:cNvSpPr txBox="1">
            <a:spLocks/>
          </p:cNvSpPr>
          <p:nvPr/>
        </p:nvSpPr>
        <p:spPr bwMode="black">
          <a:xfrm>
            <a:off x="2590800" y="76200"/>
            <a:ext cx="6096000" cy="1143000"/>
          </a:xfrm>
          <a:prstGeom prst="rect">
            <a:avLst/>
          </a:prstGeom>
          <a:noFill/>
        </p:spPr>
        <p:txBody>
          <a:bodyPr anchor="ctr"/>
          <a:lstStyle/>
          <a:p>
            <a:pPr algn="ctr" fontAlgn="auto">
              <a:spcBef>
                <a:spcPts val="0"/>
              </a:spcBef>
              <a:spcAft>
                <a:spcPts val="0"/>
              </a:spcAft>
              <a:defRPr/>
            </a:pPr>
            <a:endParaRPr lang="en-US" sz="2800" b="1" dirty="0">
              <a:solidFill>
                <a:schemeClr val="bg1"/>
              </a:solidFill>
              <a:latin typeface="Arial" pitchFamily="34" charset="0"/>
              <a:ea typeface="+mj-ea"/>
              <a:cs typeface="Arial" pitchFamily="34" charset="0"/>
            </a:endParaRPr>
          </a:p>
        </p:txBody>
      </p:sp>
      <p:sp>
        <p:nvSpPr>
          <p:cNvPr id="5" name="Slide Number Placeholder 4"/>
          <p:cNvSpPr>
            <a:spLocks noGrp="1"/>
          </p:cNvSpPr>
          <p:nvPr>
            <p:ph type="sldNum" sz="quarter" idx="12"/>
          </p:nvPr>
        </p:nvSpPr>
        <p:spPr/>
        <p:txBody>
          <a:bodyPr/>
          <a:lstStyle/>
          <a:p>
            <a:pPr>
              <a:defRPr/>
            </a:pPr>
            <a:fld id="{E47E7C08-523D-41B0-8B5C-7DF91CE7E7E7}" type="slidenum">
              <a:rPr lang="en-US" smtClean="0"/>
              <a:pPr>
                <a:defRPr/>
              </a:pPr>
              <a:t>51</a:t>
            </a:fld>
            <a:endParaRPr lang="en-US" dirty="0"/>
          </a:p>
        </p:txBody>
      </p:sp>
      <p:sp>
        <p:nvSpPr>
          <p:cNvPr id="6" name="Footer Placeholder 5"/>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5"/>
          <p:cNvSpPr>
            <a:spLocks noGrp="1"/>
          </p:cNvSpPr>
          <p:nvPr>
            <p:ph type="title"/>
          </p:nvPr>
        </p:nvSpPr>
        <p:spPr>
          <a:xfrm>
            <a:off x="457200" y="325438"/>
            <a:ext cx="8229600" cy="995362"/>
          </a:xfrm>
        </p:spPr>
        <p:txBody>
          <a:bodyPr/>
          <a:lstStyle/>
          <a:p>
            <a:r>
              <a:rPr lang="en-US" dirty="0" smtClean="0"/>
              <a:t>Stakeholder Engagement: </a:t>
            </a:r>
            <a:br>
              <a:rPr lang="en-US" dirty="0" smtClean="0"/>
            </a:br>
            <a:r>
              <a:rPr lang="en-US" dirty="0" smtClean="0"/>
              <a:t>Examples From Site Visits</a:t>
            </a:r>
          </a:p>
        </p:txBody>
      </p:sp>
      <p:sp>
        <p:nvSpPr>
          <p:cNvPr id="116738" name="Content Placeholder 6"/>
          <p:cNvSpPr>
            <a:spLocks noGrp="1"/>
          </p:cNvSpPr>
          <p:nvPr>
            <p:ph idx="1"/>
          </p:nvPr>
        </p:nvSpPr>
        <p:spPr/>
        <p:txBody>
          <a:bodyPr/>
          <a:lstStyle/>
          <a:p>
            <a:r>
              <a:rPr lang="en-US" sz="2900" dirty="0" smtClean="0"/>
              <a:t>For external stakeholders: </a:t>
            </a:r>
          </a:p>
          <a:p>
            <a:pPr lvl="1"/>
            <a:r>
              <a:rPr lang="en-US" sz="2900" dirty="0" smtClean="0"/>
              <a:t>Parents invited to problem-solving meetings</a:t>
            </a:r>
          </a:p>
          <a:p>
            <a:pPr lvl="1"/>
            <a:r>
              <a:rPr lang="en-US" sz="2900" dirty="0" smtClean="0"/>
              <a:t>Existing initiatives leveraged to increase involvement</a:t>
            </a:r>
          </a:p>
          <a:p>
            <a:r>
              <a:rPr lang="en-US" sz="2900" dirty="0" smtClean="0"/>
              <a:t>For staff members, training and support included PD on the following:</a:t>
            </a:r>
          </a:p>
          <a:p>
            <a:pPr lvl="1"/>
            <a:r>
              <a:rPr lang="en-US" sz="2900" dirty="0" smtClean="0"/>
              <a:t>Overall RTI framework</a:t>
            </a:r>
          </a:p>
          <a:p>
            <a:pPr lvl="1"/>
            <a:r>
              <a:rPr lang="en-US" sz="2900" dirty="0" smtClean="0"/>
              <a:t>Individual interventions</a:t>
            </a:r>
          </a:p>
          <a:p>
            <a:pPr lvl="1"/>
            <a:r>
              <a:rPr lang="en-US" sz="2900" dirty="0" smtClean="0"/>
              <a:t>Small learning communities </a:t>
            </a:r>
          </a:p>
        </p:txBody>
      </p:sp>
      <p:sp>
        <p:nvSpPr>
          <p:cNvPr id="4" name="Slide Number Placeholder 3"/>
          <p:cNvSpPr>
            <a:spLocks noGrp="1"/>
          </p:cNvSpPr>
          <p:nvPr>
            <p:ph type="sldNum" sz="quarter" idx="12"/>
          </p:nvPr>
        </p:nvSpPr>
        <p:spPr/>
        <p:txBody>
          <a:bodyPr/>
          <a:lstStyle/>
          <a:p>
            <a:pPr>
              <a:defRPr/>
            </a:pPr>
            <a:fld id="{08DDE573-1D27-4170-B684-D5E02B5C94DC}" type="slidenum">
              <a:rPr lang="en-US" smtClean="0"/>
              <a:pPr>
                <a:defRPr/>
              </a:pPr>
              <a:t>52</a:t>
            </a:fld>
            <a:endParaRPr lang="en-US" dirty="0"/>
          </a:p>
        </p:txBody>
      </p:sp>
      <p:sp>
        <p:nvSpPr>
          <p:cNvPr id="5" name="Footer Placeholder 4"/>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5"/>
          <p:cNvSpPr>
            <a:spLocks noGrp="1"/>
          </p:cNvSpPr>
          <p:nvPr>
            <p:ph type="title"/>
          </p:nvPr>
        </p:nvSpPr>
        <p:spPr>
          <a:xfrm>
            <a:off x="457200" y="338138"/>
            <a:ext cx="8229600" cy="995362"/>
          </a:xfrm>
        </p:spPr>
        <p:txBody>
          <a:bodyPr/>
          <a:lstStyle/>
          <a:p>
            <a:r>
              <a:rPr lang="en-US" dirty="0" smtClean="0"/>
              <a:t>Instruction and Assessment Resources: Guiding Questions</a:t>
            </a:r>
          </a:p>
        </p:txBody>
      </p:sp>
      <p:sp>
        <p:nvSpPr>
          <p:cNvPr id="124930" name="Content Placeholder 6"/>
          <p:cNvSpPr>
            <a:spLocks noGrp="1"/>
          </p:cNvSpPr>
          <p:nvPr>
            <p:ph idx="1"/>
          </p:nvPr>
        </p:nvSpPr>
        <p:spPr/>
        <p:txBody>
          <a:bodyPr/>
          <a:lstStyle/>
          <a:p>
            <a:r>
              <a:rPr lang="en-US" sz="2600" dirty="0" smtClean="0"/>
              <a:t>How do school leaders and teachers determine the quality of instruction delivered in Tier I?</a:t>
            </a:r>
          </a:p>
          <a:p>
            <a:r>
              <a:rPr lang="en-US" sz="2600" dirty="0" smtClean="0"/>
              <a:t>How do school leaders select interventions?</a:t>
            </a:r>
          </a:p>
          <a:p>
            <a:r>
              <a:rPr lang="en-US" sz="2600" dirty="0" smtClean="0"/>
              <a:t>What data support the use of these interventions?</a:t>
            </a:r>
          </a:p>
          <a:p>
            <a:r>
              <a:rPr lang="en-US" sz="2600" dirty="0" smtClean="0"/>
              <a:t>What evidence informs the selection of data sources for screening and progress monitoring?</a:t>
            </a:r>
          </a:p>
          <a:p>
            <a:r>
              <a:rPr lang="en-US" sz="2600" dirty="0" smtClean="0"/>
              <a:t>How does the school determine whether selected measures are reliable and valid?</a:t>
            </a:r>
          </a:p>
          <a:p>
            <a:r>
              <a:rPr lang="en-US" sz="2600" dirty="0" smtClean="0"/>
              <a:t>How is educational technology used in assessment of interventions?</a:t>
            </a:r>
          </a:p>
        </p:txBody>
      </p:sp>
      <p:sp>
        <p:nvSpPr>
          <p:cNvPr id="4" name="Slide Number Placeholder 3"/>
          <p:cNvSpPr>
            <a:spLocks noGrp="1"/>
          </p:cNvSpPr>
          <p:nvPr>
            <p:ph type="sldNum" sz="quarter" idx="12"/>
          </p:nvPr>
        </p:nvSpPr>
        <p:spPr/>
        <p:txBody>
          <a:bodyPr/>
          <a:lstStyle/>
          <a:p>
            <a:pPr>
              <a:defRPr/>
            </a:pPr>
            <a:fld id="{E47E7C08-523D-41B0-8B5C-7DF91CE7E7E7}" type="slidenum">
              <a:rPr lang="en-US" smtClean="0"/>
              <a:pPr>
                <a:defRPr/>
              </a:pPr>
              <a:t>53</a:t>
            </a:fld>
            <a:endParaRPr lang="en-US" dirty="0"/>
          </a:p>
        </p:txBody>
      </p:sp>
      <p:sp>
        <p:nvSpPr>
          <p:cNvPr id="5" name="Footer Placeholder 4"/>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5"/>
          <p:cNvSpPr>
            <a:spLocks noGrp="1"/>
          </p:cNvSpPr>
          <p:nvPr>
            <p:ph type="title"/>
          </p:nvPr>
        </p:nvSpPr>
        <p:spPr>
          <a:xfrm>
            <a:off x="457200" y="312738"/>
            <a:ext cx="8229600" cy="995362"/>
          </a:xfrm>
        </p:spPr>
        <p:txBody>
          <a:bodyPr/>
          <a:lstStyle/>
          <a:p>
            <a:r>
              <a:rPr lang="en-US" dirty="0" smtClean="0"/>
              <a:t>Instruction and Assessment Resources: Examples From Site Visits</a:t>
            </a:r>
          </a:p>
        </p:txBody>
      </p:sp>
      <p:sp>
        <p:nvSpPr>
          <p:cNvPr id="126978" name="Content Placeholder 6"/>
          <p:cNvSpPr>
            <a:spLocks noGrp="1"/>
          </p:cNvSpPr>
          <p:nvPr>
            <p:ph idx="1"/>
          </p:nvPr>
        </p:nvSpPr>
        <p:spPr/>
        <p:txBody>
          <a:bodyPr/>
          <a:lstStyle/>
          <a:p>
            <a:r>
              <a:rPr lang="en-US" sz="2600" dirty="0" smtClean="0"/>
              <a:t>Professional learning communities:</a:t>
            </a:r>
          </a:p>
          <a:p>
            <a:pPr lvl="1"/>
            <a:r>
              <a:rPr lang="en-US" sz="2600" dirty="0" smtClean="0"/>
              <a:t>Focused on using student data to make instructional decisions</a:t>
            </a:r>
          </a:p>
          <a:p>
            <a:pPr lvl="1"/>
            <a:r>
              <a:rPr lang="en-US" sz="2600" dirty="0" smtClean="0"/>
              <a:t>Helped teachers to grow professionally and learn new teaching styles</a:t>
            </a:r>
          </a:p>
          <a:p>
            <a:r>
              <a:rPr lang="en-US" sz="2600" dirty="0" smtClean="0"/>
              <a:t>Intervention and data source selection:</a:t>
            </a:r>
          </a:p>
          <a:p>
            <a:pPr lvl="1"/>
            <a:r>
              <a:rPr lang="en-US" sz="2600" dirty="0" smtClean="0"/>
              <a:t>Used data from students’ previous school </a:t>
            </a:r>
          </a:p>
          <a:p>
            <a:pPr lvl="1"/>
            <a:r>
              <a:rPr lang="en-US" sz="2600" dirty="0" smtClean="0"/>
              <a:t>Intervention programs of feeder middle schools provided data and guidance for avoiding the duplication of instruction</a:t>
            </a:r>
          </a:p>
        </p:txBody>
      </p:sp>
      <p:sp>
        <p:nvSpPr>
          <p:cNvPr id="4" name="Slide Number Placeholder 3"/>
          <p:cNvSpPr>
            <a:spLocks noGrp="1"/>
          </p:cNvSpPr>
          <p:nvPr>
            <p:ph type="sldNum" sz="quarter" idx="12"/>
          </p:nvPr>
        </p:nvSpPr>
        <p:spPr/>
        <p:txBody>
          <a:bodyPr/>
          <a:lstStyle/>
          <a:p>
            <a:pPr>
              <a:defRPr/>
            </a:pPr>
            <a:fld id="{08DDE573-1D27-4170-B684-D5E02B5C94DC}" type="slidenum">
              <a:rPr lang="en-US" smtClean="0"/>
              <a:pPr>
                <a:defRPr/>
              </a:pPr>
              <a:t>54</a:t>
            </a:fld>
            <a:endParaRPr lang="en-US" dirty="0"/>
          </a:p>
        </p:txBody>
      </p:sp>
      <p:sp>
        <p:nvSpPr>
          <p:cNvPr id="5" name="Footer Placeholder 4"/>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p:cNvSpPr>
          <p:nvPr>
            <p:ph type="title" idx="4294967295"/>
          </p:nvPr>
        </p:nvSpPr>
        <p:spPr>
          <a:xfrm>
            <a:off x="330200" y="325438"/>
            <a:ext cx="8229600" cy="995362"/>
          </a:xfrm>
        </p:spPr>
        <p:txBody>
          <a:bodyPr/>
          <a:lstStyle/>
          <a:p>
            <a:r>
              <a:rPr lang="en-US" sz="3800" dirty="0" smtClean="0"/>
              <a:t>Participant Handout: Contextual Factors of Implementation Planning Template</a:t>
            </a:r>
          </a:p>
        </p:txBody>
      </p:sp>
      <p:sp>
        <p:nvSpPr>
          <p:cNvPr id="8" name="Slide Number Placeholder 7"/>
          <p:cNvSpPr>
            <a:spLocks noGrp="1"/>
          </p:cNvSpPr>
          <p:nvPr>
            <p:ph type="sldNum" sz="quarter" idx="12"/>
          </p:nvPr>
        </p:nvSpPr>
        <p:spPr/>
        <p:txBody>
          <a:bodyPr/>
          <a:lstStyle/>
          <a:p>
            <a:pPr>
              <a:defRPr/>
            </a:pPr>
            <a:fld id="{789AD49C-29F6-4A18-9F8D-2624630DFBE1}" type="slidenum">
              <a:rPr lang="en-US" smtClean="0"/>
              <a:pPr>
                <a:defRPr/>
              </a:pPr>
              <a:t>55</a:t>
            </a:fld>
            <a:endParaRPr lang="en-US" dirty="0"/>
          </a:p>
        </p:txBody>
      </p:sp>
      <p:sp>
        <p:nvSpPr>
          <p:cNvPr id="9" name="Footer Placeholder 8"/>
          <p:cNvSpPr>
            <a:spLocks noGrp="1"/>
          </p:cNvSpPr>
          <p:nvPr>
            <p:ph type="ftr" sz="quarter" idx="11"/>
          </p:nvPr>
        </p:nvSpPr>
        <p:spPr/>
        <p:txBody>
          <a:bodyPr/>
          <a:lstStyle/>
          <a:p>
            <a:pPr>
              <a:defRPr/>
            </a:pPr>
            <a:r>
              <a:rPr lang="en-US" dirty="0" smtClean="0"/>
              <a:t>© 2011 NHSC, NCRTI, and COI</a:t>
            </a:r>
            <a:endParaRPr lang="en-US" dirty="0"/>
          </a:p>
        </p:txBody>
      </p:sp>
      <p:pic>
        <p:nvPicPr>
          <p:cNvPr id="13" name="Picture 12" descr="ContextualFactors_Page_6.jpg"/>
          <p:cNvPicPr>
            <a:picLocks noChangeAspect="1"/>
          </p:cNvPicPr>
          <p:nvPr/>
        </p:nvPicPr>
        <p:blipFill>
          <a:blip r:embed="rId3"/>
          <a:stretch>
            <a:fillRect/>
          </a:stretch>
        </p:blipFill>
        <p:spPr>
          <a:xfrm>
            <a:off x="5677535" y="1462088"/>
            <a:ext cx="3017520" cy="2331720"/>
          </a:xfrm>
          <a:prstGeom prst="rect">
            <a:avLst/>
          </a:prstGeom>
          <a:ln>
            <a:solidFill>
              <a:schemeClr val="tx1"/>
            </a:solidFill>
          </a:ln>
          <a:effectLst>
            <a:outerShdw blurRad="50800" dist="38100" dir="2700000">
              <a:srgbClr val="000000">
                <a:alpha val="43000"/>
              </a:srgbClr>
            </a:outerShdw>
          </a:effectLst>
        </p:spPr>
      </p:pic>
      <p:pic>
        <p:nvPicPr>
          <p:cNvPr id="14" name="Picture 13" descr="ContextualFactors_Page_5.jpg"/>
          <p:cNvPicPr>
            <a:picLocks noChangeAspect="1"/>
          </p:cNvPicPr>
          <p:nvPr/>
        </p:nvPicPr>
        <p:blipFill>
          <a:blip r:embed="rId4"/>
          <a:stretch>
            <a:fillRect/>
          </a:stretch>
        </p:blipFill>
        <p:spPr>
          <a:xfrm>
            <a:off x="4633468" y="1928432"/>
            <a:ext cx="3017520" cy="2331720"/>
          </a:xfrm>
          <a:prstGeom prst="rect">
            <a:avLst/>
          </a:prstGeom>
          <a:ln>
            <a:solidFill>
              <a:srgbClr val="000000"/>
            </a:solidFill>
          </a:ln>
          <a:effectLst>
            <a:outerShdw blurRad="50800" dist="38100" dir="2700000">
              <a:srgbClr val="000000">
                <a:alpha val="43000"/>
              </a:srgbClr>
            </a:outerShdw>
          </a:effectLst>
        </p:spPr>
      </p:pic>
      <p:pic>
        <p:nvPicPr>
          <p:cNvPr id="15" name="Picture 14" descr="ContextualFactors_Page_4.jpg"/>
          <p:cNvPicPr>
            <a:picLocks noChangeAspect="1"/>
          </p:cNvPicPr>
          <p:nvPr/>
        </p:nvPicPr>
        <p:blipFill>
          <a:blip r:embed="rId5"/>
          <a:stretch>
            <a:fillRect/>
          </a:stretch>
        </p:blipFill>
        <p:spPr>
          <a:xfrm>
            <a:off x="3589401" y="2394776"/>
            <a:ext cx="3017520" cy="2331720"/>
          </a:xfrm>
          <a:prstGeom prst="rect">
            <a:avLst/>
          </a:prstGeom>
          <a:ln>
            <a:solidFill>
              <a:srgbClr val="000000"/>
            </a:solidFill>
          </a:ln>
          <a:effectLst>
            <a:outerShdw blurRad="50800" dist="38100" dir="2700000">
              <a:srgbClr val="000000">
                <a:alpha val="43000"/>
              </a:srgbClr>
            </a:outerShdw>
          </a:effectLst>
        </p:spPr>
      </p:pic>
      <p:pic>
        <p:nvPicPr>
          <p:cNvPr id="16" name="Picture 15" descr="ContextualFactors_Page_3.jpg"/>
          <p:cNvPicPr>
            <a:picLocks noChangeAspect="1"/>
          </p:cNvPicPr>
          <p:nvPr/>
        </p:nvPicPr>
        <p:blipFill>
          <a:blip r:embed="rId6"/>
          <a:stretch>
            <a:fillRect/>
          </a:stretch>
        </p:blipFill>
        <p:spPr>
          <a:xfrm>
            <a:off x="2545334" y="2861120"/>
            <a:ext cx="3017520" cy="2331720"/>
          </a:xfrm>
          <a:prstGeom prst="rect">
            <a:avLst/>
          </a:prstGeom>
          <a:ln>
            <a:solidFill>
              <a:srgbClr val="000000"/>
            </a:solidFill>
          </a:ln>
          <a:effectLst>
            <a:outerShdw blurRad="50800" dist="38100" dir="2700000">
              <a:srgbClr val="000000">
                <a:alpha val="43000"/>
              </a:srgbClr>
            </a:outerShdw>
          </a:effectLst>
        </p:spPr>
      </p:pic>
      <p:pic>
        <p:nvPicPr>
          <p:cNvPr id="19" name="Picture 18" descr="ContextualFactors_Page_2.jpg"/>
          <p:cNvPicPr>
            <a:picLocks noChangeAspect="1"/>
          </p:cNvPicPr>
          <p:nvPr/>
        </p:nvPicPr>
        <p:blipFill>
          <a:blip r:embed="rId7"/>
          <a:stretch>
            <a:fillRect/>
          </a:stretch>
        </p:blipFill>
        <p:spPr>
          <a:xfrm>
            <a:off x="1501267" y="3327464"/>
            <a:ext cx="3017520" cy="2331720"/>
          </a:xfrm>
          <a:prstGeom prst="rect">
            <a:avLst/>
          </a:prstGeom>
          <a:ln>
            <a:solidFill>
              <a:srgbClr val="000000"/>
            </a:solidFill>
          </a:ln>
          <a:effectLst>
            <a:outerShdw blurRad="50800" dist="38100" dir="2700000">
              <a:srgbClr val="000000">
                <a:alpha val="43000"/>
              </a:srgbClr>
            </a:outerShdw>
          </a:effectLst>
        </p:spPr>
      </p:pic>
      <p:pic>
        <p:nvPicPr>
          <p:cNvPr id="20" name="Picture 19" descr="ContextualFactors_Page_1.jpg"/>
          <p:cNvPicPr>
            <a:picLocks noChangeAspect="1"/>
          </p:cNvPicPr>
          <p:nvPr/>
        </p:nvPicPr>
        <p:blipFill>
          <a:blip r:embed="rId8"/>
          <a:stretch>
            <a:fillRect/>
          </a:stretch>
        </p:blipFill>
        <p:spPr>
          <a:xfrm>
            <a:off x="457200" y="3793808"/>
            <a:ext cx="3017520" cy="2332176"/>
          </a:xfrm>
          <a:prstGeom prst="rect">
            <a:avLst/>
          </a:prstGeom>
          <a:ln>
            <a:solidFill>
              <a:srgbClr val="000000"/>
            </a:solidFill>
          </a:ln>
          <a:effectLst>
            <a:outerShdw blurRad="50800" dist="38100" dir="2700000">
              <a:srgbClr val="000000">
                <a:alpha val="43000"/>
              </a:srgbClr>
            </a:outerShdw>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5"/>
          <p:cNvSpPr>
            <a:spLocks noGrp="1"/>
          </p:cNvSpPr>
          <p:nvPr>
            <p:ph type="title"/>
          </p:nvPr>
        </p:nvSpPr>
        <p:spPr/>
        <p:txBody>
          <a:bodyPr/>
          <a:lstStyle/>
          <a:p>
            <a:pPr eaLnBrk="1" hangingPunct="1"/>
            <a:r>
              <a:rPr lang="en-US" dirty="0" smtClean="0"/>
              <a:t>For More Information</a:t>
            </a:r>
          </a:p>
        </p:txBody>
      </p:sp>
      <p:sp>
        <p:nvSpPr>
          <p:cNvPr id="131074" name="Content Placeholder 6"/>
          <p:cNvSpPr>
            <a:spLocks noGrp="1"/>
          </p:cNvSpPr>
          <p:nvPr>
            <p:ph sz="quarter" idx="1"/>
          </p:nvPr>
        </p:nvSpPr>
        <p:spPr/>
        <p:txBody>
          <a:bodyPr/>
          <a:lstStyle/>
          <a:p>
            <a:pPr eaLnBrk="1" hangingPunct="1"/>
            <a:r>
              <a:rPr lang="en-US" dirty="0" smtClean="0"/>
              <a:t>National High School Center </a:t>
            </a:r>
            <a:r>
              <a:rPr lang="en-US" dirty="0" smtClean="0">
                <a:solidFill>
                  <a:srgbClr val="800000"/>
                </a:solidFill>
                <a:hlinkClick r:id="rId3"/>
              </a:rPr>
              <a:t>www.betterhighschools.org</a:t>
            </a:r>
            <a:r>
              <a:rPr lang="en-US" dirty="0" smtClean="0">
                <a:solidFill>
                  <a:srgbClr val="800000"/>
                </a:solidFill>
              </a:rPr>
              <a:t> </a:t>
            </a:r>
          </a:p>
          <a:p>
            <a:pPr eaLnBrk="1" hangingPunct="1"/>
            <a:endParaRPr lang="en-US" dirty="0" smtClean="0"/>
          </a:p>
          <a:p>
            <a:pPr eaLnBrk="1" hangingPunct="1"/>
            <a:r>
              <a:rPr lang="en-US" dirty="0" smtClean="0"/>
              <a:t>National Center on Response to Intervention </a:t>
            </a:r>
            <a:br>
              <a:rPr lang="en-US" dirty="0" smtClean="0"/>
            </a:br>
            <a:r>
              <a:rPr lang="en-US" dirty="0" smtClean="0">
                <a:hlinkClick r:id="rId4"/>
              </a:rPr>
              <a:t>www.rti4success.org</a:t>
            </a:r>
            <a:r>
              <a:rPr lang="en-US" dirty="0" smtClean="0"/>
              <a:t> </a:t>
            </a:r>
          </a:p>
          <a:p>
            <a:pPr eaLnBrk="1" hangingPunct="1"/>
            <a:endParaRPr lang="en-US" dirty="0" smtClean="0"/>
          </a:p>
          <a:p>
            <a:pPr eaLnBrk="1" hangingPunct="1"/>
            <a:r>
              <a:rPr lang="en-US" dirty="0" smtClean="0"/>
              <a:t>Center on Instruction</a:t>
            </a:r>
            <a:br>
              <a:rPr lang="en-US" dirty="0" smtClean="0"/>
            </a:br>
            <a:r>
              <a:rPr lang="en-US" dirty="0" smtClean="0">
                <a:hlinkClick r:id="rId5"/>
              </a:rPr>
              <a:t>www.centeroninstruction.org</a:t>
            </a:r>
            <a:r>
              <a:rPr lang="en-US" dirty="0" smtClean="0"/>
              <a:t> </a:t>
            </a:r>
          </a:p>
        </p:txBody>
      </p:sp>
      <p:sp>
        <p:nvSpPr>
          <p:cNvPr id="4" name="Slide Number Placeholder 3"/>
          <p:cNvSpPr>
            <a:spLocks noGrp="1"/>
          </p:cNvSpPr>
          <p:nvPr>
            <p:ph type="sldNum" sz="quarter" idx="12"/>
          </p:nvPr>
        </p:nvSpPr>
        <p:spPr/>
        <p:txBody>
          <a:bodyPr/>
          <a:lstStyle/>
          <a:p>
            <a:pPr>
              <a:defRPr/>
            </a:pPr>
            <a:fld id="{8FBB6B9A-FC10-42B2-A3C1-F3A63C09ECF7}" type="slidenum">
              <a:rPr lang="en-US" smtClean="0"/>
              <a:pPr>
                <a:defRPr/>
              </a:pPr>
              <a:t>56</a:t>
            </a:fld>
            <a:endParaRPr lang="en-US" dirty="0"/>
          </a:p>
        </p:txBody>
      </p:sp>
      <p:sp>
        <p:nvSpPr>
          <p:cNvPr id="5" name="Footer Placeholder 4"/>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p:cNvSpPr>
            <a:spLocks noGrp="1"/>
          </p:cNvSpPr>
          <p:nvPr>
            <p:ph type="title"/>
          </p:nvPr>
        </p:nvSpPr>
        <p:spPr/>
        <p:txBody>
          <a:bodyPr/>
          <a:lstStyle/>
          <a:p>
            <a:r>
              <a:rPr lang="en-US" dirty="0" smtClean="0"/>
              <a:t>References</a:t>
            </a:r>
          </a:p>
        </p:txBody>
      </p:sp>
      <p:sp>
        <p:nvSpPr>
          <p:cNvPr id="133122" name="Rectangle 3"/>
          <p:cNvSpPr>
            <a:spLocks noGrp="1"/>
          </p:cNvSpPr>
          <p:nvPr>
            <p:ph type="body" idx="4294967295"/>
          </p:nvPr>
        </p:nvSpPr>
        <p:spPr>
          <a:xfrm>
            <a:off x="457200" y="1597025"/>
            <a:ext cx="8229600" cy="4786313"/>
          </a:xfrm>
        </p:spPr>
        <p:txBody>
          <a:bodyPr/>
          <a:lstStyle/>
          <a:p>
            <a:pPr>
              <a:buFont typeface="Arial" charset="0"/>
              <a:buNone/>
            </a:pPr>
            <a:r>
              <a:rPr lang="en-US" sz="1900" dirty="0"/>
              <a:t>Batsche, G., Elliott, J., Graden, J. L., Grimes, J., Kovaleski, J. F., Prasse, D., . . . Tilly III, D. W. (2006). </a:t>
            </a:r>
            <a:r>
              <a:rPr lang="en-US" sz="1900" i="1" dirty="0"/>
              <a:t>Response to intervention: Policy considerations and implementation. </a:t>
            </a:r>
            <a:r>
              <a:rPr lang="en-US" sz="1900" dirty="0"/>
              <a:t>Alexandria, VA: National Association of State Directors of Special Education. </a:t>
            </a:r>
          </a:p>
          <a:p>
            <a:pPr>
              <a:buFont typeface="Arial" charset="0"/>
              <a:buNone/>
            </a:pPr>
            <a:r>
              <a:rPr lang="en-US" sz="1900" dirty="0"/>
              <a:t>Caplan, G. (1964). </a:t>
            </a:r>
            <a:r>
              <a:rPr lang="en-US" sz="1900" i="1" dirty="0"/>
              <a:t>Principles of prevention psychology. </a:t>
            </a:r>
            <a:r>
              <a:rPr lang="en-US" sz="1900" dirty="0"/>
              <a:t>New York, NY: Basic Books. </a:t>
            </a:r>
          </a:p>
          <a:p>
            <a:pPr>
              <a:buFont typeface="Arial" charset="0"/>
              <a:buNone/>
            </a:pPr>
            <a:r>
              <a:rPr lang="en-US" sz="1900" dirty="0"/>
              <a:t>Christenson, S. L., Reschly, A. L., Appleton, J. J., Berman-Young, S., Spanjers, D. M., &amp; Varno, P. (2008). Best practices in fostering student engagement. In A. Thomas &amp; J. Grimes (Eds.), </a:t>
            </a:r>
            <a:r>
              <a:rPr lang="en-US" sz="1900" i="1" dirty="0"/>
              <a:t>Best practices in school psychology </a:t>
            </a:r>
            <a:r>
              <a:rPr lang="en-US" sz="1900" dirty="0"/>
              <a:t>(5th ed., pp. 1099–1119). Bethesda, MD: National Association of School Psychologists. </a:t>
            </a:r>
          </a:p>
          <a:p>
            <a:pPr>
              <a:buFont typeface="Arial" charset="0"/>
              <a:buNone/>
            </a:pPr>
            <a:r>
              <a:rPr lang="en-US" sz="1900" dirty="0"/>
              <a:t>Duffy, H. (2007). </a:t>
            </a:r>
            <a:r>
              <a:rPr lang="en-US" sz="1900" i="1" dirty="0"/>
              <a:t>Meeting the needs of significantly struggling learners in high school: A look at approaches to tiered interventions. </a:t>
            </a:r>
            <a:r>
              <a:rPr lang="en-US" sz="1900" dirty="0"/>
              <a:t>Washington, DC: American Institutes for Research, National High School Center. </a:t>
            </a:r>
          </a:p>
          <a:p>
            <a:pPr>
              <a:buFont typeface="Arial" charset="0"/>
              <a:buNone/>
            </a:pPr>
            <a:r>
              <a:rPr lang="en-US" sz="1900" dirty="0"/>
              <a:t>Fuchs, L. S., &amp; Fuchs, D. (1986). Effects of systematic formative evaluation: A meta-analysis. </a:t>
            </a:r>
            <a:r>
              <a:rPr lang="en-US" sz="1900" i="1" dirty="0"/>
              <a:t>Exceptional Children</a:t>
            </a:r>
            <a:r>
              <a:rPr lang="en-US" sz="1900" dirty="0"/>
              <a:t>, </a:t>
            </a:r>
            <a:r>
              <a:rPr lang="en-US" sz="1900" i="1" dirty="0"/>
              <a:t>53</a:t>
            </a:r>
            <a:r>
              <a:rPr lang="en-US" sz="1900" dirty="0"/>
              <a:t>(3), 199–208. </a:t>
            </a:r>
          </a:p>
        </p:txBody>
      </p:sp>
      <p:sp>
        <p:nvSpPr>
          <p:cNvPr id="4" name="Slide Number Placeholder 3"/>
          <p:cNvSpPr>
            <a:spLocks noGrp="1"/>
          </p:cNvSpPr>
          <p:nvPr>
            <p:ph type="sldNum" sz="quarter" idx="12"/>
          </p:nvPr>
        </p:nvSpPr>
        <p:spPr/>
        <p:txBody>
          <a:bodyPr/>
          <a:lstStyle/>
          <a:p>
            <a:pPr>
              <a:defRPr/>
            </a:pPr>
            <a:fld id="{E53E5AA8-6D18-4D10-B487-DCB499728793}" type="slidenum">
              <a:rPr lang="en-US" smtClean="0"/>
              <a:pPr>
                <a:defRPr/>
              </a:pPr>
              <a:t>57</a:t>
            </a:fld>
            <a:endParaRPr lang="en-US" dirty="0"/>
          </a:p>
        </p:txBody>
      </p:sp>
      <p:sp>
        <p:nvSpPr>
          <p:cNvPr id="5" name="Footer Placeholder 4"/>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p:cNvSpPr>
            <a:spLocks noGrp="1"/>
          </p:cNvSpPr>
          <p:nvPr>
            <p:ph type="title"/>
          </p:nvPr>
        </p:nvSpPr>
        <p:spPr/>
        <p:txBody>
          <a:bodyPr/>
          <a:lstStyle/>
          <a:p>
            <a:r>
              <a:rPr lang="en-US" dirty="0" smtClean="0"/>
              <a:t>References (cont.)</a:t>
            </a:r>
          </a:p>
        </p:txBody>
      </p:sp>
      <p:sp>
        <p:nvSpPr>
          <p:cNvPr id="135170" name="Content Placeholder 2"/>
          <p:cNvSpPr>
            <a:spLocks noGrp="1"/>
          </p:cNvSpPr>
          <p:nvPr>
            <p:ph idx="1"/>
          </p:nvPr>
        </p:nvSpPr>
        <p:spPr>
          <a:xfrm>
            <a:off x="457200" y="1589088"/>
            <a:ext cx="8229600" cy="4895850"/>
          </a:xfrm>
        </p:spPr>
        <p:txBody>
          <a:bodyPr/>
          <a:lstStyle/>
          <a:p>
            <a:pPr>
              <a:buFont typeface="Arial" charset="0"/>
              <a:buNone/>
            </a:pPr>
            <a:r>
              <a:rPr lang="en-US" sz="1900" dirty="0" smtClean="0"/>
              <a:t>Fuchs, L. S., &amp; Fuchs, D. (2002). Curriculum-based measurement: Describing competence, enhancing outcomes, evaluating treatment effects, and identifying treatment nonresponders. </a:t>
            </a:r>
            <a:r>
              <a:rPr lang="en-US" sz="1900" i="1" dirty="0" smtClean="0"/>
              <a:t>Peabody Journal of Education, 77, </a:t>
            </a:r>
            <a:br>
              <a:rPr lang="en-US" sz="1900" i="1" dirty="0" smtClean="0"/>
            </a:br>
            <a:r>
              <a:rPr lang="en-US" sz="1900" dirty="0" smtClean="0"/>
              <a:t>64–84.</a:t>
            </a:r>
          </a:p>
          <a:p>
            <a:pPr>
              <a:buFont typeface="Arial" charset="0"/>
              <a:buNone/>
            </a:pPr>
            <a:r>
              <a:rPr lang="en-US" sz="1900" dirty="0" smtClean="0"/>
              <a:t>Jimerson, S. R., Reschly, A. L., &amp; Hess, R. (2008). Best practices in increasing the likelihood of high school completion. In A. Thomas &amp; J. Grimes (Eds.), </a:t>
            </a:r>
            <a:r>
              <a:rPr lang="en-US" sz="1900" i="1" dirty="0" smtClean="0"/>
              <a:t>Best practices in school psychology </a:t>
            </a:r>
            <a:r>
              <a:rPr lang="en-US" sz="1900" dirty="0" smtClean="0"/>
              <a:t>(5th ed., pp. 1085–1097). Bethesda, MD: National Association of School Psychologists. </a:t>
            </a:r>
          </a:p>
          <a:p>
            <a:pPr>
              <a:buFont typeface="Arial" charset="0"/>
              <a:buNone/>
            </a:pPr>
            <a:r>
              <a:rPr lang="en-US" sz="1900" dirty="0" smtClean="0"/>
              <a:t>Kurz, A., Elliot, S. N., Wehby, J. N., &amp; Smithson, J. L. (2009). Alignment of the intended, planned, and enacted curriculum in general and special education and its relation to student achievement. </a:t>
            </a:r>
            <a:r>
              <a:rPr lang="en-US" sz="1900" i="1" dirty="0" smtClean="0"/>
              <a:t>The Journal of Special Education</a:t>
            </a:r>
            <a:r>
              <a:rPr lang="en-US" sz="1900" dirty="0" smtClean="0"/>
              <a:t>, </a:t>
            </a:r>
            <a:r>
              <a:rPr lang="en-US" sz="1900" i="1" dirty="0" smtClean="0"/>
              <a:t>43</a:t>
            </a:r>
            <a:r>
              <a:rPr lang="en-US" sz="1900" dirty="0" smtClean="0"/>
              <a:t>(3), 1–15. </a:t>
            </a:r>
          </a:p>
          <a:p>
            <a:pPr>
              <a:buFont typeface="Arial" charset="0"/>
              <a:buNone/>
            </a:pPr>
            <a:r>
              <a:rPr lang="en-US" sz="1900" dirty="0" smtClean="0"/>
              <a:t>National Association of State Boards of Education. (2006). </a:t>
            </a:r>
            <a:r>
              <a:rPr lang="en-US" sz="1900" i="1" dirty="0" smtClean="0"/>
              <a:t>Reading at risk: The state response to the crisis in adolescent literacy. </a:t>
            </a:r>
            <a:r>
              <a:rPr lang="en-US" sz="1900" dirty="0" smtClean="0"/>
              <a:t>Alexandria, VA: Author. </a:t>
            </a:r>
          </a:p>
        </p:txBody>
      </p:sp>
      <p:sp>
        <p:nvSpPr>
          <p:cNvPr id="4" name="Slide Number Placeholder 3"/>
          <p:cNvSpPr>
            <a:spLocks noGrp="1"/>
          </p:cNvSpPr>
          <p:nvPr>
            <p:ph type="sldNum" sz="quarter" idx="12"/>
          </p:nvPr>
        </p:nvSpPr>
        <p:spPr/>
        <p:txBody>
          <a:bodyPr/>
          <a:lstStyle/>
          <a:p>
            <a:pPr>
              <a:defRPr/>
            </a:pPr>
            <a:fld id="{8FBB6B9A-FC10-42B2-A3C1-F3A63C09ECF7}" type="slidenum">
              <a:rPr lang="en-US" smtClean="0"/>
              <a:pPr>
                <a:defRPr/>
              </a:pPr>
              <a:t>58</a:t>
            </a:fld>
            <a:endParaRPr lang="en-US" dirty="0"/>
          </a:p>
        </p:txBody>
      </p:sp>
      <p:sp>
        <p:nvSpPr>
          <p:cNvPr id="5" name="Footer Placeholder 4"/>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p:cNvSpPr>
            <a:spLocks noGrp="1"/>
          </p:cNvSpPr>
          <p:nvPr>
            <p:ph type="title"/>
          </p:nvPr>
        </p:nvSpPr>
        <p:spPr/>
        <p:txBody>
          <a:bodyPr/>
          <a:lstStyle/>
          <a:p>
            <a:r>
              <a:rPr lang="en-US" dirty="0" smtClean="0"/>
              <a:t>References (cont.)</a:t>
            </a:r>
          </a:p>
        </p:txBody>
      </p:sp>
      <p:sp>
        <p:nvSpPr>
          <p:cNvPr id="137218" name="Content Placeholder 2"/>
          <p:cNvSpPr>
            <a:spLocks noGrp="1"/>
          </p:cNvSpPr>
          <p:nvPr>
            <p:ph idx="1"/>
          </p:nvPr>
        </p:nvSpPr>
        <p:spPr>
          <a:xfrm>
            <a:off x="457200" y="1597025"/>
            <a:ext cx="8229600" cy="4529138"/>
          </a:xfrm>
        </p:spPr>
        <p:txBody>
          <a:bodyPr/>
          <a:lstStyle/>
          <a:p>
            <a:pPr>
              <a:buFont typeface="Arial" charset="0"/>
              <a:buNone/>
            </a:pPr>
            <a:r>
              <a:rPr lang="en-US" sz="1900" dirty="0" smtClean="0"/>
              <a:t>National Center on Response to Intervention. (2010). </a:t>
            </a:r>
            <a:r>
              <a:rPr lang="en-US" sz="1900" i="1" dirty="0" smtClean="0"/>
              <a:t>Essential components of RTI—A closer look at response to intervention</a:t>
            </a:r>
            <a:r>
              <a:rPr lang="en-US" sz="1900" dirty="0" smtClean="0"/>
              <a:t>. Washington, DC: U.S. Department of Education, Office of Special Education Programs, National Center on Response to Intervention.</a:t>
            </a:r>
          </a:p>
          <a:p>
            <a:pPr>
              <a:buFont typeface="Arial" charset="0"/>
              <a:buNone/>
            </a:pPr>
            <a:r>
              <a:rPr lang="en-US" sz="1900" dirty="0" smtClean="0"/>
              <a:t>National High School Center. (2008). </a:t>
            </a:r>
            <a:r>
              <a:rPr lang="en-US" sz="1900" i="1" dirty="0" smtClean="0"/>
              <a:t>Eight elements of high school improvement: A mapping framework. </a:t>
            </a:r>
            <a:r>
              <a:rPr lang="en-US" sz="1900" dirty="0" smtClean="0"/>
              <a:t>Washington, DC: American Institutes for Research, National High School Center. Retrieved from </a:t>
            </a:r>
            <a:br>
              <a:rPr lang="en-US" sz="1900" dirty="0" smtClean="0"/>
            </a:br>
            <a:r>
              <a:rPr lang="en-US" sz="1900" dirty="0" smtClean="0"/>
              <a:t>http://www.betterhighschools.com/docs/NHSCEightElements7-25-08.pdf </a:t>
            </a:r>
          </a:p>
          <a:p>
            <a:pPr>
              <a:buFont typeface="Arial" charset="0"/>
              <a:buNone/>
            </a:pPr>
            <a:r>
              <a:rPr lang="en-US" sz="1900" dirty="0" smtClean="0"/>
              <a:t>National High School Center, National Center on Response to Intervention, and Center on Instruction. (2010). </a:t>
            </a:r>
            <a:r>
              <a:rPr lang="en-US" sz="1900" i="1" dirty="0" smtClean="0"/>
              <a:t>Tiered interventions in high schools: Using preliminary ‘lessons learned’ to guide ongoing discussion. </a:t>
            </a:r>
            <a:r>
              <a:rPr lang="en-US" sz="1900" dirty="0" smtClean="0"/>
              <a:t>Washington, DC: American Institutes for Research. </a:t>
            </a:r>
          </a:p>
          <a:p>
            <a:pPr>
              <a:buFont typeface="Arial" charset="0"/>
              <a:buNone/>
            </a:pPr>
            <a:r>
              <a:rPr lang="en-US" sz="1900" dirty="0" smtClean="0"/>
              <a:t>Reschly, D. J., &amp; Wood-Garnett, S. (2009</a:t>
            </a:r>
            <a:r>
              <a:rPr lang="en-US" sz="1900" i="1" dirty="0" smtClean="0"/>
              <a:t>). Teacher preparation for response to intervention in middle and high schools. </a:t>
            </a:r>
            <a:r>
              <a:rPr lang="en-US" sz="1900" dirty="0" smtClean="0"/>
              <a:t>Washington, DC: Learning Point Associates, National Comprehensive Center on Teacher Quality. </a:t>
            </a:r>
          </a:p>
        </p:txBody>
      </p:sp>
      <p:sp>
        <p:nvSpPr>
          <p:cNvPr id="4" name="Slide Number Placeholder 3"/>
          <p:cNvSpPr>
            <a:spLocks noGrp="1"/>
          </p:cNvSpPr>
          <p:nvPr>
            <p:ph type="sldNum" sz="quarter" idx="12"/>
          </p:nvPr>
        </p:nvSpPr>
        <p:spPr/>
        <p:txBody>
          <a:bodyPr/>
          <a:lstStyle/>
          <a:p>
            <a:pPr>
              <a:defRPr/>
            </a:pPr>
            <a:fld id="{8FBB6B9A-FC10-42B2-A3C1-F3A63C09ECF7}" type="slidenum">
              <a:rPr lang="en-US" smtClean="0"/>
              <a:pPr>
                <a:defRPr/>
              </a:pPr>
              <a:t>59</a:t>
            </a:fld>
            <a:endParaRPr lang="en-US" dirty="0"/>
          </a:p>
        </p:txBody>
      </p:sp>
      <p:sp>
        <p:nvSpPr>
          <p:cNvPr id="5" name="Footer Placeholder 4"/>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5"/>
          <p:cNvSpPr>
            <a:spLocks noGrp="1"/>
          </p:cNvSpPr>
          <p:nvPr>
            <p:ph type="title"/>
          </p:nvPr>
        </p:nvSpPr>
        <p:spPr/>
        <p:txBody>
          <a:bodyPr/>
          <a:lstStyle/>
          <a:p>
            <a:r>
              <a:rPr lang="en-US" dirty="0" smtClean="0"/>
              <a:t>About HSTII</a:t>
            </a:r>
          </a:p>
        </p:txBody>
      </p:sp>
      <p:sp>
        <p:nvSpPr>
          <p:cNvPr id="30722" name="Content Placeholder 6"/>
          <p:cNvSpPr>
            <a:spLocks noGrp="1"/>
          </p:cNvSpPr>
          <p:nvPr>
            <p:ph idx="1"/>
          </p:nvPr>
        </p:nvSpPr>
        <p:spPr/>
        <p:txBody>
          <a:bodyPr/>
          <a:lstStyle/>
          <a:p>
            <a:r>
              <a:rPr lang="en-US" dirty="0" smtClean="0"/>
              <a:t>Collaboration among three national technical assistance centers:</a:t>
            </a:r>
          </a:p>
          <a:p>
            <a:pPr lvl="1"/>
            <a:r>
              <a:rPr lang="en-US" dirty="0" smtClean="0"/>
              <a:t>National Center on Response to Intervention </a:t>
            </a:r>
          </a:p>
          <a:p>
            <a:pPr lvl="1"/>
            <a:r>
              <a:rPr lang="en-US" dirty="0" smtClean="0"/>
              <a:t>National High School Center</a:t>
            </a:r>
          </a:p>
          <a:p>
            <a:pPr lvl="1"/>
            <a:r>
              <a:rPr lang="en-US" dirty="0" smtClean="0"/>
              <a:t>Center on Instruction (Special Education Strand)</a:t>
            </a:r>
          </a:p>
          <a:p>
            <a:r>
              <a:rPr lang="en-US" dirty="0" smtClean="0"/>
              <a:t>Goal to enhance the understanding of how tiered intervention models are emerging in high schools</a:t>
            </a:r>
          </a:p>
        </p:txBody>
      </p:sp>
      <p:sp>
        <p:nvSpPr>
          <p:cNvPr id="4" name="Slide Number Placeholder 3"/>
          <p:cNvSpPr>
            <a:spLocks noGrp="1"/>
          </p:cNvSpPr>
          <p:nvPr>
            <p:ph type="sldNum" sz="quarter" idx="12"/>
          </p:nvPr>
        </p:nvSpPr>
        <p:spPr/>
        <p:txBody>
          <a:bodyPr/>
          <a:lstStyle/>
          <a:p>
            <a:pPr>
              <a:defRPr/>
            </a:pPr>
            <a:fld id="{8FBB6B9A-FC10-42B2-A3C1-F3A63C09ECF7}" type="slidenum">
              <a:rPr lang="en-US" smtClean="0"/>
              <a:pPr>
                <a:defRPr/>
              </a:pPr>
              <a:t>6</a:t>
            </a:fld>
            <a:endParaRPr lang="en-US" dirty="0"/>
          </a:p>
        </p:txBody>
      </p:sp>
      <p:sp>
        <p:nvSpPr>
          <p:cNvPr id="5" name="Footer Placeholder 4"/>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1"/>
          <p:cNvSpPr>
            <a:spLocks noGrp="1"/>
          </p:cNvSpPr>
          <p:nvPr>
            <p:ph type="title"/>
          </p:nvPr>
        </p:nvSpPr>
        <p:spPr/>
        <p:txBody>
          <a:bodyPr/>
          <a:lstStyle/>
          <a:p>
            <a:r>
              <a:rPr lang="en-US" dirty="0" smtClean="0"/>
              <a:t>References (cont.)</a:t>
            </a:r>
          </a:p>
        </p:txBody>
      </p:sp>
      <p:sp>
        <p:nvSpPr>
          <p:cNvPr id="139266" name="Content Placeholder 2"/>
          <p:cNvSpPr>
            <a:spLocks noGrp="1"/>
          </p:cNvSpPr>
          <p:nvPr>
            <p:ph idx="1"/>
          </p:nvPr>
        </p:nvSpPr>
        <p:spPr>
          <a:xfrm>
            <a:off x="457200" y="1597025"/>
            <a:ext cx="8229600" cy="4529138"/>
          </a:xfrm>
        </p:spPr>
        <p:txBody>
          <a:bodyPr/>
          <a:lstStyle/>
          <a:p>
            <a:pPr>
              <a:buFont typeface="Arial" charset="0"/>
              <a:buNone/>
            </a:pPr>
            <a:r>
              <a:rPr lang="en-US" sz="1900" dirty="0" smtClean="0"/>
              <a:t>Shapiro, E. S., &amp; Ager, C. (1992). Assessment of special education students in regular education programs: Linking assessment to instruction. </a:t>
            </a:r>
            <a:r>
              <a:rPr lang="en-US" sz="1900" i="1" dirty="0" smtClean="0"/>
              <a:t>The Elementary School Journal</a:t>
            </a:r>
            <a:r>
              <a:rPr lang="en-US" sz="1900" dirty="0" smtClean="0"/>
              <a:t>, </a:t>
            </a:r>
            <a:r>
              <a:rPr lang="en-US" sz="1900" i="1" dirty="0" smtClean="0"/>
              <a:t>92</a:t>
            </a:r>
            <a:r>
              <a:rPr lang="en-US" sz="1900" dirty="0" smtClean="0"/>
              <a:t>(3), 283–296. </a:t>
            </a:r>
          </a:p>
          <a:p>
            <a:pPr>
              <a:buFont typeface="Arial" charset="0"/>
              <a:buNone/>
            </a:pPr>
            <a:r>
              <a:rPr lang="en-US" sz="1900" dirty="0" smtClean="0"/>
              <a:t>Thurber, R. S., Shinn, M. R., &amp; Smolkowski, K. (2002). What is measured in mathematics tests? Construct validity of curriculum-based mathematics measures. </a:t>
            </a:r>
            <a:r>
              <a:rPr lang="en-US" sz="1900" i="1" dirty="0" smtClean="0"/>
              <a:t>School Psychology Review</a:t>
            </a:r>
            <a:r>
              <a:rPr lang="en-US" sz="1900" dirty="0" smtClean="0"/>
              <a:t>, </a:t>
            </a:r>
            <a:r>
              <a:rPr lang="en-US" sz="1900" i="1" dirty="0" smtClean="0"/>
              <a:t>31</a:t>
            </a:r>
            <a:r>
              <a:rPr lang="en-US" sz="1900" dirty="0" smtClean="0"/>
              <a:t>(4), 498–514. </a:t>
            </a:r>
          </a:p>
          <a:p>
            <a:pPr>
              <a:buFont typeface="Arial" charset="0"/>
              <a:buNone/>
            </a:pPr>
            <a:r>
              <a:rPr lang="en-US" sz="1900" dirty="0" smtClean="0"/>
              <a:t>VanDerHeyden, A. M., &amp; Burns, M. K. (2005). Using curriculum-based assessment and curriculum-based measurement to guide elementary mathematics instruction: Effects on individual and group accountability scores. </a:t>
            </a:r>
            <a:r>
              <a:rPr lang="en-US" sz="1900" i="1" dirty="0" smtClean="0"/>
              <a:t>Assessment for Effective Intervention</a:t>
            </a:r>
            <a:r>
              <a:rPr lang="en-US" sz="1900" dirty="0" smtClean="0"/>
              <a:t>, </a:t>
            </a:r>
            <a:r>
              <a:rPr lang="en-US" sz="1900" i="1" dirty="0" smtClean="0"/>
              <a:t>30</a:t>
            </a:r>
            <a:r>
              <a:rPr lang="en-US" sz="1900" dirty="0" smtClean="0"/>
              <a:t>(3), 15–31. </a:t>
            </a:r>
          </a:p>
          <a:p>
            <a:pPr>
              <a:buFont typeface="Arial" charset="0"/>
              <a:buNone/>
            </a:pPr>
            <a:r>
              <a:rPr lang="en-US" sz="1900" dirty="0" smtClean="0"/>
              <a:t>Vaughn, S., Wanzek, J., &amp; Fletcher, J. M. (2007). Multiple tiers of intervention: A framework for prevention and identification of students with reading/learning disabilities. In B. Taylor &amp; J. Ysseldyke (Eds.), </a:t>
            </a:r>
            <a:r>
              <a:rPr lang="en-US" sz="1900" i="1" dirty="0" smtClean="0"/>
              <a:t>Educational interventions for struggling readers </a:t>
            </a:r>
            <a:r>
              <a:rPr lang="en-US" sz="1900" dirty="0" smtClean="0"/>
              <a:t>(pp. 173–196). New York, NY: Teacher’s College Press. </a:t>
            </a:r>
          </a:p>
        </p:txBody>
      </p:sp>
      <p:sp>
        <p:nvSpPr>
          <p:cNvPr id="4" name="Slide Number Placeholder 3"/>
          <p:cNvSpPr>
            <a:spLocks noGrp="1"/>
          </p:cNvSpPr>
          <p:nvPr>
            <p:ph type="sldNum" sz="quarter" idx="12"/>
          </p:nvPr>
        </p:nvSpPr>
        <p:spPr/>
        <p:txBody>
          <a:bodyPr/>
          <a:lstStyle/>
          <a:p>
            <a:pPr>
              <a:defRPr/>
            </a:pPr>
            <a:fld id="{8FBB6B9A-FC10-42B2-A3C1-F3A63C09ECF7}" type="slidenum">
              <a:rPr lang="en-US" smtClean="0"/>
              <a:pPr>
                <a:defRPr/>
              </a:pPr>
              <a:t>60</a:t>
            </a:fld>
            <a:endParaRPr lang="en-US" dirty="0"/>
          </a:p>
        </p:txBody>
      </p:sp>
      <p:sp>
        <p:nvSpPr>
          <p:cNvPr id="5" name="Footer Placeholder 4"/>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5"/>
          <p:cNvSpPr>
            <a:spLocks noGrp="1"/>
          </p:cNvSpPr>
          <p:nvPr>
            <p:ph type="title"/>
          </p:nvPr>
        </p:nvSpPr>
        <p:spPr/>
        <p:txBody>
          <a:bodyPr/>
          <a:lstStyle/>
          <a:p>
            <a:r>
              <a:rPr lang="en-US" dirty="0" smtClean="0"/>
              <a:t>HSTII Approach</a:t>
            </a:r>
          </a:p>
        </p:txBody>
      </p:sp>
      <p:sp>
        <p:nvSpPr>
          <p:cNvPr id="32770" name="Content Placeholder 6"/>
          <p:cNvSpPr>
            <a:spLocks noGrp="1"/>
          </p:cNvSpPr>
          <p:nvPr>
            <p:ph sz="quarter" idx="1"/>
          </p:nvPr>
        </p:nvSpPr>
        <p:spPr/>
        <p:txBody>
          <a:bodyPr/>
          <a:lstStyle/>
          <a:p>
            <a:r>
              <a:rPr lang="en-US" dirty="0" smtClean="0"/>
              <a:t>Identified high schools implementing tiered interventions, based on recommendations from regional comprehensive centers, regional resource centers, and state education agencies</a:t>
            </a:r>
          </a:p>
          <a:p>
            <a:r>
              <a:rPr lang="en-US" dirty="0" smtClean="0"/>
              <a:t>Contacted 51 high schools</a:t>
            </a:r>
          </a:p>
          <a:p>
            <a:r>
              <a:rPr lang="en-US" dirty="0" smtClean="0"/>
              <a:t>Interviewed 20 high school administrators</a:t>
            </a:r>
          </a:p>
          <a:p>
            <a:r>
              <a:rPr lang="en-US" dirty="0" smtClean="0"/>
              <a:t>Convened technical advisory group</a:t>
            </a:r>
          </a:p>
          <a:p>
            <a:r>
              <a:rPr lang="en-US" dirty="0" smtClean="0"/>
              <a:t>Conducted eight site visits</a:t>
            </a:r>
          </a:p>
        </p:txBody>
      </p:sp>
      <p:sp>
        <p:nvSpPr>
          <p:cNvPr id="4" name="Slide Number Placeholder 3"/>
          <p:cNvSpPr>
            <a:spLocks noGrp="1"/>
          </p:cNvSpPr>
          <p:nvPr>
            <p:ph type="sldNum" sz="quarter" idx="12"/>
          </p:nvPr>
        </p:nvSpPr>
        <p:spPr/>
        <p:txBody>
          <a:bodyPr/>
          <a:lstStyle/>
          <a:p>
            <a:pPr>
              <a:defRPr/>
            </a:pPr>
            <a:fld id="{8FBB6B9A-FC10-42B2-A3C1-F3A63C09ECF7}" type="slidenum">
              <a:rPr lang="en-US" smtClean="0"/>
              <a:pPr>
                <a:defRPr/>
              </a:pPr>
              <a:t>7</a:t>
            </a:fld>
            <a:endParaRPr lang="en-US" dirty="0"/>
          </a:p>
        </p:txBody>
      </p:sp>
      <p:sp>
        <p:nvSpPr>
          <p:cNvPr id="5" name="Footer Placeholder 4"/>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t>RESPONSE TO INTERVENTION</a:t>
            </a:r>
            <a:endParaRPr lang="en-US" dirty="0"/>
          </a:p>
        </p:txBody>
      </p:sp>
      <p:pic>
        <p:nvPicPr>
          <p:cNvPr id="34818" name="Picture 5" descr="Bar2.psd"/>
          <p:cNvPicPr>
            <a:picLocks noChangeAspect="1"/>
          </p:cNvPicPr>
          <p:nvPr/>
        </p:nvPicPr>
        <p:blipFill>
          <a:blip r:embed="rId3"/>
          <a:srcRect/>
          <a:stretch>
            <a:fillRect/>
          </a:stretch>
        </p:blipFill>
        <p:spPr bwMode="auto">
          <a:xfrm>
            <a:off x="0" y="4106863"/>
            <a:ext cx="9144000" cy="196850"/>
          </a:xfrm>
          <a:prstGeom prst="rect">
            <a:avLst/>
          </a:prstGeom>
          <a:noFill/>
          <a:ln w="9525">
            <a:noFill/>
            <a:miter lim="800000"/>
            <a:headEnd/>
            <a:tailEnd/>
          </a:ln>
        </p:spPr>
      </p:pic>
      <p:pic>
        <p:nvPicPr>
          <p:cNvPr id="34819" name="Picture 6" descr="Bar2.psd"/>
          <p:cNvPicPr>
            <a:picLocks noChangeAspect="1"/>
          </p:cNvPicPr>
          <p:nvPr/>
        </p:nvPicPr>
        <p:blipFill>
          <a:blip r:embed="rId3"/>
          <a:srcRect/>
          <a:stretch>
            <a:fillRect/>
          </a:stretch>
        </p:blipFill>
        <p:spPr bwMode="auto">
          <a:xfrm>
            <a:off x="0" y="5289550"/>
            <a:ext cx="9144000" cy="196850"/>
          </a:xfrm>
          <a:prstGeom prst="rect">
            <a:avLst/>
          </a:prstGeom>
          <a:noFill/>
          <a:ln w="9525">
            <a:noFill/>
            <a:miter lim="800000"/>
            <a:headEnd/>
            <a:tailEnd/>
          </a:ln>
        </p:spPr>
      </p:pic>
      <p:pic>
        <p:nvPicPr>
          <p:cNvPr id="5" name="Picture 4" descr="iStock_000012930806XSmall.jpg"/>
          <p:cNvPicPr>
            <a:picLocks noChangeAspect="1"/>
          </p:cNvPicPr>
          <p:nvPr/>
        </p:nvPicPr>
        <p:blipFill>
          <a:blip r:embed="rId4"/>
          <a:stretch>
            <a:fillRect/>
          </a:stretch>
        </p:blipFill>
        <p:spPr>
          <a:xfrm>
            <a:off x="3581400" y="319088"/>
            <a:ext cx="5143500" cy="3416300"/>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pPr>
              <a:defRPr/>
            </a:pPr>
            <a:fld id="{02922B9F-0690-4E2E-B8F6-C42C035E1F97}" type="slidenum">
              <a:rPr lang="en-US" smtClean="0"/>
              <a:pPr>
                <a:defRPr/>
              </a:pPr>
              <a:t>8</a:t>
            </a:fld>
            <a:endParaRPr lang="en-US" dirty="0"/>
          </a:p>
        </p:txBody>
      </p:sp>
      <p:sp>
        <p:nvSpPr>
          <p:cNvPr id="7" name="Footer Placeholder 6"/>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dirty="0" smtClean="0"/>
              <a:t>Defining RTI</a:t>
            </a:r>
          </a:p>
        </p:txBody>
      </p:sp>
      <p:sp>
        <p:nvSpPr>
          <p:cNvPr id="36866" name="Content Placeholder 2"/>
          <p:cNvSpPr>
            <a:spLocks noGrp="1"/>
          </p:cNvSpPr>
          <p:nvPr>
            <p:ph idx="1"/>
          </p:nvPr>
        </p:nvSpPr>
        <p:spPr>
          <a:xfrm>
            <a:off x="457200" y="1600200"/>
            <a:ext cx="8229600" cy="3378200"/>
          </a:xfrm>
        </p:spPr>
        <p:txBody>
          <a:bodyPr/>
          <a:lstStyle/>
          <a:p>
            <a:pPr marL="0" indent="0" eaLnBrk="1" hangingPunct="1">
              <a:buFont typeface="Arial" charset="0"/>
              <a:buNone/>
            </a:pPr>
            <a:r>
              <a:rPr lang="en-US" dirty="0" smtClean="0"/>
              <a:t>“RTI integrates </a:t>
            </a:r>
            <a:r>
              <a:rPr lang="en-US" b="1" dirty="0" smtClean="0"/>
              <a:t>assessment</a:t>
            </a:r>
            <a:r>
              <a:rPr lang="en-US" dirty="0" smtClean="0"/>
              <a:t> and </a:t>
            </a:r>
            <a:r>
              <a:rPr lang="en-US" b="1" dirty="0" smtClean="0"/>
              <a:t>intervention</a:t>
            </a:r>
            <a:r>
              <a:rPr lang="en-US" dirty="0" smtClean="0"/>
              <a:t> within a </a:t>
            </a:r>
            <a:r>
              <a:rPr lang="en-US" b="1" dirty="0" smtClean="0"/>
              <a:t>multilevel prevention system</a:t>
            </a:r>
            <a:r>
              <a:rPr lang="en-US" dirty="0" smtClean="0"/>
              <a:t> to maximize student achievement and to reduce behavior problems.”</a:t>
            </a:r>
          </a:p>
        </p:txBody>
      </p:sp>
      <p:sp>
        <p:nvSpPr>
          <p:cNvPr id="36867" name="TextBox 1"/>
          <p:cNvSpPr txBox="1">
            <a:spLocks noChangeArrowheads="1"/>
          </p:cNvSpPr>
          <p:nvPr/>
        </p:nvSpPr>
        <p:spPr bwMode="auto">
          <a:xfrm>
            <a:off x="6516688" y="4306888"/>
            <a:ext cx="236537" cy="366712"/>
          </a:xfrm>
          <a:prstGeom prst="rect">
            <a:avLst/>
          </a:prstGeom>
          <a:noFill/>
          <a:ln w="9525">
            <a:noFill/>
            <a:miter lim="800000"/>
            <a:headEnd/>
            <a:tailEnd/>
          </a:ln>
        </p:spPr>
        <p:txBody>
          <a:bodyPr wrap="none">
            <a:prstTxWarp prst="textNoShape">
              <a:avLst/>
            </a:prstTxWarp>
            <a:spAutoFit/>
          </a:bodyPr>
          <a:lstStyle/>
          <a:p>
            <a:r>
              <a:rPr lang="en-US" sz="1800" dirty="0">
                <a:latin typeface="Calibri" charset="0"/>
              </a:rPr>
              <a:t> </a:t>
            </a:r>
          </a:p>
        </p:txBody>
      </p:sp>
      <p:sp>
        <p:nvSpPr>
          <p:cNvPr id="36868" name="TextBox 2"/>
          <p:cNvSpPr txBox="1">
            <a:spLocks noChangeArrowheads="1"/>
          </p:cNvSpPr>
          <p:nvPr/>
        </p:nvSpPr>
        <p:spPr bwMode="auto">
          <a:xfrm>
            <a:off x="2797175" y="4608513"/>
            <a:ext cx="5976938" cy="369887"/>
          </a:xfrm>
          <a:prstGeom prst="rect">
            <a:avLst/>
          </a:prstGeom>
          <a:noFill/>
          <a:ln w="9525">
            <a:noFill/>
            <a:miter lim="800000"/>
            <a:headEnd/>
            <a:tailEnd/>
          </a:ln>
        </p:spPr>
        <p:txBody>
          <a:bodyPr wrap="none">
            <a:prstTxWarp prst="textNoShape">
              <a:avLst/>
            </a:prstTxWarp>
            <a:spAutoFit/>
          </a:bodyPr>
          <a:lstStyle/>
          <a:p>
            <a:r>
              <a:rPr lang="en-US" sz="1800" dirty="0">
                <a:latin typeface="Calibri" charset="0"/>
                <a:ea typeface="Calibri" charset="0"/>
                <a:cs typeface="Calibri" charset="0"/>
              </a:rPr>
              <a:t>— National Center on Response to Intervention (NCRTI), 2010</a:t>
            </a:r>
          </a:p>
        </p:txBody>
      </p:sp>
      <p:sp>
        <p:nvSpPr>
          <p:cNvPr id="6" name="Slide Number Placeholder 5"/>
          <p:cNvSpPr>
            <a:spLocks noGrp="1"/>
          </p:cNvSpPr>
          <p:nvPr>
            <p:ph type="sldNum" sz="quarter" idx="12"/>
          </p:nvPr>
        </p:nvSpPr>
        <p:spPr/>
        <p:txBody>
          <a:bodyPr/>
          <a:lstStyle/>
          <a:p>
            <a:pPr>
              <a:defRPr/>
            </a:pPr>
            <a:fld id="{8FBB6B9A-FC10-42B2-A3C1-F3A63C09ECF7}" type="slidenum">
              <a:rPr lang="en-US" smtClean="0"/>
              <a:pPr>
                <a:defRPr/>
              </a:pPr>
              <a:t>9</a:t>
            </a:fld>
            <a:endParaRPr lang="en-US" dirty="0"/>
          </a:p>
        </p:txBody>
      </p:sp>
      <p:sp>
        <p:nvSpPr>
          <p:cNvPr id="7" name="Footer Placeholder 6"/>
          <p:cNvSpPr>
            <a:spLocks noGrp="1"/>
          </p:cNvSpPr>
          <p:nvPr>
            <p:ph type="ftr" sz="quarter" idx="11"/>
          </p:nvPr>
        </p:nvSpPr>
        <p:spPr/>
        <p:txBody>
          <a:bodyPr/>
          <a:lstStyle/>
          <a:p>
            <a:pPr>
              <a:defRPr/>
            </a:pPr>
            <a:r>
              <a:rPr lang="en-US" dirty="0" smtClean="0"/>
              <a:t>© 2011 NHSC, NCRTI, and COI</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17583</TotalTime>
  <Words>12498</Words>
  <Application>Microsoft Office PowerPoint</Application>
  <PresentationFormat>On-screen Show (4:3)</PresentationFormat>
  <Paragraphs>961</Paragraphs>
  <Slides>60</Slides>
  <Notes>60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Summary of “Tiered Interventions in High Schools: Using Preliminary ‘Lessons Learned’ to Guide Ongoing Discussions”</vt:lpstr>
      <vt:lpstr>Disclaimer</vt:lpstr>
      <vt:lpstr>About This Presentation</vt:lpstr>
      <vt:lpstr>Session Overview</vt:lpstr>
      <vt:lpstr>Participant Objectives</vt:lpstr>
      <vt:lpstr>About HSTII</vt:lpstr>
      <vt:lpstr>HSTII Approach</vt:lpstr>
      <vt:lpstr>RESPONSE TO INTERVENTION</vt:lpstr>
      <vt:lpstr>Defining RTI</vt:lpstr>
      <vt:lpstr>PowerPoint Presentation</vt:lpstr>
      <vt:lpstr>RTI and High Schools: Assumptions</vt:lpstr>
      <vt:lpstr>Principles Key to RTI Implementation</vt:lpstr>
      <vt:lpstr>Key Components of RTI</vt:lpstr>
      <vt:lpstr>Applying the RTI framework  in high schools</vt:lpstr>
      <vt:lpstr>Scope and Focus of Tiered Interventions: Observations Across Eight Sites</vt:lpstr>
      <vt:lpstr>PowerPoint Presentation</vt:lpstr>
      <vt:lpstr>Universal Screening </vt:lpstr>
      <vt:lpstr>Ongoing Progress Monitoring </vt:lpstr>
      <vt:lpstr>PowerPoint Presentation</vt:lpstr>
      <vt:lpstr>Secondary Prevention: Examples From Site Visits</vt:lpstr>
      <vt:lpstr>Tertiary Prevention: Examples From Site Visits</vt:lpstr>
      <vt:lpstr>Data-Based Decision Making</vt:lpstr>
      <vt:lpstr>Factors That Support Implementation of the Essential Components</vt:lpstr>
      <vt:lpstr>Leadership</vt:lpstr>
      <vt:lpstr>Intervention Providers</vt:lpstr>
      <vt:lpstr>PD and Coaching</vt:lpstr>
      <vt:lpstr>Evaluation</vt:lpstr>
      <vt:lpstr>Common Implementation Challenges</vt:lpstr>
      <vt:lpstr>Staff Capacity</vt:lpstr>
      <vt:lpstr>Scheduling</vt:lpstr>
      <vt:lpstr>Resources</vt:lpstr>
      <vt:lpstr>Fidelity of Implementation</vt:lpstr>
      <vt:lpstr>High School Contextual Factors That Affect Tiered Intervention Implementation</vt:lpstr>
      <vt:lpstr>Prerequisite Guiding Questions</vt:lpstr>
      <vt:lpstr>Contextual Factors Unique to Tiered Interventions in High Schools</vt:lpstr>
      <vt:lpstr>Focus: Guiding Questions</vt:lpstr>
      <vt:lpstr>Focus: Examples From Site Visits </vt:lpstr>
      <vt:lpstr>School Culture: Guiding Questions</vt:lpstr>
      <vt:lpstr>School Culture:  Examples From Site Visits</vt:lpstr>
      <vt:lpstr>Implementation and Alignment: Guiding Questions</vt:lpstr>
      <vt:lpstr>Implementation and Alignment:  Examples From Site Visits</vt:lpstr>
      <vt:lpstr>Implementation and Alignment:  Examples From Site Visits (cont.)</vt:lpstr>
      <vt:lpstr>Instructional Organization:  Guiding Questions</vt:lpstr>
      <vt:lpstr>Instructional Organization:  Examples From Site Visits</vt:lpstr>
      <vt:lpstr>Staff Roles: Guiding Questions</vt:lpstr>
      <vt:lpstr>Staff Roles: Examples From Site Visits</vt:lpstr>
      <vt:lpstr>Student Involvement:  Guiding Questions</vt:lpstr>
      <vt:lpstr>Student Involvement:  Examples From Site Visits</vt:lpstr>
      <vt:lpstr>Graduation Requirements:  Guiding Questions</vt:lpstr>
      <vt:lpstr>Graduation Requirements:  Examples From Site Visits</vt:lpstr>
      <vt:lpstr>Stakeholder Engagement:  Guiding Questions</vt:lpstr>
      <vt:lpstr>Stakeholder Engagement:  Examples From Site Visits</vt:lpstr>
      <vt:lpstr>Instruction and Assessment Resources: Guiding Questions</vt:lpstr>
      <vt:lpstr>Instruction and Assessment Resources: Examples From Site Visits</vt:lpstr>
      <vt:lpstr>Participant Handout: Contextual Factors of Implementation Planning Template</vt:lpstr>
      <vt:lpstr>For More Information</vt:lpstr>
      <vt:lpstr>References</vt:lpstr>
      <vt:lpstr>References (cont.)</vt:lpstr>
      <vt:lpstr>References (cont.)</vt:lpstr>
      <vt:lpstr>References (cont.)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VGCRLA -</dc:creator>
  <cp:lastModifiedBy>Ruth Dober</cp:lastModifiedBy>
  <cp:revision>518</cp:revision>
  <cp:lastPrinted>2011-07-26T20:13:19Z</cp:lastPrinted>
  <dcterms:created xsi:type="dcterms:W3CDTF">2011-07-15T16:19:48Z</dcterms:created>
  <dcterms:modified xsi:type="dcterms:W3CDTF">2011-08-26T12:48:20Z</dcterms:modified>
</cp:coreProperties>
</file>