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0" r:id="rId3"/>
    <p:sldId id="281" r:id="rId4"/>
    <p:sldId id="271" r:id="rId5"/>
    <p:sldId id="263" r:id="rId6"/>
    <p:sldId id="283" r:id="rId7"/>
    <p:sldId id="272" r:id="rId8"/>
    <p:sldId id="280" r:id="rId9"/>
    <p:sldId id="273" r:id="rId10"/>
    <p:sldId id="274" r:id="rId11"/>
    <p:sldId id="292" r:id="rId12"/>
    <p:sldId id="285" r:id="rId13"/>
    <p:sldId id="275" r:id="rId14"/>
    <p:sldId id="276" r:id="rId15"/>
    <p:sldId id="277" r:id="rId16"/>
    <p:sldId id="264" r:id="rId17"/>
    <p:sldId id="286" r:id="rId18"/>
    <p:sldId id="288" r:id="rId19"/>
    <p:sldId id="262" r:id="rId20"/>
    <p:sldId id="279" r:id="rId21"/>
    <p:sldId id="289" r:id="rId22"/>
    <p:sldId id="291" r:id="rId23"/>
    <p:sldId id="293" r:id="rId24"/>
    <p:sldId id="294" r:id="rId25"/>
    <p:sldId id="295" r:id="rId26"/>
    <p:sldId id="296" r:id="rId27"/>
    <p:sldId id="297" r:id="rId28"/>
    <p:sldId id="278" r:id="rId29"/>
    <p:sldId id="298" r:id="rId30"/>
  </p:sldIdLst>
  <p:sldSz cx="9144000" cy="6858000" type="screen4x3"/>
  <p:notesSz cx="6900863" cy="9291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27436C"/>
    <a:srgbClr val="A62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7"/>
    </p:cViewPr>
  </p:sorterViewPr>
  <p:notesViewPr>
    <p:cSldViewPr snapToGrid="0" snapToObjects="1">
      <p:cViewPr>
        <p:scale>
          <a:sx n="100" d="100"/>
          <a:sy n="100" d="100"/>
        </p:scale>
        <p:origin x="-850" y="86"/>
      </p:cViewPr>
      <p:guideLst>
        <p:guide orient="horz" pos="2927"/>
        <p:guide pos="21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4619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299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461963">
              <a:defRPr sz="1200"/>
            </a:lvl1pPr>
          </a:lstStyle>
          <a:p>
            <a:pPr>
              <a:defRPr/>
            </a:pPr>
            <a:fld id="{7B7EF816-D383-4D95-8931-926EA2C0560A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4619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461963">
              <a:defRPr sz="1200"/>
            </a:lvl1pPr>
          </a:lstStyle>
          <a:p>
            <a:pPr>
              <a:defRPr/>
            </a:pPr>
            <a:fld id="{8E4CF332-3C7D-4CF7-931C-B26ECCAB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4619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425" y="0"/>
            <a:ext cx="299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4619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63F75B-75A3-4D53-AEB3-F2C40E536E92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6913"/>
            <a:ext cx="4648200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413250"/>
            <a:ext cx="551973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4619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4619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992F1F-D1DF-4556-BA9E-0A550C10E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61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1F9CA475-49CF-4CFF-A1DE-191B826A10EB}" type="slidenum">
              <a:rPr lang="en-US" sz="1200"/>
              <a:pPr algn="r" defTabSz="923925"/>
              <a:t>10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66750"/>
            <a:ext cx="4645025" cy="34845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344988"/>
            <a:ext cx="5519737" cy="4579937"/>
          </a:xfrm>
          <a:noFill/>
          <a:ln/>
        </p:spPr>
        <p:txBody>
          <a:bodyPr lIns="92519" tIns="46260" rIns="92519" bIns="46260"/>
          <a:lstStyle/>
          <a:p>
            <a:pPr algn="ctr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40713CF7-CA10-4810-8FFD-18D806446CCD}" type="slidenum">
              <a:rPr lang="en-US" sz="1200"/>
              <a:pPr algn="r" defTabSz="923925"/>
              <a:t>13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06425"/>
            <a:ext cx="4645025" cy="3484563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430" y="4419600"/>
            <a:ext cx="5505450" cy="4505325"/>
          </a:xfrm>
          <a:noFill/>
          <a:ln/>
        </p:spPr>
        <p:txBody>
          <a:bodyPr lIns="92519" tIns="46260" rIns="92519" bIns="46260"/>
          <a:lstStyle/>
          <a:p>
            <a:pPr marL="117475" indent="-117475" algn="ctr" defTabSz="627063"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B8ADF25B-0A50-4DE5-A9D4-D61BF5F2CE81}" type="slidenum">
              <a:rPr lang="en-US" sz="1200"/>
              <a:pPr algn="r" defTabSz="923925"/>
              <a:t>14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3150" y="696913"/>
            <a:ext cx="4179888" cy="3135312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3984625"/>
            <a:ext cx="6084888" cy="4840288"/>
          </a:xfrm>
          <a:noFill/>
          <a:ln/>
        </p:spPr>
        <p:txBody>
          <a:bodyPr lIns="92519" tIns="46260" rIns="92519" bIns="46260"/>
          <a:lstStyle/>
          <a:p>
            <a:pPr algn="ctr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294AFE59-810F-4E38-A899-6C560DDBC385}" type="slidenum">
              <a:rPr lang="en-US" sz="1200"/>
              <a:pPr algn="r" defTabSz="923925"/>
              <a:t>15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6913"/>
            <a:ext cx="4645025" cy="34845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4659313"/>
            <a:ext cx="5937250" cy="4295775"/>
          </a:xfrm>
          <a:noFill/>
          <a:ln/>
        </p:spPr>
        <p:txBody>
          <a:bodyPr lIns="92519" tIns="46260" rIns="92519" bIns="46260"/>
          <a:lstStyle/>
          <a:p>
            <a:pPr algn="ctr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3250"/>
            <a:ext cx="5519737" cy="4413250"/>
          </a:xfrm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13250"/>
            <a:ext cx="5059363" cy="41814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787B113B-CBE1-491F-9730-557E76EF736F}" type="slidenum">
              <a:rPr lang="en-US" sz="1200"/>
              <a:pPr algn="r" defTabSz="923925"/>
              <a:t>19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6913"/>
            <a:ext cx="4645025" cy="348456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9600"/>
            <a:ext cx="5505450" cy="4505325"/>
          </a:xfrm>
          <a:noFill/>
          <a:ln/>
        </p:spPr>
        <p:txBody>
          <a:bodyPr lIns="92519" tIns="46260" rIns="92519" bIns="46260"/>
          <a:lstStyle/>
          <a:p>
            <a:pPr marL="519113" lvl="1" indent="-287338" defTabSz="627063" eaLnBrk="1" hangingPunct="1">
              <a:buFont typeface="Courier New" pitchFamily="49" charset="0"/>
              <a:buChar char="o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E4F6C685-6CEB-4DF6-B06C-1D711514F678}" type="slidenum">
              <a:rPr lang="en-US" sz="1200"/>
              <a:pPr algn="r" defTabSz="923925"/>
              <a:t>20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6913"/>
            <a:ext cx="4645025" cy="3484562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3250"/>
            <a:ext cx="5519737" cy="3836988"/>
          </a:xfrm>
          <a:noFill/>
          <a:ln/>
        </p:spPr>
        <p:txBody>
          <a:bodyPr lIns="92519" tIns="46260" rIns="92519" bIns="46260"/>
          <a:lstStyle/>
          <a:p>
            <a:pPr algn="ctr"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13250"/>
            <a:ext cx="5059363" cy="41814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defTabSz="925513"/>
            <a:fld id="{BD569781-ECF8-40E8-B055-02B3B30FBEB9}" type="slidenum">
              <a:rPr lang="en-US" sz="1200"/>
              <a:pPr algn="r" defTabSz="925513"/>
              <a:t>23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3250"/>
            <a:ext cx="5673725" cy="44132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defTabSz="925513"/>
            <a:fld id="{7AB0C72A-F56E-42DE-82FF-7557D0CA0C76}" type="slidenum">
              <a:rPr lang="en-US" sz="1200"/>
              <a:pPr algn="r" defTabSz="925513"/>
              <a:t>24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defTabSz="925513"/>
            <a:fld id="{5803C5FB-7AF1-45DA-ABAF-928C83666ABC}" type="slidenum">
              <a:rPr lang="en-US" sz="1200"/>
              <a:pPr algn="r" defTabSz="925513"/>
              <a:t>25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3250"/>
            <a:ext cx="5673725" cy="4646613"/>
          </a:xfrm>
          <a:noFill/>
          <a:ln/>
        </p:spPr>
        <p:txBody>
          <a:bodyPr/>
          <a:lstStyle/>
          <a:p>
            <a:pPr marL="457200" lvl="2" indent="-228600" eaLnBrk="1" hangingPunct="1">
              <a:spcBef>
                <a:spcPts val="600"/>
              </a:spcBef>
              <a:buFont typeface="Courier New" pitchFamily="49" charset="0"/>
              <a:buNone/>
            </a:pPr>
            <a:endParaRPr lang="en-US" b="1" u="sng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defTabSz="925513"/>
            <a:fld id="{511EA236-6B3F-4A84-AEEA-A2E34FFA9E63}" type="slidenum">
              <a:rPr lang="en-US" sz="1200"/>
              <a:pPr algn="r" defTabSz="925513"/>
              <a:t>26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3250"/>
            <a:ext cx="5519737" cy="4259263"/>
          </a:xfrm>
          <a:noFill/>
          <a:ln/>
        </p:spPr>
        <p:txBody>
          <a:bodyPr/>
          <a:lstStyle/>
          <a:p>
            <a:pPr algn="ctr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defTabSz="925513"/>
            <a:fld id="{D0965AF3-A55F-4235-93CA-4C5EA03E2A32}" type="slidenum">
              <a:rPr lang="en-US" sz="1200"/>
              <a:pPr algn="r" defTabSz="925513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21DA011F-2A31-46BC-8A11-A924153E196C}" type="slidenum">
              <a:rPr lang="en-US" sz="1200"/>
              <a:pPr algn="r" defTabSz="923925"/>
              <a:t>28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6913"/>
            <a:ext cx="4645025" cy="3484562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13250"/>
            <a:ext cx="5519737" cy="4413250"/>
          </a:xfrm>
          <a:noFill/>
          <a:ln/>
        </p:spPr>
        <p:txBody>
          <a:bodyPr lIns="92519" tIns="46260" rIns="92519" bIns="46260"/>
          <a:lstStyle/>
          <a:p>
            <a:pPr marL="234950" indent="-234950" eaLnBrk="1" hangingPunct="1">
              <a:spcBef>
                <a:spcPct val="60000"/>
              </a:spcBef>
            </a:pPr>
            <a:endParaRPr lang="en-US" sz="13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10013" y="8826500"/>
            <a:ext cx="299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defTabSz="925513" eaLnBrk="0" hangingPunct="0"/>
            <a:fld id="{95827A8D-0E92-43E4-8DF0-56FBA313468B}" type="slidenum">
              <a:rPr lang="en-US" sz="1200">
                <a:ea typeface="ＭＳ Ｐゴシック"/>
                <a:cs typeface="ＭＳ Ｐゴシック"/>
              </a:rPr>
              <a:pPr algn="r" defTabSz="925513" eaLnBrk="0" hangingPunct="0"/>
              <a:t>29</a:t>
            </a:fld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13250"/>
            <a:ext cx="5059363" cy="4181475"/>
          </a:xfrm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910013" y="8826500"/>
            <a:ext cx="299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64" rIns="92528" bIns="46264" anchor="b"/>
          <a:lstStyle/>
          <a:p>
            <a:pPr algn="r" defTabSz="925513" eaLnBrk="0" hangingPunct="0"/>
            <a:fld id="{95827A8D-0E92-43E4-8DF0-56FBA313468B}" type="slidenum">
              <a:rPr lang="en-US" sz="1200">
                <a:ea typeface="ＭＳ Ｐゴシック"/>
                <a:cs typeface="ＭＳ Ｐゴシック"/>
              </a:rPr>
              <a:pPr algn="r" defTabSz="925513" eaLnBrk="0" hangingPunct="0"/>
              <a:t>3</a:t>
            </a:fld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13250"/>
            <a:ext cx="5059363" cy="4181475"/>
          </a:xfrm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3CC5BC72-FD7A-4219-B59C-A66BECCD326A}" type="slidenum">
              <a:rPr lang="en-US" sz="1200"/>
              <a:pPr algn="r" defTabSz="923925"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6913"/>
            <a:ext cx="4645025" cy="348456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519" tIns="46260" rIns="92519" bIns="46260"/>
          <a:lstStyle/>
          <a:p>
            <a:pPr algn="ctr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3C1E99F3-A94E-4ACE-B66A-8F9892A5AC61}" type="slidenum">
              <a:rPr lang="en-US" sz="1200"/>
              <a:pPr algn="r" defTabSz="923925"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6913"/>
            <a:ext cx="4645025" cy="348456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4419600"/>
            <a:ext cx="5715000" cy="4432300"/>
          </a:xfrm>
          <a:noFill/>
          <a:ln/>
        </p:spPr>
        <p:txBody>
          <a:bodyPr lIns="92519" tIns="46260" rIns="92519" bIns="46260"/>
          <a:lstStyle/>
          <a:p>
            <a:pPr marL="233363" indent="-233363" algn="ctr" defTabSz="627063" eaLnBrk="1" hangingPunct="1">
              <a:spcBef>
                <a:spcPct val="0"/>
              </a:spcBef>
            </a:pPr>
            <a:endParaRPr lang="en-US" sz="1500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413250"/>
            <a:ext cx="5059363" cy="41814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32BB401A-EB10-43B8-A53B-920E95A33BA9}" type="slidenum">
              <a:rPr lang="en-US" sz="1200"/>
              <a:pPr algn="r" defTabSz="923925"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6913"/>
            <a:ext cx="4645025" cy="3484562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4419600"/>
            <a:ext cx="5505450" cy="4505325"/>
          </a:xfrm>
          <a:noFill/>
          <a:ln/>
        </p:spPr>
        <p:txBody>
          <a:bodyPr lIns="92519" tIns="46260" rIns="92519" bIns="46260"/>
          <a:lstStyle/>
          <a:p>
            <a:pPr marL="117475" indent="-117475" defTabSz="627063" eaLnBrk="1" hangingPunct="1">
              <a:spcBef>
                <a:spcPct val="6000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6913"/>
            <a:ext cx="4645025" cy="3484562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4413250"/>
            <a:ext cx="6478587" cy="4684713"/>
          </a:xfrm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908425" y="8824913"/>
            <a:ext cx="29908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19" tIns="46260" rIns="92519" bIns="46260" anchor="b"/>
          <a:lstStyle/>
          <a:p>
            <a:pPr algn="r" defTabSz="923925"/>
            <a:fld id="{047D1B12-8596-4263-8FC1-EE7E0BD1EA45}" type="slidenum">
              <a:rPr lang="en-US" sz="1200"/>
              <a:pPr algn="r" defTabSz="923925"/>
              <a:t>9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666750"/>
            <a:ext cx="4645025" cy="34845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4151313"/>
            <a:ext cx="6527800" cy="4578350"/>
          </a:xfrm>
          <a:noFill/>
          <a:ln/>
        </p:spPr>
        <p:txBody>
          <a:bodyPr lIns="92519" tIns="46260" rIns="92519" bIns="46260"/>
          <a:lstStyle/>
          <a:p>
            <a:pPr eaLnBrk="1" hangingPunct="1">
              <a:spcBef>
                <a:spcPct val="6000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49213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SIG_2011_presentation_easternbgcover2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38" y="-33338"/>
            <a:ext cx="8983662" cy="694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OI-LOGO18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34300" y="5811838"/>
            <a:ext cx="9525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72932" y="2286000"/>
            <a:ext cx="4885267" cy="1600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572932" y="3886200"/>
            <a:ext cx="4199468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2743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852C-27D0-4EA2-86F2-CF726D8B4FB1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6454-0424-4EBA-9FC1-D7824E9E1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5884863"/>
            <a:ext cx="9525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66F3-02F2-4BA2-9CF8-841101F17AD7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8956-F6FC-4AB5-8DBA-249104284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3175" y="5851525"/>
            <a:ext cx="9525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13A0-43EF-4082-AD55-EB10D20D7C2E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320B-F4A4-4D87-90DC-16F78F21B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34288" y="5837238"/>
            <a:ext cx="9525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D735-24CE-4A63-9E9D-4BB2D6646675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FA532-7BAD-4F83-B3AC-7E8684EE0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5410200"/>
            <a:ext cx="9525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2933"/>
            <a:ext cx="4038600" cy="38232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02933"/>
            <a:ext cx="4038600" cy="38232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943F-AE2F-4F8B-98AE-9F58D376E273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34D8-1269-4569-AE78-5137C98E4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5888" y="5767388"/>
            <a:ext cx="952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606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83467"/>
            <a:ext cx="4040188" cy="2942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9606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83467"/>
            <a:ext cx="4041775" cy="2942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11C3-66B1-40B4-A060-70EA605C9165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0BE7-B8F3-4E4F-8AA1-801612E31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45413" y="5811838"/>
            <a:ext cx="9525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A00F-48A4-47D4-8712-9446757BE4B5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C4C3-A8FE-4D3C-B2A8-A3CA3F854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24775" y="5767388"/>
            <a:ext cx="952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800"/>
            <a:ext cx="3008313" cy="647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20800"/>
            <a:ext cx="5111750" cy="4805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7467"/>
            <a:ext cx="3008313" cy="3958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AD6D-B5AA-41C3-97DC-E0BBF73EEFBE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F153-388C-44E7-B166-1B9E2BEE5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50163" y="5813425"/>
            <a:ext cx="9525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6A2B-490F-4D48-9C93-87DC9BD09711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3611-79CA-432F-8B90-AB984E6FE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I-LOGO18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1900" y="5767388"/>
            <a:ext cx="9525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2769-50A1-4D7B-9BBF-1C926480872A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9B68-5EAD-4029-B4EF-F930583CB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IG_2011_presentation_easternbg.eps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463" y="-36513"/>
            <a:ext cx="9009062" cy="696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68338" y="1219200"/>
            <a:ext cx="786606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8338" y="2176463"/>
            <a:ext cx="7866062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A84143-7A74-49CD-8307-1C190EFDA80C}" type="datetimeFigureOut">
              <a:rPr lang="en-US"/>
              <a:pPr>
                <a:defRPr/>
              </a:pPr>
              <a:t>3/30/2011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837798-99BC-4F77-8AA2-815D02981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A62C34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A62C34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7436C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7436C"/>
          </a:solidFill>
          <a:latin typeface="+mn-lt"/>
          <a:ea typeface="+mn-ea"/>
          <a:cs typeface="Arial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+mn-lt"/>
          <a:ea typeface="+mn-ea"/>
          <a:cs typeface="Arial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+mn-lt"/>
          <a:ea typeface="+mn-ea"/>
          <a:cs typeface="Arial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+mn-lt"/>
          <a:ea typeface="+mn-ea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ninstruction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1076%20flashlite/index.html" TargetMode="External"/><Relationship Id="rId5" Type="http://schemas.openxmlformats.org/officeDocument/2006/relationships/hyperlink" Target="Doing%20What%20Works.mht" TargetMode="External"/><Relationship Id="rId4" Type="http://schemas.openxmlformats.org/officeDocument/2006/relationships/hyperlink" Target="1099_vi_mat_mathvoc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dhmiller@fcrr.org" TargetMode="External"/><Relationship Id="rId3" Type="http://schemas.openxmlformats.org/officeDocument/2006/relationships/notesSlide" Target="../notesSlides/notesSlide28.xml"/><Relationship Id="rId7" Type="http://schemas.openxmlformats.org/officeDocument/2006/relationships/hyperlink" Target="http://www.centeroninstruction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mailto:psimon@rmcres.com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enteroninstruction.org/" TargetMode="External"/><Relationship Id="rId4" Type="http://schemas.openxmlformats.org/officeDocument/2006/relationships/hyperlink" Target="mailto:COI-Info@rmcre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3573463" y="2286000"/>
            <a:ext cx="4884737" cy="16002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Effective Instruction for Adolescent Struggling Readers: 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Bridging Research to Practice and 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Supporting School Improvement Efforts</a:t>
            </a:r>
          </a:p>
        </p:txBody>
      </p:sp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>
          <a:xfrm>
            <a:off x="3573463" y="3886200"/>
            <a:ext cx="4198937" cy="1752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Debby Houston Miller – 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	Center on Instruction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Peggy Simon – 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	Doing What Works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April 14, 2011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73463" y="3810000"/>
            <a:ext cx="5233987" cy="1588"/>
          </a:xfrm>
          <a:prstGeom prst="line">
            <a:avLst/>
          </a:prstGeom>
          <a:ln w="9525">
            <a:solidFill>
              <a:srgbClr val="A62C3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090" y="2100936"/>
            <a:ext cx="5562600" cy="4495800"/>
          </a:xfrm>
        </p:spPr>
        <p:txBody>
          <a:bodyPr/>
          <a:lstStyle/>
          <a:p>
            <a:pPr marL="7938" indent="-7938" defTabSz="847725" eaLnBrk="1" hangingPunct="1">
              <a:buFont typeface="Arial" charset="0"/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>Effective strategies:</a:t>
            </a:r>
          </a:p>
          <a:p>
            <a:pPr marL="566738" lvl="1" indent="-444500" defTabSz="847725" eaLnBrk="1" hangingPunct="1">
              <a:spcBef>
                <a:spcPts val="1600"/>
              </a:spcBef>
              <a:buFont typeface="Courier New" pitchFamily="49" charset="0"/>
              <a:buChar char="־"/>
            </a:pPr>
            <a:r>
              <a:rPr lang="en-US" sz="2400" b="1" dirty="0" smtClean="0"/>
              <a:t>Background knowledge</a:t>
            </a:r>
          </a:p>
          <a:p>
            <a:pPr marL="566738" lvl="1" indent="-444500" defTabSz="847725" eaLnBrk="1" hangingPunct="1">
              <a:spcBef>
                <a:spcPts val="1600"/>
              </a:spcBef>
              <a:buFont typeface="Courier New" pitchFamily="49" charset="0"/>
              <a:buChar char="־"/>
            </a:pPr>
            <a:r>
              <a:rPr lang="en-US" sz="2400" b="1" dirty="0" smtClean="0"/>
              <a:t>Answer questions</a:t>
            </a:r>
          </a:p>
          <a:p>
            <a:pPr marL="566738" lvl="1" indent="-444500" defTabSz="847725" eaLnBrk="1" hangingPunct="1">
              <a:spcBef>
                <a:spcPts val="1600"/>
              </a:spcBef>
              <a:buFont typeface="Courier New" pitchFamily="49" charset="0"/>
              <a:buChar char="־"/>
            </a:pPr>
            <a:r>
              <a:rPr lang="en-US" sz="2400" b="1" dirty="0" smtClean="0"/>
              <a:t>Generate and answer questions</a:t>
            </a:r>
          </a:p>
          <a:p>
            <a:pPr marL="566738" lvl="1" indent="-444500" defTabSz="847725" eaLnBrk="1" hangingPunct="1">
              <a:spcBef>
                <a:spcPts val="1600"/>
              </a:spcBef>
              <a:buFont typeface="Courier New" pitchFamily="49" charset="0"/>
              <a:buChar char="־"/>
            </a:pPr>
            <a:r>
              <a:rPr lang="en-US" sz="2400" b="1" dirty="0" smtClean="0"/>
              <a:t>Summarization</a:t>
            </a:r>
          </a:p>
          <a:p>
            <a:pPr marL="566738" lvl="1" indent="-444500" defTabSz="847725" eaLnBrk="1" hangingPunct="1">
              <a:spcBef>
                <a:spcPts val="1600"/>
              </a:spcBef>
              <a:buFont typeface="Courier New" pitchFamily="49" charset="0"/>
              <a:buChar char="־"/>
            </a:pPr>
            <a:r>
              <a:rPr lang="en-US" sz="2400" b="1" dirty="0" smtClean="0"/>
              <a:t>Graphic organizers</a:t>
            </a:r>
          </a:p>
          <a:p>
            <a:pPr marL="566738" lvl="1" indent="-444500" defTabSz="847725" eaLnBrk="1" hangingPunct="1">
              <a:spcBef>
                <a:spcPts val="1600"/>
              </a:spcBef>
              <a:buFont typeface="Courier New" pitchFamily="49" charset="0"/>
              <a:buChar char="־"/>
            </a:pPr>
            <a:r>
              <a:rPr lang="en-US" sz="2400" b="1" dirty="0" smtClean="0"/>
              <a:t>Monitor comprehension</a:t>
            </a:r>
          </a:p>
          <a:p>
            <a:pPr marL="566738" lvl="1" indent="-444500" defTabSz="847725" eaLnBrk="1" hangingPunct="1">
              <a:spcBef>
                <a:spcPts val="1600"/>
              </a:spcBef>
              <a:buFont typeface="Courier New" pitchFamily="49" charset="0"/>
              <a:buChar char="־"/>
            </a:pPr>
            <a:r>
              <a:rPr lang="en-US" sz="2400" b="1" dirty="0" smtClean="0"/>
              <a:t>Multiple strategy instruction</a:t>
            </a:r>
          </a:p>
        </p:txBody>
      </p:sp>
      <p:pic>
        <p:nvPicPr>
          <p:cNvPr id="98310" name="Picture 6" descr="Science -- fms-0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2613025"/>
            <a:ext cx="2590800" cy="172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687513" y="1244600"/>
            <a:ext cx="5972175" cy="893763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Comprehension Strategies</a:t>
            </a:r>
          </a:p>
        </p:txBody>
      </p:sp>
      <p:pic>
        <p:nvPicPr>
          <p:cNvPr id="98309" name="Picture 5" descr="sms-0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4929188"/>
            <a:ext cx="2590800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1939925"/>
            <a:ext cx="37211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75" y="3048000"/>
            <a:ext cx="36798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03288" y="1270000"/>
            <a:ext cx="2925762" cy="669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Generic Graphic Organizer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99050" y="2282825"/>
            <a:ext cx="3486150" cy="669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Modified Graphic Organizer for Government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668338" y="1099454"/>
            <a:ext cx="7866062" cy="957263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Writing to Improve Comprehension</a:t>
            </a:r>
          </a:p>
        </p:txBody>
      </p:sp>
      <p:pic>
        <p:nvPicPr>
          <p:cNvPr id="4096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54075" y="1904313"/>
            <a:ext cx="7100888" cy="3633787"/>
          </a:xfrm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854075" y="5559872"/>
            <a:ext cx="6538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600" dirty="0"/>
              <a:t>Chart from </a:t>
            </a:r>
            <a:r>
              <a:rPr lang="en-US" sz="1600" i="1" dirty="0"/>
              <a:t>Synopsis of Writing to Read: Evidence for How Writing Can Improve Reading – A Carnegie Corporation Time to Act Report</a:t>
            </a:r>
            <a:r>
              <a:rPr lang="en-US" sz="1600" dirty="0"/>
              <a:t>. </a:t>
            </a:r>
            <a:r>
              <a:rPr lang="en-US" sz="1600" dirty="0">
                <a:solidFill>
                  <a:schemeClr val="tx2"/>
                </a:solidFill>
              </a:rPr>
              <a:t>(See Handout)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6"/>
          <p:cNvSpPr>
            <a:spLocks noChangeArrowheads="1"/>
          </p:cNvSpPr>
          <p:nvPr/>
        </p:nvSpPr>
        <p:spPr bwMode="auto">
          <a:xfrm>
            <a:off x="1906588" y="1308100"/>
            <a:ext cx="5548312" cy="7651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00263" y="1308100"/>
            <a:ext cx="5183187" cy="765175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Text Discussion Research</a:t>
            </a:r>
          </a:p>
        </p:txBody>
      </p:sp>
      <p:pic>
        <p:nvPicPr>
          <p:cNvPr id="100361" name="Picture 9" descr="IMG_09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4900" y="4848225"/>
            <a:ext cx="25669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4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2156952"/>
            <a:ext cx="5867400" cy="487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Interpretations of text events or content</a:t>
            </a:r>
          </a:p>
          <a:p>
            <a:pPr defTabSz="914400" eaLnBrk="1" hangingPunct="1">
              <a:lnSpc>
                <a:spcPct val="80000"/>
              </a:lnSpc>
              <a:spcBef>
                <a:spcPts val="240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Critical analysis of text content</a:t>
            </a:r>
          </a:p>
          <a:p>
            <a:pPr marL="920750" lvl="1" indent="-463550" defTabSz="914400" eaLnBrk="1" hangingPunct="1">
              <a:spcBef>
                <a:spcPts val="1200"/>
              </a:spcBef>
              <a:buFont typeface="Courier New" pitchFamily="49" charset="0"/>
              <a:buChar char="־"/>
            </a:pPr>
            <a:r>
              <a:rPr lang="en-US" sz="2200" dirty="0" smtClean="0">
                <a:solidFill>
                  <a:schemeClr val="tx1"/>
                </a:solidFill>
              </a:rPr>
              <a:t>Sustained exploration of topic or idea</a:t>
            </a:r>
          </a:p>
          <a:p>
            <a:pPr marL="920750" lvl="1" indent="-463550" defTabSz="914400" eaLnBrk="1" hangingPunct="1">
              <a:spcBef>
                <a:spcPts val="1200"/>
              </a:spcBef>
              <a:buFont typeface="Courier New" pitchFamily="49" charset="0"/>
              <a:buChar char="־"/>
            </a:pPr>
            <a:r>
              <a:rPr lang="en-US" sz="2200" dirty="0" smtClean="0">
                <a:solidFill>
                  <a:schemeClr val="tx1"/>
                </a:solidFill>
              </a:rPr>
              <a:t>Specific selection of text to stimulate discussion</a:t>
            </a:r>
          </a:p>
          <a:p>
            <a:pPr marL="920750" lvl="1" indent="-463550" defTabSz="914400" eaLnBrk="1" hangingPunct="1">
              <a:spcBef>
                <a:spcPts val="1200"/>
              </a:spcBef>
              <a:buFont typeface="Courier New" pitchFamily="49" charset="0"/>
              <a:buChar char="־"/>
            </a:pPr>
            <a:r>
              <a:rPr lang="en-US" sz="2200" dirty="0" smtClean="0">
                <a:solidFill>
                  <a:schemeClr val="tx1"/>
                </a:solidFill>
              </a:rPr>
              <a:t>Questions designed to allow exploration and discussion</a:t>
            </a:r>
          </a:p>
          <a:p>
            <a:pPr marL="920750" lvl="1" indent="-463550" defTabSz="914400" eaLnBrk="1" hangingPunct="1">
              <a:spcBef>
                <a:spcPts val="1200"/>
              </a:spcBef>
              <a:buFont typeface="Courier New" pitchFamily="49" charset="0"/>
              <a:buChar char="־"/>
            </a:pPr>
            <a:r>
              <a:rPr lang="en-US" sz="2200" dirty="0" smtClean="0">
                <a:solidFill>
                  <a:schemeClr val="tx1"/>
                </a:solidFill>
              </a:rPr>
              <a:t>Exchanges to defend reasoning </a:t>
            </a:r>
          </a:p>
          <a:p>
            <a:pPr marL="920750" lvl="1" indent="-463550" defTabSz="914400" eaLnBrk="1" hangingPunct="1">
              <a:lnSpc>
                <a:spcPct val="8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	or provide evidence in text</a:t>
            </a:r>
          </a:p>
        </p:txBody>
      </p:sp>
      <p:pic>
        <p:nvPicPr>
          <p:cNvPr id="100362" name="Picture 10" descr="IMG_09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4900" y="2439988"/>
            <a:ext cx="25669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0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0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0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0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0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5363" y="1171575"/>
            <a:ext cx="7210425" cy="819150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Motivation &amp; Engagement Research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533400" y="4242249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ts val="1800"/>
              </a:spcBef>
              <a:buFontTx/>
              <a:buChar char="•"/>
            </a:pPr>
            <a:r>
              <a:rPr lang="en-US" sz="2400" b="1" dirty="0">
                <a:solidFill>
                  <a:srgbClr val="27436C"/>
                </a:solidFill>
              </a:rPr>
              <a:t>Authentic, meaningful learning goals </a:t>
            </a:r>
          </a:p>
          <a:p>
            <a:pPr marL="342900" indent="-342900" defTabSz="914400">
              <a:spcBef>
                <a:spcPts val="1800"/>
              </a:spcBef>
              <a:buFontTx/>
              <a:buChar char="•"/>
            </a:pPr>
            <a:r>
              <a:rPr lang="en-US" sz="2400" b="1" dirty="0">
                <a:solidFill>
                  <a:srgbClr val="27436C"/>
                </a:solidFill>
              </a:rPr>
              <a:t>Informative feedback from teacher that includes details and explanations</a:t>
            </a:r>
          </a:p>
          <a:p>
            <a:pPr marL="342900" indent="-342900" defTabSz="914400">
              <a:spcBef>
                <a:spcPts val="1800"/>
              </a:spcBef>
              <a:buFontTx/>
              <a:buChar char="•"/>
            </a:pPr>
            <a:r>
              <a:rPr lang="en-US" sz="2400" b="1" dirty="0">
                <a:solidFill>
                  <a:srgbClr val="27436C"/>
                </a:solidFill>
              </a:rPr>
              <a:t>Choices and opportunities for collaboration</a:t>
            </a:r>
          </a:p>
        </p:txBody>
      </p:sp>
      <p:pic>
        <p:nvPicPr>
          <p:cNvPr id="45059" name="Picture 7" descr="indianland0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11388"/>
            <a:ext cx="2895600" cy="192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0" name="Picture 8" descr="IMG_02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11388"/>
            <a:ext cx="28956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6588" y="1244600"/>
            <a:ext cx="5099050" cy="638175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27436C"/>
                </a:solidFill>
                <a:latin typeface="Arial" charset="0"/>
                <a:cs typeface="Arial" charset="0"/>
              </a:rPr>
              <a:t>Intervention Research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505200" y="25923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100000"/>
              </a:spcBef>
            </a:pPr>
            <a:r>
              <a:rPr lang="en-US" sz="2800" b="1"/>
              <a:t>Focus of instruction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191000" y="3967163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800" b="1"/>
              <a:t>Range of interventions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4811484" y="5273900"/>
            <a:ext cx="396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800" b="1" dirty="0"/>
              <a:t>Content class support</a:t>
            </a:r>
          </a:p>
        </p:txBody>
      </p:sp>
      <p:pic>
        <p:nvPicPr>
          <p:cNvPr id="105487" name="Picture 15" descr="fms-03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088" y="5078413"/>
            <a:ext cx="2306637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484" name="Picture 12" descr="fhs-12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075" y="3698875"/>
            <a:ext cx="2371725" cy="157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5477" name="Picture 5" descr="fhs-21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301875"/>
            <a:ext cx="2438400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/>
      <p:bldP spid="105479" grpId="0"/>
      <p:bldP spid="1054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2743200"/>
            <a:ext cx="3810000" cy="2346325"/>
          </a:xfrm>
          <a:prstGeom prst="rect">
            <a:avLst/>
          </a:prstGeom>
          <a:solidFill>
            <a:schemeClr val="bg1"/>
          </a:solidFill>
          <a:ln w="95250" cmpd="dbl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08000">
              <a:lnSpc>
                <a:spcPct val="90000"/>
              </a:lnSpc>
              <a:spcBef>
                <a:spcPct val="20000"/>
              </a:spcBef>
            </a:pPr>
            <a:r>
              <a:rPr lang="en-US" sz="1600" b="1"/>
              <a:t>Struggling readers benefit from:</a:t>
            </a:r>
            <a:endParaRPr lang="en-US" sz="1600"/>
          </a:p>
          <a:p>
            <a:pPr marL="390525" lvl="1" indent="-276225" defTabSz="5080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1600"/>
              <a:t>explicit instruction targeted to meet their learning needs</a:t>
            </a:r>
          </a:p>
          <a:p>
            <a:pPr marL="390525" lvl="1" indent="-276225" defTabSz="5080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1600"/>
              <a:t>teacher modeling and feedback</a:t>
            </a:r>
          </a:p>
          <a:p>
            <a:pPr marL="390525" lvl="1" indent="-276225" defTabSz="5080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1600"/>
              <a:t>scaffolded activities</a:t>
            </a:r>
          </a:p>
          <a:p>
            <a:pPr marL="390525" lvl="1" indent="-276225" defTabSz="5080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1600"/>
              <a:t>teacher-guided instruction and peer interaction leading to a transfer of strategy control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2478088"/>
            <a:ext cx="3429000" cy="2611437"/>
          </a:xfrm>
          <a:prstGeom prst="rect">
            <a:avLst/>
          </a:prstGeom>
          <a:solidFill>
            <a:srgbClr val="FFFFCC"/>
          </a:solidFill>
          <a:ln w="95250" cmpd="dbl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08000"/>
            <a:r>
              <a:rPr lang="en-US" b="1"/>
              <a:t>Provide interventions that…</a:t>
            </a:r>
            <a:endParaRPr lang="en-US" sz="1600"/>
          </a:p>
          <a:p>
            <a:pPr marL="346075" lvl="1" indent="-231775" defTabSz="508000">
              <a:spcBef>
                <a:spcPct val="60000"/>
              </a:spcBef>
              <a:buFontTx/>
              <a:buChar char="•"/>
            </a:pPr>
            <a:r>
              <a:rPr lang="en-US" sz="1600"/>
              <a:t>are based on screening and diagnostic assessment data</a:t>
            </a:r>
          </a:p>
          <a:p>
            <a:pPr marL="346075" lvl="1" indent="-231775" defTabSz="508000">
              <a:spcBef>
                <a:spcPct val="60000"/>
              </a:spcBef>
              <a:buFontTx/>
              <a:buChar char="•"/>
            </a:pPr>
            <a:r>
              <a:rPr lang="en-US" sz="1600"/>
              <a:t>match instructional focus and intensity to student needs</a:t>
            </a:r>
          </a:p>
          <a:p>
            <a:pPr marL="346075" lvl="1" indent="-231775" defTabSz="508000">
              <a:spcBef>
                <a:spcPct val="60000"/>
              </a:spcBef>
              <a:buFontTx/>
              <a:buChar char="•"/>
            </a:pPr>
            <a:r>
              <a:rPr lang="en-US" sz="1600"/>
              <a:t>involve collaboration between specialists and content area teachers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1184275"/>
            <a:ext cx="7848600" cy="83502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Research findings:</a:t>
            </a:r>
            <a:r>
              <a:rPr lang="en-US"/>
              <a:t>  </a:t>
            </a:r>
            <a:r>
              <a:rPr lang="en-US">
                <a:solidFill>
                  <a:srgbClr val="27436C"/>
                </a:solidFill>
              </a:rPr>
              <a:t>Struggling readers require supplemental or intensive interventions often provided by a trained specialist in addition to the reading support students typically receive in their regular classrooms.</a:t>
            </a:r>
          </a:p>
        </p:txBody>
      </p:sp>
      <p:pic>
        <p:nvPicPr>
          <p:cNvPr id="49156" name="Picture 6" descr="fms-0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267200"/>
            <a:ext cx="3581400" cy="237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7" name="Picture 7" descr="IMG_0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197100"/>
            <a:ext cx="3409950" cy="226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>
          <a:xfrm>
            <a:off x="1174750" y="1195388"/>
            <a:ext cx="6811963" cy="742950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n-US" sz="3200" smtClean="0">
                <a:solidFill>
                  <a:srgbClr val="27436C"/>
                </a:solidFill>
                <a:latin typeface="Arial" charset="0"/>
                <a:cs typeface="Arial" charset="0"/>
              </a:rPr>
              <a:t>Intervention Instructional Focus</a:t>
            </a:r>
          </a:p>
        </p:txBody>
      </p:sp>
      <p:graphicFrame>
        <p:nvGraphicFramePr>
          <p:cNvPr id="68684" name="Group 76"/>
          <p:cNvGraphicFramePr>
            <a:graphicFrameLocks noGrp="1"/>
          </p:cNvGraphicFramePr>
          <p:nvPr>
            <p:ph idx="4294967295"/>
          </p:nvPr>
        </p:nvGraphicFramePr>
        <p:xfrm>
          <a:off x="668338" y="2111375"/>
          <a:ext cx="4465637" cy="3407401"/>
        </p:xfrm>
        <a:graphic>
          <a:graphicData uri="http://schemas.openxmlformats.org/drawingml/2006/table">
            <a:tbl>
              <a:tblPr/>
              <a:tblGrid>
                <a:gridCol w="1649412"/>
                <a:gridCol w="1214438"/>
                <a:gridCol w="160178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Component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Elementary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4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Secondary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9494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Phonemic Awareness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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 Study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(For SOME students)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Fluency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(For SOME students to promote comprehension)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Vocabulary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Comprehension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Wingdings 2" pitchFamily="18" charset="2"/>
                        </a:rPr>
                        <a:t>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69" name="Text Box 61"/>
          <p:cNvSpPr txBox="1">
            <a:spLocks noChangeArrowheads="1"/>
          </p:cNvSpPr>
          <p:nvPr/>
        </p:nvSpPr>
        <p:spPr bwMode="auto">
          <a:xfrm>
            <a:off x="5072869" y="2586034"/>
            <a:ext cx="3489325" cy="259556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 dirty="0"/>
              <a:t>Word Study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US" dirty="0"/>
              <a:t>Improves reading accuracy and comprehension</a:t>
            </a:r>
          </a:p>
          <a:p>
            <a:pPr defTabSz="914400">
              <a:spcBef>
                <a:spcPct val="50000"/>
              </a:spcBef>
            </a:pPr>
            <a:r>
              <a:rPr lang="en-US" b="1" dirty="0"/>
              <a:t>Fluency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US" dirty="0"/>
              <a:t>Allows focus on meaning of text*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  <p:sp>
        <p:nvSpPr>
          <p:cNvPr id="68670" name="Text Box 62"/>
          <p:cNvSpPr txBox="1">
            <a:spLocks noChangeArrowheads="1"/>
          </p:cNvSpPr>
          <p:nvPr/>
        </p:nvSpPr>
        <p:spPr bwMode="auto">
          <a:xfrm>
            <a:off x="441325" y="5644461"/>
            <a:ext cx="688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dirty="0"/>
              <a:t>*A relationship between fluency and comprehension exists; need additional research to guide practice at secondary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9" grpId="0" animBg="1"/>
      <p:bldP spid="686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Planning In-Service Tool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668338" y="1957159"/>
            <a:ext cx="7866062" cy="43005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u="sng" dirty="0" smtClean="0">
                <a:latin typeface="Arial" charset="0"/>
                <a:cs typeface="Arial" charset="0"/>
              </a:rPr>
              <a:t>Review and Discussion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>Schools:</a:t>
            </a:r>
            <a:r>
              <a:rPr lang="en-US" sz="2400" dirty="0" smtClean="0">
                <a:latin typeface="Arial" charset="0"/>
                <a:cs typeface="Arial" charset="0"/>
              </a:rPr>
              <a:t>  Is this something you could see your school doing?  Why or why not?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>LEAs:</a:t>
            </a:r>
            <a:r>
              <a:rPr lang="en-US" sz="2400" dirty="0" smtClean="0">
                <a:latin typeface="Arial" charset="0"/>
                <a:cs typeface="Arial" charset="0"/>
              </a:rPr>
              <a:t>  Is this something you would recommend to your schools?  Why or why not?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>
                <a:latin typeface="Arial" charset="0"/>
                <a:cs typeface="Arial" charset="0"/>
              </a:rPr>
              <a:t>SEAs:</a:t>
            </a:r>
            <a:r>
              <a:rPr lang="en-US" sz="2400" dirty="0" smtClean="0">
                <a:latin typeface="Arial" charset="0"/>
                <a:cs typeface="Arial" charset="0"/>
              </a:rPr>
              <a:t>  Is this something you would recommend to your LEAs?  Why or why not?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Tool:  Handout – Learning Together About Tiered Instruction for Struggling Readers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3425" y="1177925"/>
            <a:ext cx="5681663" cy="766763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Strong Leadership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352800" y="2508250"/>
            <a:ext cx="5562600" cy="679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4375" tIns="47188" rIns="94375" bIns="47188">
            <a:spAutoFit/>
          </a:bodyPr>
          <a:lstStyle/>
          <a:p>
            <a:pPr defTabSz="914400">
              <a:lnSpc>
                <a:spcPct val="80000"/>
              </a:lnSpc>
            </a:pPr>
            <a:r>
              <a:rPr lang="en-US" sz="2400">
                <a:solidFill>
                  <a:srgbClr val="27436C"/>
                </a:solidFill>
              </a:rPr>
              <a:t>Align adolescent literacy improvement strategies and goals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92500" y="4054475"/>
            <a:ext cx="2057400" cy="971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4375" tIns="47188" rIns="94375" bIns="47188">
            <a:spAutoFit/>
          </a:bodyPr>
          <a:lstStyle/>
          <a:p>
            <a:pPr defTabSz="914400">
              <a:lnSpc>
                <a:spcPct val="80000"/>
              </a:lnSpc>
              <a:spcBef>
                <a:spcPct val="30000"/>
              </a:spcBef>
            </a:pPr>
            <a:r>
              <a:rPr lang="en-US" sz="2400">
                <a:solidFill>
                  <a:srgbClr val="27436C"/>
                </a:solidFill>
              </a:rPr>
              <a:t>Maintain visibility in classrooms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471054" y="5507489"/>
            <a:ext cx="5943600" cy="825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4375" tIns="47188" rIns="94375" bIns="47188">
            <a:spAutoFit/>
          </a:bodyPr>
          <a:lstStyle/>
          <a:p>
            <a:pPr defTabSz="914400"/>
            <a:r>
              <a:rPr lang="en-US" sz="2400" dirty="0">
                <a:solidFill>
                  <a:srgbClr val="27436C"/>
                </a:solidFill>
              </a:rPr>
              <a:t>Communicate actions, expectations</a:t>
            </a:r>
          </a:p>
          <a:p>
            <a:pPr defTabSz="914400"/>
            <a:r>
              <a:rPr lang="en-US" sz="2400" dirty="0">
                <a:solidFill>
                  <a:srgbClr val="27436C"/>
                </a:solidFill>
              </a:rPr>
              <a:t>and goals</a:t>
            </a:r>
          </a:p>
        </p:txBody>
      </p:sp>
      <p:pic>
        <p:nvPicPr>
          <p:cNvPr id="6159" name="Picture 15" descr="130-09-0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078288"/>
            <a:ext cx="1651000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0" name="Picture 16" descr="lakeforest1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074863"/>
            <a:ext cx="2514600" cy="1673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3" name="Picture 20" descr="woodbridge0299"/>
          <p:cNvPicPr>
            <a:picLocks noChangeAspect="1" noChangeArrowheads="1"/>
          </p:cNvPicPr>
          <p:nvPr/>
        </p:nvPicPr>
        <p:blipFill>
          <a:blip r:embed="rId5"/>
          <a:srcRect t="9860" r="11418"/>
          <a:stretch>
            <a:fillRect/>
          </a:stretch>
        </p:blipFill>
        <p:spPr bwMode="auto">
          <a:xfrm>
            <a:off x="5715000" y="3568700"/>
            <a:ext cx="2819400" cy="190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tx1"/>
                </a:solidFill>
                <a:latin typeface="Times New Roman" pitchFamily="18" charset="0"/>
                <a:ea typeface="MS Pゴシック"/>
                <a:cs typeface="MS Pゴシック"/>
              </a:rPr>
              <a:t>Funded by U.S. Department of Education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1" y="2241550"/>
            <a:ext cx="8327569" cy="41148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/>
        </p:spPr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" pitchFamily="34" charset="0"/>
              </a:rPr>
              <a:t>The Center on Instruction is operated by RMC Research Corporation in partnership with 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Florida Center for Reading Research at Florida State University; Instructional Research Group;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Texas Institute for Measurement, Evaluation, and Statistics at the University of Houston;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 Narrow" pitchFamily="34" charset="0"/>
              </a:rPr>
              <a:t>and The Meadows Center for Preventing Educational Risk at the University of Texas at Austin.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contents of this PowerPoint were developed under cooperative agreement S283B050034 with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U.S. Department of Education. However, these contents do not necessarily represent the policy of the Department of Education, and you should not assume endorsement by the Federal Government.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>The Center on Instruction requests that no changes be made to the content or appearance of this product.</a:t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dirty="0">
                <a:latin typeface="Arial Narrow" pitchFamily="34" charset="0"/>
              </a:rPr>
              <a:t/>
            </a:r>
            <a:br>
              <a:rPr lang="en-US" sz="1600" b="1" dirty="0">
                <a:latin typeface="Arial Narrow" pitchFamily="34" charset="0"/>
              </a:rPr>
            </a:br>
            <a:r>
              <a:rPr lang="en-US" sz="1600" b="1" i="1" dirty="0">
                <a:latin typeface="Arial Narrow" pitchFamily="34" charset="0"/>
              </a:rPr>
              <a:t>To download a copy of this document, visit </a:t>
            </a:r>
            <a:r>
              <a:rPr lang="en-US" sz="1600" b="1" i="1" dirty="0">
                <a:latin typeface="Arial Narrow" pitchFamily="34" charset="0"/>
                <a:hlinkClick r:id="rId3"/>
              </a:rPr>
              <a:t>www.centeroninstruction.org</a:t>
            </a:r>
            <a:r>
              <a:rPr lang="en-US" sz="1600" b="1" i="1" dirty="0">
                <a:latin typeface="Arial Narrow" pitchFamily="34" charset="0"/>
              </a:rPr>
              <a:t>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i="1" dirty="0">
              <a:latin typeface="Arial Narrow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latin typeface="Arial Narrow" pitchFamily="34" charset="0"/>
              </a:rPr>
              <a:t>2011</a:t>
            </a:r>
          </a:p>
        </p:txBody>
      </p:sp>
      <p:pic>
        <p:nvPicPr>
          <p:cNvPr id="16388" name="Picture 3" descr="COI LOGO1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3163" y="1099472"/>
            <a:ext cx="17176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en-US" sz="32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1217613"/>
            <a:ext cx="8229600" cy="1143000"/>
          </a:xfrm>
          <a:ln w="101600" cmpd="dbl"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Classroom Leadership to Improve Literacy Outcomes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4325" y="2532063"/>
            <a:ext cx="8229600" cy="3886200"/>
          </a:xfrm>
        </p:spPr>
        <p:txBody>
          <a:bodyPr/>
          <a:lstStyle/>
          <a:p>
            <a:pPr marL="457200" indent="-457200" defTabSz="914400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Ensure instruction meets student needs and is aligned to standards 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Monitor progress and adjust teaching to strengthen learning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400" smtClean="0">
                <a:latin typeface="Arial" charset="0"/>
                <a:cs typeface="Arial" charset="0"/>
              </a:rPr>
              <a:t>Participate in professional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development &amp; collaborate</a:t>
            </a:r>
          </a:p>
          <a:p>
            <a:pPr marL="457200" indent="-457200" defTabSz="9144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	with colleagues</a:t>
            </a:r>
          </a:p>
        </p:txBody>
      </p:sp>
      <p:pic>
        <p:nvPicPr>
          <p:cNvPr id="57347" name="Picture 4" descr="IMG_09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475163"/>
            <a:ext cx="32051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Let</a:t>
            </a:r>
            <a:r>
              <a:rPr lang="ja-JP" altLang="en-US" smtClean="0">
                <a:latin typeface="Arial" charset="0"/>
                <a:cs typeface="ＭＳ Ｐゴシック"/>
              </a:rPr>
              <a:t>’</a:t>
            </a:r>
            <a:r>
              <a:rPr lang="en-US" altLang="ja-JP" smtClean="0">
                <a:latin typeface="Arial" charset="0"/>
                <a:cs typeface="ＭＳ Ｐゴシック"/>
              </a:rPr>
              <a:t>s Summarize!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4" name="Rectangle 3"/>
          <p:cNvSpPr>
            <a:spLocks noGrp="1"/>
          </p:cNvSpPr>
          <p:nvPr>
            <p:ph type="body" idx="4294967295"/>
          </p:nvPr>
        </p:nvSpPr>
        <p:spPr>
          <a:xfrm>
            <a:off x="668338" y="2176463"/>
            <a:ext cx="7866062" cy="4532312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What are some of the most important things you learned today?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What is some information you definitely want to share with your colleagues?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What will you do next?</a:t>
            </a:r>
          </a:p>
          <a:p>
            <a:pPr eaLnBrk="1" hangingPunct="1"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What Will You Do Next?</a:t>
            </a:r>
          </a:p>
        </p:txBody>
      </p:sp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>
          <a:xfrm>
            <a:off x="668338" y="1980515"/>
            <a:ext cx="7866062" cy="3949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Role Specific Planning Templates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School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District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Topical Resources to Consider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Center on Instruction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Doing What Works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Tools:  Adolescent Literacy: Planning Template for Work With Schools &amp; COI/DWW Adolescent Literacy Component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2802" name="Object 2"/>
          <p:cNvGraphicFramePr>
            <a:graphicFrameLocks noGrp="1" noChangeAspect="1"/>
          </p:cNvGraphicFramePr>
          <p:nvPr>
            <p:ph type="title" idx="4294967295"/>
            <p:extLst>
              <p:ext uri="{D42A27DB-BD31-4B8C-83A1-F6EECF244321}">
                <p14:modId xmlns:p14="http://schemas.microsoft.com/office/powerpoint/2010/main" val="402930735"/>
              </p:ext>
            </p:extLst>
          </p:nvPr>
        </p:nvGraphicFramePr>
        <p:xfrm>
          <a:off x="609600" y="1047295"/>
          <a:ext cx="2387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name="Photo Editor Photo" r:id="rId5" imgW="4847619" imgH="2629267" progId="">
                  <p:embed/>
                </p:oleObj>
              </mc:Choice>
              <mc:Fallback>
                <p:oleObj name="Photo Editor Photo" r:id="rId5" imgW="4847619" imgH="2629267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47295"/>
                        <a:ext cx="2387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5" name="Text Box 15"/>
          <p:cNvSpPr txBox="1">
            <a:spLocks noChangeArrowheads="1"/>
          </p:cNvSpPr>
          <p:nvPr/>
        </p:nvSpPr>
        <p:spPr bwMode="auto">
          <a:xfrm>
            <a:off x="468082" y="2201857"/>
            <a:ext cx="7772400" cy="4246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defTabSz="914400" eaLnBrk="1" hangingPunct="1">
              <a:spcBef>
                <a:spcPts val="1800"/>
              </a:spcBef>
              <a:buFontTx/>
              <a:buChar char="•"/>
              <a:defRPr/>
            </a:pPr>
            <a:r>
              <a:rPr lang="en-US" sz="2400" dirty="0" smtClean="0"/>
              <a:t>Builds on expert research reviews to identify effective practices</a:t>
            </a:r>
          </a:p>
          <a:p>
            <a:pPr marL="342900" indent="-342900" defTabSz="914400" eaLnBrk="1" hangingPunct="1">
              <a:spcBef>
                <a:spcPts val="1800"/>
              </a:spcBef>
              <a:buFontTx/>
              <a:buChar char="•"/>
              <a:defRPr/>
            </a:pPr>
            <a:r>
              <a:rPr lang="en-US" sz="2400" dirty="0" smtClean="0">
                <a:sym typeface="Wingdings" pitchFamily="2" charset="2"/>
              </a:rPr>
              <a:t>Uses a </a:t>
            </a:r>
            <a:r>
              <a:rPr lang="en-US" sz="2400" b="1" dirty="0" smtClean="0">
                <a:solidFill>
                  <a:schemeClr val="folHlink"/>
                </a:solidFill>
              </a:rPr>
              <a:t>LEARN</a:t>
            </a:r>
            <a:r>
              <a:rPr lang="en-US" sz="2400" b="1" dirty="0" smtClean="0">
                <a:sym typeface="Wingdings 3" pitchFamily="18" charset="2"/>
              </a:rPr>
              <a:t></a:t>
            </a:r>
            <a:r>
              <a:rPr lang="en-US" sz="2400" b="1" dirty="0" smtClean="0">
                <a:solidFill>
                  <a:srgbClr val="7A7AD4"/>
                </a:solidFill>
              </a:rPr>
              <a:t>SEE</a:t>
            </a:r>
            <a:r>
              <a:rPr lang="en-US" sz="2400" b="1" dirty="0" smtClean="0">
                <a:sym typeface="Wingdings 3" pitchFamily="18" charset="2"/>
              </a:rPr>
              <a:t></a:t>
            </a:r>
            <a:r>
              <a:rPr lang="en-US" sz="2400" b="1" dirty="0" smtClean="0">
                <a:solidFill>
                  <a:srgbClr val="FF9900"/>
                </a:solidFill>
              </a:rPr>
              <a:t>DO</a:t>
            </a:r>
            <a:r>
              <a:rPr lang="en-US" sz="2400" dirty="0" smtClean="0"/>
              <a:t> model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/>
              <a:t>to translate research-based practices into practical tools to improve instruction</a:t>
            </a:r>
          </a:p>
          <a:p>
            <a:pPr marL="342900" indent="-342900" defTabSz="914400" eaLnBrk="1" hangingPunct="1">
              <a:spcBef>
                <a:spcPts val="1800"/>
              </a:spcBef>
              <a:buFontTx/>
              <a:buChar char="•"/>
              <a:defRPr/>
            </a:pPr>
            <a:r>
              <a:rPr lang="en-US" sz="2400" dirty="0" smtClean="0"/>
              <a:t>Provides media and resources that are evidence-based</a:t>
            </a:r>
          </a:p>
          <a:p>
            <a:pPr marL="342900" indent="-342900" defTabSz="9144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Supports SIG grantees with practical implementation resources</a:t>
            </a:r>
          </a:p>
          <a:p>
            <a:pPr defTabSz="914400" eaLnBrk="1" hangingPunct="1">
              <a:defRPr/>
            </a:pPr>
            <a:endParaRPr lang="en-US" sz="1200" dirty="0" smtClean="0"/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3905250" y="1379538"/>
            <a:ext cx="3810000" cy="57943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3200" b="1"/>
              <a:t>Doing</a:t>
            </a:r>
            <a:r>
              <a:rPr lang="en-US" sz="2800" b="1"/>
              <a:t> What Works</a:t>
            </a:r>
          </a:p>
        </p:txBody>
      </p:sp>
      <p:sp>
        <p:nvSpPr>
          <p:cNvPr id="75781" name="Rectangle 2"/>
          <p:cNvSpPr>
            <a:spLocks noChangeArrowheads="1"/>
          </p:cNvSpPr>
          <p:nvPr/>
        </p:nvSpPr>
        <p:spPr bwMode="auto">
          <a:xfrm>
            <a:off x="2173288" y="385286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/>
              <a:t> </a:t>
            </a:r>
          </a:p>
        </p:txBody>
      </p:sp>
    </p:spTree>
    <p:custDataLst>
      <p:tags r:id="rId2"/>
    </p:custDataLst>
  </p:cSld>
  <p:clrMapOvr>
    <a:masterClrMapping/>
  </p:clrMapOvr>
  <p:transition advTm="99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2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2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2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2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4" name="Picture 8"/>
          <p:cNvPicPr>
            <a:picLocks noChangeAspect="1" noChangeArrowheads="1"/>
          </p:cNvPicPr>
          <p:nvPr/>
        </p:nvPicPr>
        <p:blipFill>
          <a:blip r:embed="rId4"/>
          <a:srcRect l="10332" t="8333" r="14676" b="12523"/>
          <a:stretch>
            <a:fillRect/>
          </a:stretch>
        </p:blipFill>
        <p:spPr bwMode="auto">
          <a:xfrm>
            <a:off x="566738" y="2168525"/>
            <a:ext cx="458946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381000" y="1108075"/>
            <a:ext cx="838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3200" b="1">
                <a:solidFill>
                  <a:srgbClr val="27436C"/>
                </a:solidFill>
              </a:rPr>
              <a:t>LEARN What Works</a:t>
            </a:r>
          </a:p>
          <a:p>
            <a:pPr algn="ctr" defTabSz="914400"/>
            <a:r>
              <a:rPr lang="en-US" sz="3200" b="1">
                <a:solidFill>
                  <a:schemeClr val="accent1"/>
                </a:solidFill>
              </a:rPr>
              <a:t>Research and Key Concepts</a:t>
            </a:r>
          </a:p>
        </p:txBody>
      </p:sp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5"/>
          <a:srcRect l="23985" t="8229" r="7162" b="6000"/>
          <a:stretch>
            <a:fillRect/>
          </a:stretch>
        </p:blipFill>
        <p:spPr bwMode="auto">
          <a:xfrm>
            <a:off x="3922713" y="2592388"/>
            <a:ext cx="43783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2" name="Picture 6"/>
          <p:cNvPicPr>
            <a:picLocks noChangeAspect="1" noChangeArrowheads="1"/>
          </p:cNvPicPr>
          <p:nvPr/>
        </p:nvPicPr>
        <p:blipFill>
          <a:blip r:embed="rId6"/>
          <a:srcRect l="24001" t="8376" r="8156" b="14000"/>
          <a:stretch>
            <a:fillRect/>
          </a:stretch>
        </p:blipFill>
        <p:spPr bwMode="auto">
          <a:xfrm>
            <a:off x="4972050" y="3049588"/>
            <a:ext cx="374332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9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36588" y="2362200"/>
            <a:ext cx="28908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3200" b="1">
                <a:solidFill>
                  <a:schemeClr val="tx2"/>
                </a:solidFill>
              </a:rPr>
              <a:t>SEE</a:t>
            </a:r>
          </a:p>
          <a:p>
            <a:pPr algn="ctr" defTabSz="914400"/>
            <a:r>
              <a:rPr lang="en-US" sz="3200" b="1">
                <a:solidFill>
                  <a:schemeClr val="tx2"/>
                </a:solidFill>
              </a:rPr>
              <a:t>How It Works:</a:t>
            </a:r>
          </a:p>
          <a:p>
            <a:pPr algn="ctr" defTabSz="914400"/>
            <a:r>
              <a:rPr lang="en-US" sz="3200" b="1">
                <a:solidFill>
                  <a:schemeClr val="accent1"/>
                </a:solidFill>
              </a:rPr>
              <a:t>School</a:t>
            </a:r>
          </a:p>
          <a:p>
            <a:pPr algn="ctr" defTabSz="914400"/>
            <a:r>
              <a:rPr lang="en-US" sz="3200" b="1">
                <a:solidFill>
                  <a:schemeClr val="accent1"/>
                </a:solidFill>
              </a:rPr>
              <a:t>Examples</a:t>
            </a:r>
          </a:p>
        </p:txBody>
      </p:sp>
      <p:sp>
        <p:nvSpPr>
          <p:cNvPr id="79874" name="Text Box 4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5791200" y="5334000"/>
            <a:ext cx="2895600" cy="36671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/>
          </a:p>
        </p:txBody>
      </p:sp>
      <p:sp>
        <p:nvSpPr>
          <p:cNvPr id="79875" name="Text Box 5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2514600" y="2971800"/>
            <a:ext cx="2743200" cy="366713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/>
          </a:p>
        </p:txBody>
      </p:sp>
      <p:pic>
        <p:nvPicPr>
          <p:cNvPr id="79876" name="Picture 6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 l="28125" t="13120" r="14844" b="5208"/>
          <a:stretch>
            <a:fillRect/>
          </a:stretch>
        </p:blipFill>
        <p:spPr bwMode="auto">
          <a:xfrm>
            <a:off x="3787775" y="1370013"/>
            <a:ext cx="4899025" cy="5262562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</p:pic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5562600" y="5075238"/>
            <a:ext cx="2895600" cy="366712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/>
          </a:p>
        </p:txBody>
      </p:sp>
      <p:sp>
        <p:nvSpPr>
          <p:cNvPr id="79878" name="TextBox 1"/>
          <p:cNvSpPr txBox="1">
            <a:spLocks noChangeArrowheads="1"/>
          </p:cNvSpPr>
          <p:nvPr/>
        </p:nvSpPr>
        <p:spPr bwMode="auto">
          <a:xfrm>
            <a:off x="3276600" y="2362200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en-US"/>
          </a:p>
        </p:txBody>
      </p:sp>
    </p:spTree>
    <p:custDataLst>
      <p:tags r:id="rId1"/>
    </p:custDataLst>
  </p:cSld>
  <p:clrMapOvr>
    <a:masterClrMapping/>
  </p:clrMapOvr>
  <p:transition advTm="99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2"/>
          <p:cNvSpPr txBox="1">
            <a:spLocks noChangeArrowheads="1"/>
          </p:cNvSpPr>
          <p:nvPr/>
        </p:nvSpPr>
        <p:spPr bwMode="auto">
          <a:xfrm>
            <a:off x="1274763" y="1027113"/>
            <a:ext cx="6518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3200" b="1">
                <a:solidFill>
                  <a:srgbClr val="27436C"/>
                </a:solidFill>
              </a:rPr>
              <a:t>DO the Practice:</a:t>
            </a:r>
            <a:r>
              <a:rPr lang="en-US" sz="3200" b="1">
                <a:solidFill>
                  <a:srgbClr val="F3F3FF"/>
                </a:solidFill>
              </a:rPr>
              <a:t> </a:t>
            </a:r>
            <a:r>
              <a:rPr lang="en-US" sz="3200" b="1">
                <a:solidFill>
                  <a:schemeClr val="accent1"/>
                </a:solidFill>
              </a:rPr>
              <a:t>Tools and Ideas</a:t>
            </a:r>
          </a:p>
        </p:txBody>
      </p:sp>
      <p:pic>
        <p:nvPicPr>
          <p:cNvPr id="323589" name="Picture 5"/>
          <p:cNvPicPr>
            <a:picLocks noChangeAspect="1" noChangeArrowheads="1"/>
          </p:cNvPicPr>
          <p:nvPr/>
        </p:nvPicPr>
        <p:blipFill>
          <a:blip r:embed="rId4"/>
          <a:srcRect l="31250" t="11458" r="20313" b="5208"/>
          <a:stretch>
            <a:fillRect/>
          </a:stretch>
        </p:blipFill>
        <p:spPr bwMode="auto">
          <a:xfrm>
            <a:off x="685800" y="1754188"/>
            <a:ext cx="3887788" cy="4859337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</p:pic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5"/>
          <a:srcRect l="27344" t="26529" r="14844" b="4167"/>
          <a:stretch>
            <a:fillRect/>
          </a:stretch>
        </p:blipFill>
        <p:spPr bwMode="auto">
          <a:xfrm>
            <a:off x="4311650" y="2324100"/>
            <a:ext cx="4375150" cy="428942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86400" y="28194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3200" b="1" dirty="0"/>
              <a:t>Implementation Tools</a:t>
            </a:r>
          </a:p>
        </p:txBody>
      </p:sp>
    </p:spTree>
    <p:custDataLst>
      <p:tags r:id="rId1"/>
    </p:custDataLst>
  </p:cSld>
  <p:clrMapOvr>
    <a:masterClrMapping/>
  </p:clrMapOvr>
  <p:transition advTm="99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/>
          </p:cNvPicPr>
          <p:nvPr/>
        </p:nvPicPr>
        <p:blipFill>
          <a:blip r:embed="rId3"/>
          <a:srcRect l="17108" t="6374" r="19971" b="6374"/>
          <a:stretch>
            <a:fillRect/>
          </a:stretch>
        </p:blipFill>
        <p:spPr bwMode="auto">
          <a:xfrm>
            <a:off x="3278188" y="1093788"/>
            <a:ext cx="5329237" cy="5543550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83970" name="TextBox 2"/>
          <p:cNvSpPr txBox="1">
            <a:spLocks noChangeArrowheads="1"/>
          </p:cNvSpPr>
          <p:nvPr/>
        </p:nvSpPr>
        <p:spPr bwMode="auto">
          <a:xfrm>
            <a:off x="647700" y="2514600"/>
            <a:ext cx="2384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3200" b="1">
                <a:solidFill>
                  <a:srgbClr val="27436C"/>
                </a:solidFill>
              </a:rPr>
              <a:t>Ideas</a:t>
            </a:r>
          </a:p>
          <a:p>
            <a:pPr algn="ctr" defTabSz="914400"/>
            <a:r>
              <a:rPr lang="en-US" sz="3200" b="1">
                <a:solidFill>
                  <a:srgbClr val="27436C"/>
                </a:solidFill>
              </a:rPr>
              <a:t>for Action</a:t>
            </a:r>
          </a:p>
        </p:txBody>
      </p:sp>
    </p:spTree>
  </p:cSld>
  <p:clrMapOvr>
    <a:masterClrMapping/>
  </p:clrMapOvr>
  <p:transition advTm="99149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1" name="Picture 3" descr="COI website im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1233488"/>
            <a:ext cx="4826000" cy="3548062"/>
          </a:xfrm>
          <a:ln w="50800" cmpd="dbl">
            <a:solidFill>
              <a:schemeClr val="tx1"/>
            </a:solidFill>
          </a:ln>
        </p:spPr>
      </p:pic>
      <p:pic>
        <p:nvPicPr>
          <p:cNvPr id="334852" name="Picture 4"/>
          <p:cNvPicPr>
            <a:picLocks noChangeAspect="1" noChangeArrowheads="1"/>
          </p:cNvPicPr>
          <p:nvPr/>
        </p:nvPicPr>
        <p:blipFill>
          <a:blip r:embed="rId5"/>
          <a:srcRect l="10126" t="10376" r="12471" b="9377"/>
          <a:stretch>
            <a:fillRect/>
          </a:stretch>
        </p:blipFill>
        <p:spPr bwMode="auto">
          <a:xfrm>
            <a:off x="4046538" y="2932113"/>
            <a:ext cx="4665662" cy="3587750"/>
          </a:xfrm>
          <a:prstGeom prst="rect">
            <a:avLst/>
          </a:prstGeom>
          <a:noFill/>
          <a:ln w="50800" cmpd="dbl" algn="ctr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5791200" y="1233488"/>
            <a:ext cx="2755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80000"/>
              </a:lnSpc>
              <a:spcBef>
                <a:spcPct val="30000"/>
              </a:spcBef>
            </a:pPr>
            <a:r>
              <a:rPr lang="en-US" sz="2000" b="1"/>
              <a:t>More adolescent literacy resources…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65875" y="1984375"/>
            <a:ext cx="2346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spcBef>
                <a:spcPct val="30000"/>
              </a:spcBef>
            </a:pPr>
            <a:r>
              <a:rPr lang="en-US" sz="2000" b="1"/>
              <a:t>dww.ed.gov</a:t>
            </a:r>
          </a:p>
          <a:p>
            <a:pPr defTabSz="914400"/>
            <a:r>
              <a:rPr lang="en-US">
                <a:solidFill>
                  <a:srgbClr val="27436C"/>
                </a:solidFill>
              </a:rPr>
              <a:t>Peggy Simon</a:t>
            </a:r>
          </a:p>
          <a:p>
            <a:pPr defTabSz="914400"/>
            <a:r>
              <a:rPr lang="en-US">
                <a:solidFill>
                  <a:srgbClr val="27436C"/>
                </a:solidFill>
                <a:hlinkClick r:id="rId6"/>
              </a:rPr>
              <a:t>psimon@rmcres.com</a:t>
            </a:r>
            <a:endParaRPr lang="en-US">
              <a:solidFill>
                <a:srgbClr val="27436C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4340" y="4948238"/>
            <a:ext cx="3708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spcBef>
                <a:spcPct val="30000"/>
              </a:spcBef>
            </a:pPr>
            <a:r>
              <a:rPr lang="en-US" sz="2000" b="1" dirty="0">
                <a:hlinkClick r:id="rId7"/>
              </a:rPr>
              <a:t>www.centeroninstruction.org</a:t>
            </a:r>
            <a:endParaRPr lang="en-US" sz="2000" b="1" dirty="0"/>
          </a:p>
          <a:p>
            <a:pPr defTabSz="914400">
              <a:lnSpc>
                <a:spcPct val="80000"/>
              </a:lnSpc>
              <a:spcBef>
                <a:spcPct val="30000"/>
              </a:spcBef>
            </a:pPr>
            <a:endParaRPr lang="en-US" sz="2000" b="1" dirty="0"/>
          </a:p>
          <a:p>
            <a:pPr defTabSz="914400"/>
            <a:r>
              <a:rPr lang="en-US" dirty="0">
                <a:solidFill>
                  <a:srgbClr val="27436C"/>
                </a:solidFill>
              </a:rPr>
              <a:t>Debby Houston Miller</a:t>
            </a:r>
          </a:p>
          <a:p>
            <a:pPr defTabSz="914400"/>
            <a:r>
              <a:rPr lang="en-US" dirty="0">
                <a:solidFill>
                  <a:srgbClr val="27436C"/>
                </a:solidFill>
                <a:hlinkClick r:id="rId8"/>
              </a:rPr>
              <a:t>dhmiller@fcrr.org</a:t>
            </a:r>
            <a:endParaRPr lang="en-US" dirty="0">
              <a:solidFill>
                <a:srgbClr val="27436C"/>
              </a:solidFill>
            </a:endParaRPr>
          </a:p>
          <a:p>
            <a:pPr defTabSz="914400">
              <a:lnSpc>
                <a:spcPct val="80000"/>
              </a:lnSpc>
              <a:spcBef>
                <a:spcPct val="30000"/>
              </a:spcBef>
            </a:pP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I-LOGO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21" y="1395230"/>
            <a:ext cx="1524000" cy="115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ea typeface="ＭＳ Ｐゴシック" charset="-128"/>
              </a:rPr>
              <a:t>Contact: Center on Instruction</a:t>
            </a:r>
          </a:p>
          <a:p>
            <a:pPr marL="0" indent="0" algn="ctr">
              <a:buNone/>
            </a:pPr>
            <a:r>
              <a:rPr lang="en-US" sz="2400" dirty="0">
                <a:ea typeface="ＭＳ Ｐゴシック" charset="-128"/>
                <a:hlinkClick r:id="rId4"/>
              </a:rPr>
              <a:t>COI-Info@rmcres.com</a:t>
            </a:r>
            <a:endParaRPr lang="en-US" sz="2400" dirty="0">
              <a:ea typeface="ＭＳ Ｐゴシック" charset="-128"/>
            </a:endParaRPr>
          </a:p>
          <a:p>
            <a:pPr marL="0" indent="0" algn="ctr">
              <a:buNone/>
            </a:pPr>
            <a:r>
              <a:rPr lang="en-US" sz="2400" dirty="0">
                <a:ea typeface="ＭＳ Ｐゴシック" charset="-128"/>
              </a:rPr>
              <a:t>Website Address: </a:t>
            </a:r>
            <a:r>
              <a:rPr lang="en-US" sz="2400" dirty="0">
                <a:ea typeface="ＭＳ Ｐゴシック" charset="-128"/>
                <a:hlinkClick r:id="rId5"/>
              </a:rPr>
              <a:t>http://centeroninstruction.org</a:t>
            </a:r>
            <a:r>
              <a:rPr lang="en-US" sz="2400" dirty="0">
                <a:ea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6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During Today</a:t>
            </a:r>
            <a:r>
              <a:rPr lang="ja-JP" altLang="en-US" smtClean="0">
                <a:latin typeface="Arial" charset="0"/>
                <a:cs typeface="ＭＳ Ｐゴシック"/>
              </a:rPr>
              <a:t>’</a:t>
            </a:r>
            <a:r>
              <a:rPr lang="en-US" altLang="ja-JP" smtClean="0">
                <a:latin typeface="Arial" charset="0"/>
                <a:cs typeface="ＭＳ Ｐゴシック"/>
              </a:rPr>
              <a:t>s Session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Review of research and instructional practices in areas of:</a:t>
            </a:r>
            <a:endParaRPr lang="en-US" sz="240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Instruction that ALL students need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Instruction that SOME students need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Strong leadership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Administrators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Teachers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Planning &amp; reflection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Introduction to useful tools</a:t>
            </a:r>
            <a:endParaRPr lang="en-US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 noChangeAspect="1"/>
          </p:cNvGrpSpPr>
          <p:nvPr/>
        </p:nvGrpSpPr>
        <p:grpSpPr bwMode="auto">
          <a:xfrm>
            <a:off x="381000" y="287338"/>
            <a:ext cx="8305800" cy="6245225"/>
            <a:chOff x="0" y="0"/>
            <a:chExt cx="7470" cy="5605"/>
          </a:xfrm>
        </p:grpSpPr>
        <p:sp>
          <p:nvSpPr>
            <p:cNvPr id="235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59" name="Picture 4"/>
            <p:cNvPicPr>
              <a:picLocks noChangeAspect="1" noChangeArrowheads="1"/>
            </p:cNvPicPr>
            <p:nvPr/>
          </p:nvPicPr>
          <p:blipFill>
            <a:blip r:embed="rId3">
              <a:lum bright="40000" contrast="-20000"/>
              <a:grayscl/>
            </a:blip>
            <a:srcRect/>
            <a:stretch>
              <a:fillRect/>
            </a:stretch>
          </p:blipFill>
          <p:spPr bwMode="auto">
            <a:xfrm>
              <a:off x="0" y="0"/>
              <a:ext cx="7470" cy="5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117" name="Group 5"/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0" y="0"/>
            <a:chExt cx="7470" cy="5605"/>
          </a:xfrm>
        </p:grpSpPr>
        <p:sp>
          <p:nvSpPr>
            <p:cNvPr id="23556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5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7470" cy="560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4"/>
          <a:srcRect l="15833" t="2142" r="9999" b="46539"/>
          <a:stretch>
            <a:fillRect/>
          </a:stretch>
        </p:blipFill>
        <p:spPr bwMode="auto">
          <a:xfrm>
            <a:off x="1720850" y="3827463"/>
            <a:ext cx="6161088" cy="14509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211263"/>
            <a:ext cx="7988300" cy="914400"/>
          </a:xfrm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Literacy Proficiency for </a:t>
            </a:r>
            <a:r>
              <a:rPr lang="en-US" sz="3200" b="1" smtClean="0">
                <a:latin typeface="Arial" charset="0"/>
                <a:cs typeface="Arial" charset="0"/>
              </a:rPr>
              <a:t>ALL</a:t>
            </a:r>
            <a:r>
              <a:rPr lang="en-US" sz="32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 Students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143000" y="2662238"/>
            <a:ext cx="2622550" cy="10350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 lIns="94375" tIns="47188" rIns="94375" bIns="47188">
            <a:spAutoFit/>
          </a:bodyPr>
          <a:lstStyle/>
          <a:p>
            <a:pPr marL="457200" indent="-457200" algn="ctr" defTabSz="914400"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</a:rPr>
              <a:t>Literacy in</a:t>
            </a:r>
          </a:p>
          <a:p>
            <a:pPr marL="457200" indent="-457200" algn="ctr" defTabSz="914400"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</a:rPr>
              <a:t>Content Areas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406900" y="4841875"/>
            <a:ext cx="3429000" cy="15478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94375" tIns="47188" rIns="94375" bIns="47188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</a:rPr>
              <a:t>Struggling Reader</a:t>
            </a:r>
          </a:p>
          <a:p>
            <a:pPr algn="ctr" defTabSz="914400"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</a:rPr>
              <a:t>Development and </a:t>
            </a:r>
          </a:p>
          <a:p>
            <a:pPr algn="ctr" defTabSz="914400">
              <a:spcBef>
                <a:spcPct val="20000"/>
              </a:spcBef>
            </a:pPr>
            <a:r>
              <a:rPr lang="en-US" sz="2800" b="1">
                <a:solidFill>
                  <a:schemeClr val="tx2"/>
                </a:solidFill>
              </a:rPr>
              <a:t>Intervention</a:t>
            </a:r>
          </a:p>
        </p:txBody>
      </p:sp>
      <p:pic>
        <p:nvPicPr>
          <p:cNvPr id="69641" name="Picture 9" descr="GZUCKERstough0209_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4346575"/>
            <a:ext cx="3417887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9643" name="Picture 11" descr="fms-02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392363"/>
            <a:ext cx="3416300" cy="226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School Assessment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Which practices are used in the school(s) you work with?</a:t>
            </a: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Tool:  Handout – Vocabulary and Comprehension Strategy School Assessment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3725" y="1192213"/>
            <a:ext cx="5681663" cy="765175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Vocabulary Research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62000" y="2338388"/>
            <a:ext cx="7772400" cy="256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4375" tIns="47188" rIns="94375" bIns="47188">
            <a:spAutoFit/>
          </a:bodyPr>
          <a:lstStyle/>
          <a:p>
            <a:pPr marL="468313" indent="-468313" defTabSz="914400">
              <a:spcBef>
                <a:spcPct val="60000"/>
              </a:spcBef>
              <a:buFontTx/>
              <a:buChar char="•"/>
            </a:pPr>
            <a:r>
              <a:rPr lang="en-US" sz="3200">
                <a:solidFill>
                  <a:schemeClr val="tx2"/>
                </a:solidFill>
              </a:rPr>
              <a:t>Text demands</a:t>
            </a:r>
          </a:p>
          <a:p>
            <a:pPr marL="468313" indent="-468313" defTabSz="914400">
              <a:spcBef>
                <a:spcPct val="60000"/>
              </a:spcBef>
            </a:pPr>
            <a:endParaRPr lang="en-US" sz="3200">
              <a:solidFill>
                <a:schemeClr val="tx2"/>
              </a:solidFill>
            </a:endParaRPr>
          </a:p>
          <a:p>
            <a:pPr marL="468313" indent="-468313" defTabSz="914400">
              <a:spcBef>
                <a:spcPts val="1800"/>
              </a:spcBef>
              <a:buFontTx/>
              <a:buChar char="•"/>
            </a:pPr>
            <a:r>
              <a:rPr lang="en-US" sz="3200">
                <a:solidFill>
                  <a:schemeClr val="tx2"/>
                </a:solidFill>
              </a:rPr>
              <a:t>Incidental learning of</a:t>
            </a:r>
          </a:p>
          <a:p>
            <a:pPr marL="468313" indent="-468313" defTabSz="914400"/>
            <a:r>
              <a:rPr lang="en-US" sz="3200">
                <a:solidFill>
                  <a:schemeClr val="tx2"/>
                </a:solidFill>
              </a:rPr>
              <a:t>	vocabulary is not sufficient</a:t>
            </a:r>
          </a:p>
        </p:txBody>
      </p:sp>
      <p:pic>
        <p:nvPicPr>
          <p:cNvPr id="92170" name="Picture 10" descr="Math Vocab -- IMG_0255"/>
          <p:cNvPicPr>
            <a:picLocks noChangeAspect="1" noChangeArrowheads="1"/>
          </p:cNvPicPr>
          <p:nvPr/>
        </p:nvPicPr>
        <p:blipFill>
          <a:blip r:embed="rId3"/>
          <a:srcRect l="14175"/>
          <a:stretch>
            <a:fillRect/>
          </a:stretch>
        </p:blipFill>
        <p:spPr bwMode="auto">
          <a:xfrm>
            <a:off x="6696075" y="3724275"/>
            <a:ext cx="1698625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75" name="Picture 15" descr="GZUCKERstough0209_1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0488" y="5338763"/>
            <a:ext cx="1665287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76" name="Picture 16" descr="GZUCKERstough0209_026"/>
          <p:cNvPicPr>
            <a:picLocks noChangeAspect="1" noChangeArrowheads="1"/>
          </p:cNvPicPr>
          <p:nvPr/>
        </p:nvPicPr>
        <p:blipFill>
          <a:blip r:embed="rId5"/>
          <a:srcRect l="615"/>
          <a:stretch>
            <a:fillRect/>
          </a:stretch>
        </p:blipFill>
        <p:spPr bwMode="auto">
          <a:xfrm>
            <a:off x="5170488" y="2338388"/>
            <a:ext cx="1785937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667000"/>
            <a:ext cx="3810000" cy="2787650"/>
          </a:xfrm>
          <a:prstGeom prst="rect">
            <a:avLst/>
          </a:prstGeom>
          <a:solidFill>
            <a:schemeClr val="bg1"/>
          </a:solidFill>
          <a:ln w="95250" cmpd="dbl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08000">
              <a:lnSpc>
                <a:spcPct val="90000"/>
              </a:lnSpc>
              <a:spcBef>
                <a:spcPct val="20000"/>
              </a:spcBef>
            </a:pPr>
            <a:r>
              <a:rPr lang="en-US" sz="1600" b="1"/>
              <a:t>Explicit vocabulary instruction helps students…</a:t>
            </a:r>
            <a:endParaRPr lang="en-US" sz="1600"/>
          </a:p>
          <a:p>
            <a:pPr marL="390525" lvl="1" indent="-276225" defTabSz="5080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1600"/>
              <a:t>learn specialized words in content areas (e.g., science, math)</a:t>
            </a:r>
          </a:p>
          <a:p>
            <a:pPr marL="390525" lvl="1" indent="-276225" defTabSz="5080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1600"/>
              <a:t>develop strategies to become independent learners…</a:t>
            </a:r>
          </a:p>
          <a:p>
            <a:pPr marL="733425" lvl="2" indent="-228600" defTabSz="5080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</a:pPr>
            <a:r>
              <a:rPr lang="en-US" sz="1600"/>
              <a:t>analyzing word parts</a:t>
            </a:r>
          </a:p>
          <a:p>
            <a:pPr marL="733425" lvl="2" indent="-228600" defTabSz="508000">
              <a:lnSpc>
                <a:spcPct val="90000"/>
              </a:lnSpc>
              <a:spcBef>
                <a:spcPct val="40000"/>
              </a:spcBef>
              <a:buFont typeface="Courier New" pitchFamily="49" charset="0"/>
              <a:buChar char="o"/>
            </a:pPr>
            <a:r>
              <a:rPr lang="en-US" sz="1600"/>
              <a:t>understanding relationships between new and familiar words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876300" y="2290536"/>
            <a:ext cx="3276600" cy="3375025"/>
          </a:xfrm>
          <a:prstGeom prst="rect">
            <a:avLst/>
          </a:prstGeom>
          <a:solidFill>
            <a:srgbClr val="FFFFCC"/>
          </a:solidFill>
          <a:ln w="95250" cmpd="dbl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080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Teachers across all content areas should…</a:t>
            </a:r>
          </a:p>
          <a:p>
            <a:pPr marL="347663" lvl="1" indent="-233363" defTabSz="508000">
              <a:spcBef>
                <a:spcPct val="60000"/>
              </a:spcBef>
              <a:buFontTx/>
              <a:buChar char="•"/>
            </a:pPr>
            <a:r>
              <a:rPr lang="en-US" dirty="0"/>
              <a:t>integrate vocabulary into regular classroom lessons</a:t>
            </a:r>
          </a:p>
          <a:p>
            <a:pPr marL="347663" lvl="1" indent="-233363" defTabSz="508000">
              <a:spcBef>
                <a:spcPct val="60000"/>
              </a:spcBef>
              <a:buFontTx/>
              <a:buChar char="•"/>
            </a:pPr>
            <a:r>
              <a:rPr lang="en-US" dirty="0"/>
              <a:t>provide repeated exposure and practice using new words</a:t>
            </a:r>
          </a:p>
          <a:p>
            <a:pPr marL="347663" lvl="1" indent="-233363" defTabSz="508000">
              <a:spcBef>
                <a:spcPct val="60000"/>
              </a:spcBef>
              <a:buFontTx/>
              <a:buChar char="•"/>
            </a:pPr>
            <a:r>
              <a:rPr lang="en-US" dirty="0"/>
              <a:t>teach strategies for independent learning</a:t>
            </a:r>
          </a:p>
        </p:txBody>
      </p:sp>
      <p:sp>
        <p:nvSpPr>
          <p:cNvPr id="31747" name="Rectangle 4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382000" cy="944563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n-US" sz="20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85800" y="1173163"/>
            <a:ext cx="7924800" cy="83502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Research Findings</a:t>
            </a:r>
            <a:r>
              <a:rPr lang="en-US"/>
              <a:t>: </a:t>
            </a:r>
            <a:r>
              <a:rPr lang="en-US">
                <a:solidFill>
                  <a:srgbClr val="27436C"/>
                </a:solidFill>
              </a:rPr>
              <a:t>Explicit vocabulary instruction has a substantial effect on students’ vocabulary acquisition in ALL content areas and across a variety of texts, including narrative and expository texts. </a:t>
            </a:r>
          </a:p>
        </p:txBody>
      </p:sp>
      <p:pic>
        <p:nvPicPr>
          <p:cNvPr id="31749" name="Picture 6" descr="GZUCKERstough0209_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57400"/>
            <a:ext cx="2616200" cy="1743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7" descr="GZUCKERstough0209_1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276600"/>
            <a:ext cx="2819400" cy="1882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1" name="Picture 8" descr="IMG_18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953000"/>
            <a:ext cx="2533650" cy="16922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2" grpId="1" animBg="1"/>
      <p:bldP spid="66563" grpId="0" animBg="1"/>
      <p:bldP spid="665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725" y="3454400"/>
            <a:ext cx="4800600" cy="35814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>
                <a:latin typeface="Arial" charset="0"/>
                <a:cs typeface="Arial" charset="0"/>
              </a:rPr>
              <a:t>Wide variation in skills</a:t>
            </a:r>
          </a:p>
          <a:p>
            <a:pPr eaLnBrk="1" hangingPunct="1">
              <a:spcBef>
                <a:spcPts val="3000"/>
              </a:spcBef>
            </a:pPr>
            <a:r>
              <a:rPr lang="en-US" smtClean="0">
                <a:latin typeface="Arial" charset="0"/>
                <a:cs typeface="Arial" charset="0"/>
              </a:rPr>
              <a:t>Text complexity and disciplinary demands</a:t>
            </a:r>
          </a:p>
          <a:p>
            <a:pPr eaLnBrk="1" hangingPunct="1">
              <a:spcBef>
                <a:spcPts val="2800"/>
              </a:spcBef>
            </a:pPr>
            <a:r>
              <a:rPr lang="en-US" smtClean="0">
                <a:latin typeface="Arial" charset="0"/>
                <a:cs typeface="Arial" charset="0"/>
              </a:rPr>
              <a:t>Explicit strategy instruction</a:t>
            </a:r>
          </a:p>
        </p:txBody>
      </p:sp>
      <p:pic>
        <p:nvPicPr>
          <p:cNvPr id="35842" name="Picture 5" descr="Voc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333500"/>
            <a:ext cx="3017838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3641725" y="1333500"/>
            <a:ext cx="4953000" cy="1447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3600" b="1">
                <a:solidFill>
                  <a:schemeClr val="accent1"/>
                </a:solidFill>
              </a:rPr>
              <a:t>Comprehension Research</a:t>
            </a:r>
          </a:p>
        </p:txBody>
      </p:sp>
      <p:pic>
        <p:nvPicPr>
          <p:cNvPr id="96263" name="Picture 7" descr="IMG_0930"/>
          <p:cNvPicPr>
            <a:picLocks noChangeAspect="1" noChangeArrowheads="1"/>
          </p:cNvPicPr>
          <p:nvPr/>
        </p:nvPicPr>
        <p:blipFill>
          <a:blip r:embed="rId4"/>
          <a:srcRect l="14729"/>
          <a:stretch>
            <a:fillRect/>
          </a:stretch>
        </p:blipFill>
        <p:spPr bwMode="auto">
          <a:xfrm>
            <a:off x="5267325" y="3659188"/>
            <a:ext cx="33274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39.4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5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heme/theme1.xml><?xml version="1.0" encoding="utf-8"?>
<a:theme xmlns:a="http://schemas.openxmlformats.org/drawingml/2006/main" name="SIG_East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SIG_East_Presentation.potx</Template>
  <TotalTime>1021</TotalTime>
  <Words>816</Words>
  <Application>Microsoft Office PowerPoint</Application>
  <PresentationFormat>On-screen Show (4:3)</PresentationFormat>
  <Paragraphs>191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SIG_East_Presentation</vt:lpstr>
      <vt:lpstr>Photo Editor Photo</vt:lpstr>
      <vt:lpstr>Effective Instruction for Adolescent Struggling Readers:  Bridging Research to Practice and  Supporting School Improvement Efforts</vt:lpstr>
      <vt:lpstr>PowerPoint Presentation</vt:lpstr>
      <vt:lpstr>During Today’s Session</vt:lpstr>
      <vt:lpstr>PowerPoint Presentation</vt:lpstr>
      <vt:lpstr>Literacy Proficiency for ALL Students</vt:lpstr>
      <vt:lpstr>School Assessment</vt:lpstr>
      <vt:lpstr>Vocabulary Research</vt:lpstr>
      <vt:lpstr>  </vt:lpstr>
      <vt:lpstr>PowerPoint Presentation</vt:lpstr>
      <vt:lpstr>Comprehension Strategies</vt:lpstr>
      <vt:lpstr>PowerPoint Presentation</vt:lpstr>
      <vt:lpstr>Writing to Improve Comprehension</vt:lpstr>
      <vt:lpstr>Text Discussion Research</vt:lpstr>
      <vt:lpstr>Motivation &amp; Engagement Research</vt:lpstr>
      <vt:lpstr>Intervention Research</vt:lpstr>
      <vt:lpstr>PowerPoint Presentation</vt:lpstr>
      <vt:lpstr>Intervention Instructional Focus</vt:lpstr>
      <vt:lpstr>Planning In-Service Tool</vt:lpstr>
      <vt:lpstr>Strong Leadership</vt:lpstr>
      <vt:lpstr>Classroom Leadership to Improve Literacy Outcomes</vt:lpstr>
      <vt:lpstr>Let’s Summarize!</vt:lpstr>
      <vt:lpstr>What Will You Do 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Learnlng Innovations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PRESENTATIONTITLE HERE</dc:title>
  <dc:creator>Jan Phlegar</dc:creator>
  <cp:lastModifiedBy>Ruth Dober</cp:lastModifiedBy>
  <cp:revision>26</cp:revision>
  <dcterms:created xsi:type="dcterms:W3CDTF">2011-03-11T13:52:13Z</dcterms:created>
  <dcterms:modified xsi:type="dcterms:W3CDTF">2011-03-30T17:59:42Z</dcterms:modified>
</cp:coreProperties>
</file>