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60" r:id="rId5"/>
    <p:sldId id="267" r:id="rId6"/>
    <p:sldId id="266" r:id="rId7"/>
    <p:sldId id="271" r:id="rId8"/>
    <p:sldId id="262" r:id="rId9"/>
    <p:sldId id="268" r:id="rId10"/>
    <p:sldId id="270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C433-5C7B-4546-B468-95D4FCD3FAA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C47A-83BF-491D-8C35-A29E05802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63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864908">
              <a:spcBef>
                <a:spcPct val="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Directions to trainer: Italics</a:t>
            </a:r>
          </a:p>
          <a:p>
            <a:pPr defTabSz="864908">
              <a:spcBef>
                <a:spcPct val="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Information for trainer to convey: Bold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Purpose</a:t>
            </a:r>
          </a:p>
          <a:p>
            <a:pPr lvl="0"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Provide participants an opportunity to demonstrate their understanding of key Response to Intervention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vocabulary for Tier I by designing a picture (visual display) and explaining the rationale for the picture</a:t>
            </a:r>
          </a:p>
          <a:p>
            <a:pPr lvl="0"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Handout</a:t>
            </a:r>
          </a:p>
          <a:p>
            <a:pPr lvl="0">
              <a:buFont typeface="Arial" pitchFamily="34" charset="0"/>
              <a:buNone/>
            </a:pPr>
            <a:r>
              <a:rPr lang="en-US" u="none" dirty="0" smtClean="0">
                <a:latin typeface="Arial" pitchFamily="34" charset="0"/>
                <a:cs typeface="Arial" pitchFamily="34" charset="0"/>
              </a:rPr>
              <a:t>Response to Intervention: Multi-Tiered Model</a:t>
            </a:r>
          </a:p>
          <a:p>
            <a:pPr lv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Materials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For each participant: </a:t>
            </a:r>
          </a:p>
          <a:p>
            <a:pPr lvl="0">
              <a:buFont typeface="Arial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VOCAB Cards (other concepts may be chosen for this activity as long as they have an interrelationship with the vocabulary words that can be depicted visually)</a:t>
            </a:r>
          </a:p>
          <a:p>
            <a:pPr lvl="0">
              <a:buFont typeface="Arial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each group: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Chart paper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Markers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8331DE-6B6B-4CDC-AF7E-49943E831C4D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Review the features on the chart.</a:t>
            </a:r>
          </a:p>
          <a:p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This graphic further illustrates the features of Tier I instruction.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Focus: ALL students</a:t>
            </a:r>
          </a:p>
          <a:p>
            <a:endParaRPr lang="en-US" b="1" baseline="0" dirty="0" smtClean="0">
              <a:latin typeface="Arial" pitchFamily="34" charset="0"/>
              <a:cs typeface="Arial" pitchFamily="34" charset="0"/>
            </a:endParaRPr>
          </a:p>
          <a:p>
            <a:pPr defTabSz="833589">
              <a:defRPr/>
            </a:pPr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Program: f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ocused curriculum; scientific research-based mathematics instruction and curriculum (aligns with TEKS; Texas Response to Curriculum Focal Points, 2009)</a:t>
            </a:r>
          </a:p>
          <a:p>
            <a:pPr defTabSz="833589"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Grouping: flexible</a:t>
            </a:r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 grouping</a:t>
            </a:r>
          </a:p>
          <a:p>
            <a:endParaRPr lang="en-US" b="1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Time: 45-90 minutes a day, depending on school’s schedule</a:t>
            </a:r>
          </a:p>
          <a:p>
            <a:endParaRPr lang="en-US" b="1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Assessment: universal screener; beginning, middle, </a:t>
            </a:r>
            <a:r>
              <a:rPr lang="en-US" b="1" baseline="0" smtClean="0">
                <a:latin typeface="Arial" pitchFamily="34" charset="0"/>
                <a:cs typeface="Arial" pitchFamily="34" charset="0"/>
              </a:rPr>
              <a:t>and end-of-year </a:t>
            </a:r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assessment</a:t>
            </a:r>
          </a:p>
          <a:p>
            <a:endParaRPr lang="en-US" b="1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Interventionist: general education teacher through differentiated instruction</a:t>
            </a:r>
          </a:p>
          <a:p>
            <a:endParaRPr lang="en-US" b="1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0" dirty="0" smtClean="0">
                <a:latin typeface="Arial" pitchFamily="34" charset="0"/>
                <a:cs typeface="Arial" pitchFamily="34" charset="0"/>
              </a:rPr>
              <a:t>Setting: general education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5D738-4E3B-41A3-B75B-013B93C612D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***UPDATE THIS GRAPHIC***</a:t>
            </a:r>
            <a:r>
              <a:rPr lang="en-US" i="1" dirty="0" smtClean="0"/>
              <a:t>ADD EXIT TIER</a:t>
            </a:r>
            <a:r>
              <a:rPr lang="en-US" i="1" baseline="0" dirty="0" smtClean="0"/>
              <a:t> II BEFORE ENTER TIER III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&lt;DISCUSS COMPONENTS HERE&gt;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5D738-4E3B-41A3-B75B-013B93C612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how this figure helps inform decisions about if interventions are needed and the degree of intensity of the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174B-4C8C-AD4A-A4BE-E04ECF61A3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Directions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 for Presenter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: Italics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Information for Presenter to Convey: Bold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i="1" baseline="0" dirty="0" smtClean="0"/>
              <a:t>Review the information presented on the histogram and how to read the histogram (axes, key)</a:t>
            </a:r>
          </a:p>
          <a:p>
            <a:r>
              <a:rPr lang="en-US" i="1" dirty="0" smtClean="0"/>
              <a:t>Discuss</a:t>
            </a:r>
            <a:r>
              <a:rPr lang="en-US" i="1" baseline="0" dirty="0" smtClean="0"/>
              <a:t> the purpose of the histogram and how it allows us to make the types of decisions we want to make with the MSTAR Universal Screener: (1) risk status and (2) degree of intensity of support (based on intensity of need)</a:t>
            </a:r>
          </a:p>
          <a:p>
            <a:r>
              <a:rPr lang="en-US" i="1" baseline="0" dirty="0" smtClean="0"/>
              <a:t>Discuss how this information aligns with the pyramid and interpretation guide.</a:t>
            </a:r>
          </a:p>
          <a:p>
            <a:endParaRPr lang="en-US" i="1" baseline="0" dirty="0" smtClean="0"/>
          </a:p>
          <a:p>
            <a:r>
              <a:rPr lang="en-US" i="0" baseline="0" dirty="0" smtClean="0"/>
              <a:t>REPLACE WITH REPORT FROM LINDSEY; USE COLOR OVERLAY TO HIGHLIGHT TIERS; MAY WANT TO CREATE ICONS WITH POSSIBLE HANDOUTS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174B-4C8C-AD4A-A4BE-E04ECF61A3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Directions for Presenter: Italics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Information for Presenter to Convey: Bold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Refer participants to the IES practice guide. </a:t>
            </a:r>
          </a:p>
          <a:p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i="0" dirty="0" smtClean="0">
                <a:latin typeface="Arial" pitchFamily="34" charset="0"/>
                <a:cs typeface="Arial" pitchFamily="34" charset="0"/>
              </a:rPr>
              <a:t>This presentation will focus on recommendation 3. For a complete description of this recommendation, including how</a:t>
            </a:r>
            <a:r>
              <a:rPr lang="en-US" b="1" i="0" baseline="0" dirty="0" smtClean="0">
                <a:latin typeface="Arial" pitchFamily="34" charset="0"/>
                <a:cs typeface="Arial" pitchFamily="34" charset="0"/>
              </a:rPr>
              <a:t> to apply it during instruction, some common roadblocks, and possible solutions, see the IES practice guide.</a:t>
            </a:r>
            <a:endParaRPr lang="en-US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33550-495F-9E44-B21C-E2D29536FEE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07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05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CA9D-0A0E-488C-A9FC-28DC84E701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72C9-A3AD-40B5-8C06-658BDA4BDE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06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D332-05F8-4960-9B3D-6E538285DC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7C17-BBCE-4E01-A603-4D9DB2274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315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5884-0B7B-484B-B06E-F5BCDF8B4A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B330-E601-4CC0-A1C8-D4C0590F45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45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CAA0-FA22-4008-A749-4521ED3C8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C6DB-ED3D-4A0B-810F-C295CECB0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24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836B-D3C3-4165-B466-090248F487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CAAF-74C4-4237-A14C-CE431379F7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692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255E-A2DF-48EF-BBFA-C9BB74CE0F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E058-989B-47CE-BA5D-B3D76DBFA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60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F86C-7022-42FC-A262-980DC94EB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5FB1-1E46-4E11-8DFB-1EEEDB370C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42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B403-5A31-4318-80EB-96DB15A585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EC5E-25AD-4DC8-8FC9-5C015FAA09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35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88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CBD4-1906-4E24-9A6A-2E457F710D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95B5-5CEE-4353-A559-5D1E16C3E9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22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A11A-69F6-4ADB-8636-3560C8CC3F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C0F8-D179-4CF8-9E08-DDED9A6AB0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470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DB83-C870-487D-A371-28F286D7B0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ACCC-0755-4B56-AB5B-5C804F119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504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CA9D-0A0E-488C-A9FC-28DC84E701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72C9-A3AD-40B5-8C06-658BDA4BDE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003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D332-05F8-4960-9B3D-6E538285DC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7C17-BBCE-4E01-A603-4D9DB2274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529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5884-0B7B-484B-B06E-F5BCDF8B4A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B330-E601-4CC0-A1C8-D4C0590F45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579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CAA0-FA22-4008-A749-4521ED3C8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C6DB-ED3D-4A0B-810F-C295CECB0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230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836B-D3C3-4165-B466-090248F487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CAAF-74C4-4237-A14C-CE431379F7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270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255E-A2DF-48EF-BBFA-C9BB74CE0F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E058-989B-47CE-BA5D-B3D76DBFA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98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F86C-7022-42FC-A262-980DC94EB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5FB1-1E46-4E11-8DFB-1EEEDB370C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15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938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B403-5A31-4318-80EB-96DB15A585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EC5E-25AD-4DC8-8FC9-5C015FAA09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507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CBD4-1906-4E24-9A6A-2E457F710D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95B5-5CEE-4353-A559-5D1E16C3E9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4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A11A-69F6-4ADB-8636-3560C8CC3F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C0F8-D179-4CF8-9E08-DDED9A6AB0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05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DB83-C870-487D-A371-28F286D7B0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ACCC-0755-4B56-AB5B-5C804F119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1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62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34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38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74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6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32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BF79-9A2B-4D3D-8F8F-110003F4255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3E8C-7262-41ED-84AC-B5A6B5C73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5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44BA7-F3AD-472A-8FB3-BB74A40882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85411E-F3EE-4AC8-9D5F-383A2AC24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4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44BA7-F3AD-472A-8FB3-BB74A40882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85411E-F3EE-4AC8-9D5F-383A2AC24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48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Council of Teachers of Mathematics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Position on Intervention</a:t>
            </a:r>
          </a:p>
          <a:p>
            <a:r>
              <a:rPr lang="en-US" dirty="0" smtClean="0"/>
              <a:t>Examples from One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92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State’s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Texas Education Agency:</a:t>
            </a:r>
          </a:p>
          <a:p>
            <a:pPr lvl="1"/>
            <a:r>
              <a:rPr lang="en-US" dirty="0" smtClean="0"/>
              <a:t>Adopted a framework for Response to Intervention for middle schools</a:t>
            </a:r>
          </a:p>
          <a:p>
            <a:pPr lvl="1"/>
            <a:r>
              <a:rPr lang="en-US" dirty="0" smtClean="0"/>
              <a:t>Provided statewide professional development on Focal Points, WWC Practice Guide, and improving core classroom instruction</a:t>
            </a:r>
          </a:p>
          <a:p>
            <a:pPr lvl="1"/>
            <a:r>
              <a:rPr lang="en-US" dirty="0" smtClean="0"/>
              <a:t>Developed a universal screener for grades 5-8 to determine intervention needs related to pre-algebra</a:t>
            </a:r>
          </a:p>
          <a:p>
            <a:pPr lvl="1"/>
            <a:r>
              <a:rPr lang="en-US" dirty="0" smtClean="0"/>
              <a:t>Provided statewide professional development on screening and features of effective interventions</a:t>
            </a:r>
          </a:p>
          <a:p>
            <a:pPr lvl="1"/>
            <a:r>
              <a:rPr lang="en-US" dirty="0" smtClean="0"/>
              <a:t>Is developing a diagnostic assessment to help teachers pinpoint students’ specific intervention needs.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43400" y="2797175"/>
            <a:ext cx="41148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Designing and Implementing 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System for </a:t>
            </a:r>
            <a:r>
              <a:rPr lang="en-US" dirty="0" err="1" smtClean="0">
                <a:solidFill>
                  <a:schemeClr val="bg1"/>
                </a:solidFill>
              </a:rPr>
              <a:t>RtI</a:t>
            </a:r>
            <a:r>
              <a:rPr lang="en-US" dirty="0" smtClean="0">
                <a:solidFill>
                  <a:schemeClr val="bg1"/>
                </a:solidFill>
              </a:rPr>
              <a:t> in Mathematics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104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RtI:Multi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-Tiered Model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516" y="1408084"/>
            <a:ext cx="3890484" cy="54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(No Border) 4"/>
          <p:cNvSpPr/>
          <p:nvPr/>
        </p:nvSpPr>
        <p:spPr>
          <a:xfrm>
            <a:off x="457200" y="2362200"/>
            <a:ext cx="1524000" cy="685800"/>
          </a:xfrm>
          <a:prstGeom prst="callout1">
            <a:avLst>
              <a:gd name="adj1" fmla="val 49511"/>
              <a:gd name="adj2" fmla="val 100540"/>
              <a:gd name="adj3" fmla="val 122942"/>
              <a:gd name="adj4" fmla="val 16872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Focus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304800" y="3276600"/>
            <a:ext cx="1600200" cy="685800"/>
          </a:xfrm>
          <a:prstGeom prst="callout1">
            <a:avLst>
              <a:gd name="adj1" fmla="val 52648"/>
              <a:gd name="adj2" fmla="val 100204"/>
              <a:gd name="adj3" fmla="val 35034"/>
              <a:gd name="adj4" fmla="val 1702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Interventionist</a:t>
            </a:r>
          </a:p>
        </p:txBody>
      </p:sp>
      <p:sp>
        <p:nvSpPr>
          <p:cNvPr id="7" name="Line Callout 1 (No Border) 6"/>
          <p:cNvSpPr/>
          <p:nvPr/>
        </p:nvSpPr>
        <p:spPr>
          <a:xfrm>
            <a:off x="533400" y="4267200"/>
            <a:ext cx="1524000" cy="685800"/>
          </a:xfrm>
          <a:prstGeom prst="callout1">
            <a:avLst>
              <a:gd name="adj1" fmla="val 49511"/>
              <a:gd name="adj2" fmla="val 101246"/>
              <a:gd name="adj3" fmla="val -39623"/>
              <a:gd name="adj4" fmla="val 19458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Grouping</a:t>
            </a:r>
          </a:p>
        </p:txBody>
      </p:sp>
      <p:sp>
        <p:nvSpPr>
          <p:cNvPr id="8" name="Line Callout 1 (No Border) 7"/>
          <p:cNvSpPr/>
          <p:nvPr/>
        </p:nvSpPr>
        <p:spPr>
          <a:xfrm>
            <a:off x="228600" y="5105400"/>
            <a:ext cx="1600200" cy="685800"/>
          </a:xfrm>
          <a:prstGeom prst="callout1">
            <a:avLst>
              <a:gd name="adj1" fmla="val 51079"/>
              <a:gd name="adj2" fmla="val 101549"/>
              <a:gd name="adj3" fmla="val -71159"/>
              <a:gd name="adj4" fmla="val 2244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Assessment</a:t>
            </a:r>
          </a:p>
        </p:txBody>
      </p:sp>
      <p:sp>
        <p:nvSpPr>
          <p:cNvPr id="9" name="Line Callout 1 (No Border) 8"/>
          <p:cNvSpPr/>
          <p:nvPr/>
        </p:nvSpPr>
        <p:spPr>
          <a:xfrm>
            <a:off x="7086600" y="2743200"/>
            <a:ext cx="1524000" cy="685800"/>
          </a:xfrm>
          <a:prstGeom prst="callout1">
            <a:avLst>
              <a:gd name="adj1" fmla="val 51314"/>
              <a:gd name="adj2" fmla="val -2835"/>
              <a:gd name="adj3" fmla="val 35232"/>
              <a:gd name="adj4" fmla="val -10042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Program</a:t>
            </a:r>
            <a:endParaRPr 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Callout 1 (No Border) 9"/>
          <p:cNvSpPr/>
          <p:nvPr/>
        </p:nvSpPr>
        <p:spPr>
          <a:xfrm>
            <a:off x="7010400" y="3810000"/>
            <a:ext cx="1524000" cy="685800"/>
          </a:xfrm>
          <a:prstGeom prst="callout1">
            <a:avLst>
              <a:gd name="adj1" fmla="val 49746"/>
              <a:gd name="adj2" fmla="val -2835"/>
              <a:gd name="adj3" fmla="val -53396"/>
              <a:gd name="adj4" fmla="val -11712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Setting</a:t>
            </a:r>
          </a:p>
        </p:txBody>
      </p:sp>
      <p:sp>
        <p:nvSpPr>
          <p:cNvPr id="11" name="Line Callout 1 (No Border) 10"/>
          <p:cNvSpPr/>
          <p:nvPr/>
        </p:nvSpPr>
        <p:spPr>
          <a:xfrm>
            <a:off x="6934200" y="4876800"/>
            <a:ext cx="1524000" cy="685800"/>
          </a:xfrm>
          <a:prstGeom prst="callout1">
            <a:avLst>
              <a:gd name="adj1" fmla="val 49746"/>
              <a:gd name="adj2" fmla="val -2129"/>
              <a:gd name="adj3" fmla="val -142792"/>
              <a:gd name="adj4" fmla="val -17921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xmlns="" val="27212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RtI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A Closer Look at Tier II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6529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(No Border) 4"/>
          <p:cNvSpPr/>
          <p:nvPr/>
        </p:nvSpPr>
        <p:spPr>
          <a:xfrm>
            <a:off x="457200" y="2209800"/>
            <a:ext cx="1524000" cy="685800"/>
          </a:xfrm>
          <a:prstGeom prst="callout1">
            <a:avLst>
              <a:gd name="adj1" fmla="val 49511"/>
              <a:gd name="adj2" fmla="val 100540"/>
              <a:gd name="adj3" fmla="val 146222"/>
              <a:gd name="adj4" fmla="val 16872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Focus</a:t>
            </a:r>
          </a:p>
        </p:txBody>
      </p:sp>
      <p:sp>
        <p:nvSpPr>
          <p:cNvPr id="7" name="Line Callout 1 (No Border) 6"/>
          <p:cNvSpPr/>
          <p:nvPr/>
        </p:nvSpPr>
        <p:spPr>
          <a:xfrm>
            <a:off x="304800" y="3352800"/>
            <a:ext cx="1600200" cy="685800"/>
          </a:xfrm>
          <a:prstGeom prst="callout1">
            <a:avLst>
              <a:gd name="adj1" fmla="val 52648"/>
              <a:gd name="adj2" fmla="val 100204"/>
              <a:gd name="adj3" fmla="val 30802"/>
              <a:gd name="adj4" fmla="val 16938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Interventionist</a:t>
            </a:r>
          </a:p>
        </p:txBody>
      </p:sp>
      <p:sp>
        <p:nvSpPr>
          <p:cNvPr id="9" name="Line Callout 1 (No Border) 8"/>
          <p:cNvSpPr/>
          <p:nvPr/>
        </p:nvSpPr>
        <p:spPr>
          <a:xfrm>
            <a:off x="228600" y="4343400"/>
            <a:ext cx="1524000" cy="685800"/>
          </a:xfrm>
          <a:prstGeom prst="callout1">
            <a:avLst>
              <a:gd name="adj1" fmla="val 49511"/>
              <a:gd name="adj2" fmla="val 101246"/>
              <a:gd name="adj3" fmla="val -39623"/>
              <a:gd name="adj4" fmla="val 20505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Grouping</a:t>
            </a:r>
          </a:p>
        </p:txBody>
      </p:sp>
      <p:sp>
        <p:nvSpPr>
          <p:cNvPr id="10" name="Line Callout 1 (No Border) 9"/>
          <p:cNvSpPr/>
          <p:nvPr/>
        </p:nvSpPr>
        <p:spPr>
          <a:xfrm>
            <a:off x="228600" y="5410200"/>
            <a:ext cx="1600200" cy="685800"/>
          </a:xfrm>
          <a:prstGeom prst="callout1">
            <a:avLst>
              <a:gd name="adj1" fmla="val 51079"/>
              <a:gd name="adj2" fmla="val 101549"/>
              <a:gd name="adj3" fmla="val -117720"/>
              <a:gd name="adj4" fmla="val 2099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Assessment</a:t>
            </a:r>
          </a:p>
        </p:txBody>
      </p:sp>
      <p:sp>
        <p:nvSpPr>
          <p:cNvPr id="11" name="Line Callout 1 (No Border) 10"/>
          <p:cNvSpPr/>
          <p:nvPr/>
        </p:nvSpPr>
        <p:spPr>
          <a:xfrm>
            <a:off x="7162800" y="2819400"/>
            <a:ext cx="1524000" cy="685800"/>
          </a:xfrm>
          <a:prstGeom prst="callout1">
            <a:avLst>
              <a:gd name="adj1" fmla="val 51314"/>
              <a:gd name="adj2" fmla="val -2835"/>
              <a:gd name="adj3" fmla="val 41581"/>
              <a:gd name="adj4" fmla="val -10328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Program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7391400" y="3962400"/>
            <a:ext cx="1524000" cy="685800"/>
          </a:xfrm>
          <a:prstGeom prst="callout1">
            <a:avLst>
              <a:gd name="adj1" fmla="val 49746"/>
              <a:gd name="adj2" fmla="val -2835"/>
              <a:gd name="adj3" fmla="val -40698"/>
              <a:gd name="adj4" fmla="val -10569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Setting</a:t>
            </a:r>
          </a:p>
        </p:txBody>
      </p:sp>
      <p:sp>
        <p:nvSpPr>
          <p:cNvPr id="13" name="Line Callout 1 (No Border) 12"/>
          <p:cNvSpPr/>
          <p:nvPr/>
        </p:nvSpPr>
        <p:spPr>
          <a:xfrm>
            <a:off x="7162800" y="4953000"/>
            <a:ext cx="1524000" cy="685800"/>
          </a:xfrm>
          <a:prstGeom prst="callout1">
            <a:avLst>
              <a:gd name="adj1" fmla="val 49746"/>
              <a:gd name="adj2" fmla="val -2129"/>
              <a:gd name="adj3" fmla="val -142792"/>
              <a:gd name="adj4" fmla="val -17921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xmlns="" val="23166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MSTAR Universal Screener</a:t>
            </a:r>
          </a:p>
        </p:txBody>
      </p:sp>
      <p:pic>
        <p:nvPicPr>
          <p:cNvPr id="47107" name="Content Placeholder 3" descr="Screen shot 2010-11-17 at 5.01.20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068" b="-1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1085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9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Results Report</a:t>
            </a:r>
            <a:br>
              <a:rPr lang="en-US" sz="3600" dirty="0" smtClean="0"/>
            </a:br>
            <a:r>
              <a:rPr lang="en-US" sz="3600" dirty="0" smtClean="0"/>
              <a:t>By Administration</a:t>
            </a:r>
            <a:endParaRPr lang="en-US" sz="3600" dirty="0"/>
          </a:p>
        </p:txBody>
      </p:sp>
      <p:pic>
        <p:nvPicPr>
          <p:cNvPr id="5" name="Content Placeholder 4" descr="image00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8278" r="-18278"/>
          <a:stretch>
            <a:fillRect/>
          </a:stretch>
        </p:blipFill>
        <p:spPr>
          <a:xfrm>
            <a:off x="457200" y="185245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10726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38" y="274638"/>
            <a:ext cx="5105400" cy="64500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676374"/>
            <a:ext cx="6148387" cy="69707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7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Cautionary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Successful statewide </a:t>
            </a:r>
            <a:r>
              <a:rPr lang="en-US" dirty="0" smtClean="0"/>
              <a:t>training requires sustained attention from the state</a:t>
            </a:r>
          </a:p>
          <a:p>
            <a:r>
              <a:rPr lang="en-US" dirty="0" smtClean="0"/>
              <a:t>District and school level personnel must carry the effort to improve intervention in mathematics</a:t>
            </a:r>
          </a:p>
          <a:p>
            <a:r>
              <a:rPr lang="en-US" dirty="0" smtClean="0"/>
              <a:t>While intervention is consistent with NCTM’s interests in improving mathematics teaching and learning, successful implementation will depend on the quality of teaching</a:t>
            </a:r>
          </a:p>
          <a:p>
            <a:r>
              <a:rPr lang="en-US" dirty="0" smtClean="0"/>
              <a:t>High quality professional development and teacher preparation are essential to improve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46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578</Words>
  <Application>Microsoft Office PowerPoint</Application>
  <PresentationFormat>On-screen Show (4:3)</PresentationFormat>
  <Paragraphs>91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2_Office Theme</vt:lpstr>
      <vt:lpstr>National Council of Teachers of Mathematics</vt:lpstr>
      <vt:lpstr>One State’s Response</vt:lpstr>
      <vt:lpstr>Designing and Implementing a System for RtI in Mathematics</vt:lpstr>
      <vt:lpstr>RtI:Multi-Tiered Model</vt:lpstr>
      <vt:lpstr>RtI: A Closer Look at Tier II</vt:lpstr>
      <vt:lpstr>MSTAR Universal Screener</vt:lpstr>
      <vt:lpstr>Assessment Results Report By Administration</vt:lpstr>
      <vt:lpstr>Slide 8</vt:lpstr>
      <vt:lpstr>Some Cautionary Thoughts</vt:lpstr>
    </vt:vector>
  </TitlesOfParts>
  <Company>Southern Methodist University 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Council of Teachers of Mathematics</dc:title>
  <dc:creator>28594037</dc:creator>
  <cp:lastModifiedBy>Becky</cp:lastModifiedBy>
  <cp:revision>13</cp:revision>
  <dcterms:created xsi:type="dcterms:W3CDTF">2011-10-15T19:26:10Z</dcterms:created>
  <dcterms:modified xsi:type="dcterms:W3CDTF">2011-10-17T20:37:12Z</dcterms:modified>
</cp:coreProperties>
</file>