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8" r:id="rId2"/>
    <p:sldId id="260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 Clarke" initials="B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36C"/>
    <a:srgbClr val="A62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971" autoAdjust="0"/>
  </p:normalViewPr>
  <p:slideViewPr>
    <p:cSldViewPr snapToGrid="0" snapToObjects="1">
      <p:cViewPr varScale="1">
        <p:scale>
          <a:sx n="59" d="100"/>
          <a:sy n="59" d="100"/>
        </p:scale>
        <p:origin x="-8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1819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10-02T07:32:07.319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C7924-C322-4A4A-B978-7A715520852F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83FEA-90CE-4F9E-BE44-C7B30EDF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80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09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71D94B5-5643-40D6-87AE-684FA953C482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4087412-626A-447B-96A0-66A153B97905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6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1F87944-207F-4905-8AAF-A8A5F78E8072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06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163995-83C1-4C35-B756-4886EB913F64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54275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3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23556FD-1390-455F-B8A1-05D22EC5D32D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8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9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5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71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3E796BD-2F59-4EBD-BFF6-4C2F6CE5F65A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88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5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36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5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FEA-90CE-4F9E-BE44-C7B30EDF67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6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279AD98-7DEB-456A-B38A-2E7043175029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11188"/>
            <a:ext cx="4583112" cy="3438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715" y="4114800"/>
            <a:ext cx="6477000" cy="4570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176AB51-B034-4113-BFD5-0874E4F26B3B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11188"/>
            <a:ext cx="4583112" cy="3438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114800"/>
            <a:ext cx="6477000" cy="4570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207B407-DA5C-46BE-8595-5D712BF31098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11188"/>
            <a:ext cx="4583112" cy="3438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114800"/>
            <a:ext cx="6477000" cy="4570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F462C9-4943-445C-85BD-60C7DC9AAFF9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11188"/>
            <a:ext cx="4583112" cy="3438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114800"/>
            <a:ext cx="6477000" cy="4570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79E03DD-582E-4707-9CAC-881E0C34CA3A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11188"/>
            <a:ext cx="4583112" cy="3438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114800"/>
            <a:ext cx="6477000" cy="4570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ea typeface="ＭＳ Ｐゴシック" charset="-128"/>
              </a:rPr>
              <a:t>The purpose of </a:t>
            </a:r>
            <a:r>
              <a:rPr lang="en-US" i="1" smtClean="0">
                <a:ea typeface="ＭＳ Ｐゴシック" charset="-128"/>
              </a:rPr>
              <a:t>Diagnostic Assessment</a:t>
            </a:r>
            <a:r>
              <a:rPr lang="en-US" smtClean="0">
                <a:ea typeface="ＭＳ Ｐゴシック" charset="-128"/>
              </a:rPr>
              <a:t> is to provide more in-depth information on student’s skills and instructional needs </a:t>
            </a:r>
            <a:r>
              <a:rPr lang="en-US" i="1" smtClean="0">
                <a:ea typeface="ＭＳ Ｐゴシック" charset="-128"/>
              </a:rPr>
              <a:t>to plan instruction</a:t>
            </a:r>
            <a:r>
              <a:rPr lang="en-US" smtClean="0">
                <a:ea typeface="ＭＳ Ｐゴシック" charset="-128"/>
              </a:rPr>
              <a:t>.</a:t>
            </a:r>
          </a:p>
          <a:p>
            <a:pPr>
              <a:buFontTx/>
              <a:buChar char="•"/>
            </a:pPr>
            <a:r>
              <a:rPr lang="en-US" smtClean="0">
                <a:ea typeface="ＭＳ Ｐゴシック" charset="-128"/>
              </a:rPr>
              <a:t>Diagnostic assessment may include a variety of teacher-made or specialized assessments, but should be closely aligned to the accountability outcomes for the grade.  </a:t>
            </a:r>
          </a:p>
          <a:p>
            <a:endParaRPr lang="en-US" smtClean="0"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charset="-128"/>
              </a:rPr>
              <a:t>Ask participants to think about whether their school has assessments designed for this purpose. 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Have participants reflect on the following:</a:t>
            </a:r>
          </a:p>
          <a:p>
            <a:pPr lvl="2">
              <a:buFontTx/>
              <a:buChar char="•"/>
            </a:pPr>
            <a:r>
              <a:rPr lang="en-US" smtClean="0">
                <a:ea typeface="ＭＳ Ｐゴシック" charset="-128"/>
              </a:rPr>
              <a:t>When and how often is it administered?</a:t>
            </a:r>
          </a:p>
          <a:p>
            <a:pPr lvl="2">
              <a:buFontTx/>
              <a:buChar char="•"/>
            </a:pPr>
            <a:r>
              <a:rPr lang="en-US" smtClean="0">
                <a:ea typeface="ＭＳ Ｐゴシック" charset="-128"/>
              </a:rPr>
              <a:t> Which students are given the measure?</a:t>
            </a:r>
          </a:p>
          <a:p>
            <a:pPr lvl="2">
              <a:buFontTx/>
              <a:buChar char="•"/>
            </a:pPr>
            <a:r>
              <a:rPr lang="en-US" smtClean="0">
                <a:ea typeface="ＭＳ Ｐゴシック" charset="-128"/>
              </a:rPr>
              <a:t> How are the results used?</a:t>
            </a:r>
          </a:p>
          <a:p>
            <a:pPr lvl="2">
              <a:buFontTx/>
              <a:buChar char="•"/>
            </a:pPr>
            <a:r>
              <a:rPr lang="en-US" smtClean="0">
                <a:ea typeface="ＭＳ Ｐゴシック" charset="-128"/>
              </a:rPr>
              <a:t> Does the measure have established reliability and validity?</a:t>
            </a:r>
          </a:p>
          <a:p>
            <a:pPr lvl="2">
              <a:buFontTx/>
              <a:buChar char="•"/>
            </a:pPr>
            <a:r>
              <a:rPr lang="en-US" smtClean="0">
                <a:ea typeface="ＭＳ Ｐゴシック" charset="-128"/>
              </a:rPr>
              <a:t> Does the device focus on the essential early literacy skills in a time efficient manner?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64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SIG_2011_presentation_easternbgcover2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670" y="-33868"/>
            <a:ext cx="8983133" cy="69415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72932" y="2286000"/>
            <a:ext cx="4885267" cy="1600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72932" y="3886200"/>
            <a:ext cx="4199468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743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COI-LOGO18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811520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42" name="Picture 2" descr="COI-LOGO1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884227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F9FB-C717-4338-80AE-7EEF5A03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2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OI-LOGO1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40" y="5852160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OI-LOGO1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72" y="5836602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2933"/>
            <a:ext cx="4038600" cy="38232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02933"/>
            <a:ext cx="4038600" cy="38232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 descr="COI-LOGO1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410200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606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83467"/>
            <a:ext cx="4040188" cy="2942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9606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83467"/>
            <a:ext cx="4041775" cy="2942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COI-LOGO1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70" y="5768181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COI-LOGO1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811520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800"/>
            <a:ext cx="3008313" cy="647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20800"/>
            <a:ext cx="5111750" cy="480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7467"/>
            <a:ext cx="3008313" cy="3958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170" name="Picture 2" descr="COI-LOGO1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0" y="5768181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194" name="Picture 2" descr="COI-LOGO1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5814218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218" name="Picture 2" descr="COI-LOGO1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768181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G_2011_presentation_easternbg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16934" y="-36179"/>
            <a:ext cx="9009529" cy="69619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867" y="1219200"/>
            <a:ext cx="7865534" cy="95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66" y="2175933"/>
            <a:ext cx="7865535" cy="395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A62C3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7436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7436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ninstructio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ncee/wwc/publications/practiceguid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OI-Info@rmcres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hyperlink" Target="http://centeroninstruction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23882" y="2286000"/>
            <a:ext cx="5982911" cy="1600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682E2E"/>
                </a:solidFill>
                <a:ea typeface="ＭＳ Ｐゴシック" pitchFamily="-106" charset="-128"/>
                <a:cs typeface="ＭＳ Ｐゴシック" pitchFamily="-106" charset="-128"/>
              </a:rPr>
              <a:t>IES Practice Guide - Response </a:t>
            </a:r>
            <a:r>
              <a:rPr lang="en-US" sz="3600" dirty="0" smtClean="0">
                <a:solidFill>
                  <a:srgbClr val="682E2E"/>
                </a:solidFill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3600" dirty="0" smtClean="0">
                <a:solidFill>
                  <a:srgbClr val="682E2E"/>
                </a:solidFill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600" dirty="0" smtClean="0">
                <a:solidFill>
                  <a:srgbClr val="682E2E"/>
                </a:solidFill>
                <a:ea typeface="ＭＳ Ｐゴシック" pitchFamily="-106" charset="-128"/>
                <a:cs typeface="ＭＳ Ｐゴシック" pitchFamily="-106" charset="-128"/>
              </a:rPr>
              <a:t>to </a:t>
            </a:r>
            <a:r>
              <a:rPr lang="en-US" sz="3600" dirty="0">
                <a:solidFill>
                  <a:srgbClr val="682E2E"/>
                </a:solidFill>
                <a:ea typeface="ＭＳ Ｐゴシック" pitchFamily="-106" charset="-128"/>
                <a:cs typeface="ＭＳ Ｐゴシック" pitchFamily="-106" charset="-128"/>
              </a:rPr>
              <a:t>Intervention in Mathematics </a:t>
            </a:r>
            <a:br>
              <a:rPr lang="en-US" sz="3600" dirty="0">
                <a:solidFill>
                  <a:srgbClr val="682E2E"/>
                </a:solidFill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100" dirty="0">
                <a:solidFill>
                  <a:srgbClr val="682E2E"/>
                </a:solidFill>
                <a:ea typeface="ＭＳ Ｐゴシック" pitchFamily="-106" charset="-128"/>
                <a:cs typeface="ＭＳ Ｐゴシック" pitchFamily="-106" charset="-128"/>
              </a:rPr>
              <a:t>A Focus on Assessment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23882" y="3904130"/>
            <a:ext cx="419946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Ben </a:t>
            </a:r>
            <a:r>
              <a:rPr lang="en-US" dirty="0"/>
              <a:t>Clarke, Ph.D.</a:t>
            </a:r>
          </a:p>
          <a:p>
            <a:r>
              <a:rPr lang="en-US" dirty="0"/>
              <a:t>Research Associate - Center for Teaching and Learning, University of Oregon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13529" y="3811588"/>
            <a:ext cx="5893264" cy="0"/>
          </a:xfrm>
          <a:prstGeom prst="line">
            <a:avLst/>
          </a:prstGeom>
          <a:ln w="9525">
            <a:solidFill>
              <a:srgbClr val="A62C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121226"/>
            <a:ext cx="7865534" cy="956733"/>
          </a:xfrm>
        </p:spPr>
        <p:txBody>
          <a:bodyPr/>
          <a:lstStyle/>
          <a:p>
            <a:r>
              <a:rPr lang="en-US" sz="3600" dirty="0" smtClean="0">
                <a:ea typeface="ＭＳ Ｐゴシック" charset="-128"/>
              </a:rPr>
              <a:t>Coherent Assessment Systems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2023529"/>
            <a:ext cx="7865535" cy="395023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ea typeface="ＭＳ Ｐゴシック" charset="-128"/>
              </a:rPr>
              <a:t>Each type of assessment has a purpose</a:t>
            </a:r>
          </a:p>
          <a:p>
            <a:endParaRPr lang="en-US" sz="2800" dirty="0" smtClean="0">
              <a:ea typeface="ＭＳ Ｐゴシック" charset="-128"/>
            </a:endParaRPr>
          </a:p>
          <a:p>
            <a:r>
              <a:rPr lang="en-US" sz="2800" dirty="0" smtClean="0">
                <a:ea typeface="ＭＳ Ｐゴシック" charset="-128"/>
              </a:rPr>
              <a:t>The design of the tool should match the purpose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What are the implications for screening tools used with all students?</a:t>
            </a:r>
          </a:p>
          <a:p>
            <a:endParaRPr lang="en-US" sz="2800" dirty="0" smtClean="0">
              <a:ea typeface="ＭＳ Ｐゴシック" charset="-128"/>
            </a:endParaRPr>
          </a:p>
          <a:p>
            <a:r>
              <a:rPr lang="en-US" sz="2800" dirty="0" smtClean="0">
                <a:ea typeface="ＭＳ Ｐゴシック" charset="-128"/>
              </a:rPr>
              <a:t>Think purpose not tool</a:t>
            </a:r>
            <a:endParaRPr lang="en-US" sz="2400" dirty="0" smtClean="0">
              <a:ea typeface="ＭＳ Ｐゴシック" charset="-128"/>
            </a:endParaRPr>
          </a:p>
          <a:p>
            <a:endParaRPr lang="en-US" sz="2800" dirty="0" smtClean="0">
              <a:ea typeface="ＭＳ Ｐゴシック" charset="-128"/>
            </a:endParaRPr>
          </a:p>
          <a:p>
            <a:r>
              <a:rPr lang="en-US" sz="2800" dirty="0" smtClean="0">
                <a:ea typeface="ＭＳ Ｐゴシック" charset="-128"/>
              </a:rPr>
              <a:t>How do each of these purposes fit together?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13916"/>
            <a:ext cx="75438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ＭＳ Ｐゴシック" charset="-128"/>
              </a:rPr>
              <a:t>Does your school collect data to make decisions or to collect data?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2260471"/>
            <a:ext cx="7865535" cy="395023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ea typeface="ＭＳ Ｐゴシック" charset="-128"/>
              </a:rPr>
              <a:t>Common pitfalls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Focus is on procedure</a:t>
            </a:r>
          </a:p>
          <a:p>
            <a:pPr lvl="1"/>
            <a:endParaRPr lang="en-US" sz="2400" dirty="0" smtClean="0">
              <a:ea typeface="ＭＳ Ｐゴシック" charset="-128"/>
            </a:endParaRPr>
          </a:p>
          <a:p>
            <a:pPr lvl="1"/>
            <a:r>
              <a:rPr lang="en-US" sz="2400" dirty="0" smtClean="0">
                <a:ea typeface="ＭＳ Ｐゴシック" charset="-128"/>
              </a:rPr>
              <a:t>Data collected don’t match purpose for collecting data (e.g. collecting diagnostic data on all students)</a:t>
            </a:r>
          </a:p>
          <a:p>
            <a:pPr lvl="1"/>
            <a:endParaRPr lang="en-US" sz="2400" dirty="0" smtClean="0">
              <a:ea typeface="ＭＳ Ｐゴシック" charset="-128"/>
            </a:endParaRPr>
          </a:p>
          <a:p>
            <a:pPr lvl="1"/>
            <a:r>
              <a:rPr lang="en-US" sz="2400" dirty="0" smtClean="0">
                <a:ea typeface="ＭＳ Ｐゴシック" charset="-128"/>
              </a:rPr>
              <a:t>Layering of data sources</a:t>
            </a:r>
          </a:p>
          <a:p>
            <a:pPr lvl="1"/>
            <a:endParaRPr lang="en-US" sz="2400" dirty="0" smtClean="0">
              <a:ea typeface="ＭＳ Ｐゴシック" charset="-128"/>
            </a:endParaRPr>
          </a:p>
          <a:p>
            <a:pPr lvl="1"/>
            <a:r>
              <a:rPr lang="en-US" sz="2400" dirty="0" smtClean="0">
                <a:ea typeface="ＭＳ Ｐゴシック" charset="-128"/>
              </a:rPr>
              <a:t>Different data for different programs 				     (e.g. Title 1)</a:t>
            </a:r>
          </a:p>
          <a:p>
            <a:pPr lvl="1"/>
            <a:endParaRPr lang="en-US" sz="24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36290"/>
            <a:ext cx="7543800" cy="1049709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ＭＳ Ｐゴシック" charset="-128"/>
              </a:rPr>
              <a:t>Activity: Do your current assessments function as a whole?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2376956"/>
            <a:ext cx="7865535" cy="395023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charset="-128"/>
              </a:rPr>
              <a:t>Talk with a colleague about how the four types of assessments work in one system at your school/district.</a:t>
            </a:r>
          </a:p>
          <a:p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Does each assessment tool match the purpose it is used for?</a:t>
            </a:r>
          </a:p>
          <a:p>
            <a:pPr lvl="1"/>
            <a:endParaRPr lang="en-US" dirty="0" smtClean="0">
              <a:ea typeface="ＭＳ Ｐゴシック" charset="-128"/>
            </a:endParaRPr>
          </a:p>
          <a:p>
            <a:pPr lvl="1" defTabSz="287338"/>
            <a:r>
              <a:rPr lang="en-US" dirty="0" smtClean="0">
                <a:ea typeface="ＭＳ Ｐゴシック" charset="-128"/>
              </a:rPr>
              <a:t>Does the system link together in a 		 		  logical manner?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Recommendation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41176"/>
            <a:ext cx="7772400" cy="4083424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dirty="0" smtClean="0">
                <a:ea typeface="ＭＳ Ｐゴシック" charset="-128"/>
              </a:rPr>
              <a:t>Screen all students to identify those at risk for potential mathematics difficulties and provide interventions to students identified as at risk.</a:t>
            </a:r>
          </a:p>
          <a:p>
            <a:pPr>
              <a:buFont typeface="Wingdings" charset="2"/>
              <a:buNone/>
            </a:pPr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Level of Evidence: </a:t>
            </a:r>
            <a:r>
              <a:rPr lang="en-US" b="1" dirty="0" smtClean="0">
                <a:ea typeface="ＭＳ Ｐゴシック" charset="-128"/>
              </a:rPr>
              <a:t>Moderate</a:t>
            </a:r>
          </a:p>
          <a:p>
            <a:pPr>
              <a:lnSpc>
                <a:spcPct val="60000"/>
              </a:lnSpc>
              <a:buFont typeface="Wingdings" charset="2"/>
              <a:buNone/>
            </a:pPr>
            <a:endParaRPr lang="en-US" sz="3600" dirty="0" smtClean="0">
              <a:ea typeface="ＭＳ Ｐゴシック" charset="-128"/>
            </a:endParaRPr>
          </a:p>
          <a:p>
            <a:pPr>
              <a:buFont typeface="Wingdings" charset="2"/>
              <a:buNone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088568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Technical Evidence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1964614"/>
            <a:ext cx="7865535" cy="39502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charset="-128"/>
              </a:rPr>
              <a:t>Correlational design studies</a:t>
            </a:r>
          </a:p>
          <a:p>
            <a:pPr>
              <a:lnSpc>
                <a:spcPct val="80000"/>
              </a:lnSpc>
            </a:pPr>
            <a:endParaRPr lang="en-US" sz="28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Greater evidence in the earlier grades</a:t>
            </a:r>
          </a:p>
          <a:p>
            <a:pPr>
              <a:lnSpc>
                <a:spcPct val="80000"/>
              </a:lnSpc>
            </a:pPr>
            <a:endParaRPr lang="en-US" sz="28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Reliability typically included inter-tester, internal consistency, test-retest, and alternate form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27436C"/>
                </a:solidFill>
                <a:ea typeface="ＭＳ Ｐゴシック" charset="-128"/>
              </a:rPr>
              <a:t>Most fall between r=.8 to .9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Validity primarily focused on criterion related with an emphasis on predictive validity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27436C"/>
                </a:solidFill>
                <a:ea typeface="ＭＳ Ｐゴシック" charset="-128"/>
              </a:rPr>
              <a:t>Most fall between r=.5 to .7</a:t>
            </a:r>
          </a:p>
          <a:p>
            <a:pPr lvl="1">
              <a:lnSpc>
                <a:spcPct val="80000"/>
              </a:lnSpc>
              <a:buFont typeface="Wingdings" charset="2"/>
              <a:buNone/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Measures are beginning to report on sensitivity and specificity</a:t>
            </a:r>
          </a:p>
          <a:p>
            <a:pPr lvl="1">
              <a:lnSpc>
                <a:spcPct val="80000"/>
              </a:lnSpc>
              <a:buFont typeface="Wingdings" charset="2"/>
              <a:buNone/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110340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Content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1925555"/>
            <a:ext cx="7865535" cy="39502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charset="-128"/>
              </a:rPr>
              <a:t>Content of Measures</a:t>
            </a:r>
          </a:p>
          <a:p>
            <a:pPr>
              <a:lnSpc>
                <a:spcPct val="80000"/>
              </a:lnSpc>
            </a:pPr>
            <a:endParaRPr lang="en-US" sz="28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Single aspect of number sense (e.g. strategic counting) – most common in earlier grades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Or Broad measures incorporating multiple aspects of number</a:t>
            </a:r>
          </a:p>
          <a:p>
            <a:pPr lvl="2">
              <a:lnSpc>
                <a:spcPct val="80000"/>
              </a:lnSpc>
            </a:pPr>
            <a:r>
              <a:rPr lang="en-US" dirty="0">
                <a:solidFill>
                  <a:srgbClr val="27436C"/>
                </a:solidFill>
                <a:ea typeface="ＭＳ Ｐゴシック" charset="-128"/>
              </a:rPr>
              <a:t>Some measures are combination scores from multiple single aspect measures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Measures reflecting the computation and concepts and applications objectives for a specific grade level – most common later grades</a:t>
            </a:r>
          </a:p>
          <a:p>
            <a:pPr lvl="2">
              <a:lnSpc>
                <a:spcPct val="80000"/>
              </a:lnSpc>
            </a:pPr>
            <a:r>
              <a:rPr lang="en-US" dirty="0">
                <a:solidFill>
                  <a:srgbClr val="27436C"/>
                </a:solidFill>
                <a:ea typeface="ＭＳ Ｐゴシック" charset="-128"/>
              </a:rPr>
              <a:t>Often referred to as CBM or General Outcome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142998"/>
            <a:ext cx="7865534" cy="95673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Features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910826"/>
            <a:ext cx="7772400" cy="4267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charset="2"/>
              <a:buNone/>
            </a:pP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n-US" sz="2800" dirty="0" smtClean="0">
                <a:ea typeface="ＭＳ Ｐゴシック" charset="-128"/>
              </a:rPr>
              <a:t>Short duration measures (1 minute fluency measures)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Note many measures that are short duration also used in progress monitoring.</a:t>
            </a:r>
          </a:p>
          <a:p>
            <a:pPr eaLnBrk="1" hangingPunct="1"/>
            <a:endParaRPr lang="en-US" sz="2800" dirty="0" smtClean="0">
              <a:ea typeface="ＭＳ Ｐゴシック" charset="-128"/>
            </a:endParaRPr>
          </a:p>
          <a:p>
            <a:pPr eaLnBrk="1" hangingPunct="1"/>
            <a:r>
              <a:rPr lang="en-US" sz="2800" dirty="0" smtClean="0">
                <a:ea typeface="ＭＳ Ｐゴシック" charset="-128"/>
              </a:rPr>
              <a:t>Longer duration measures (untimed up to 20 minutes) often examine multiple aspects of number sense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Issue of purpose is critical to examine</a:t>
            </a:r>
          </a:p>
          <a:p>
            <a:pPr eaLnBrk="1" hangingPunct="1">
              <a:buFont typeface="Wingdings" charset="2"/>
              <a:buNone/>
            </a:pPr>
            <a:endParaRPr lang="en-US" sz="2800" dirty="0" smtClean="0">
              <a:ea typeface="ＭＳ Ｐゴシック" charset="-128"/>
            </a:endParaRPr>
          </a:p>
          <a:p>
            <a:pPr eaLnBrk="1" hangingPunct="1"/>
            <a:r>
              <a:rPr lang="en-US" sz="2800" dirty="0" smtClean="0">
                <a:ea typeface="ＭＳ Ｐゴシック" charset="-128"/>
              </a:rPr>
              <a:t>Most research examines predictive validity from Fall to Spring.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  <a:p>
            <a:pPr marL="1085850" lvl="2" eaLnBrk="1" hangingPunct="1">
              <a:buFont typeface="Wingdings" charset="2"/>
              <a:buChar char="v"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Examples: Single aspect number sense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 smtClean="0">
                <a:ea typeface="ＭＳ Ｐゴシック" charset="-128"/>
              </a:rPr>
              <a:t>Example: Magnitude comparison</a:t>
            </a:r>
          </a:p>
          <a:p>
            <a:pPr lvl="1"/>
            <a:endParaRPr lang="en-US" sz="3200" dirty="0" smtClean="0">
              <a:ea typeface="ＭＳ Ｐゴシック" charset="-128"/>
            </a:endParaRPr>
          </a:p>
          <a:p>
            <a:pPr lvl="1"/>
            <a:endParaRPr lang="en-US" sz="1800" dirty="0" smtClean="0">
              <a:ea typeface="ＭＳ Ｐゴシック" charset="-128"/>
            </a:endParaRPr>
          </a:p>
          <a:p>
            <a:pPr lvl="1"/>
            <a:endParaRPr lang="en-US" sz="1800" dirty="0" smtClean="0">
              <a:ea typeface="ＭＳ Ｐゴシック" charset="-128"/>
            </a:endParaRPr>
          </a:p>
          <a:p>
            <a:pPr lvl="1"/>
            <a:r>
              <a:rPr lang="en-US" sz="3200" dirty="0" smtClean="0">
                <a:ea typeface="ＭＳ Ｐゴシック" charset="-128"/>
              </a:rPr>
              <a:t>Example: Strategic counting</a:t>
            </a:r>
          </a:p>
          <a:p>
            <a:endParaRPr lang="en-US" sz="1800" dirty="0" smtClean="0">
              <a:ea typeface="ＭＳ Ｐゴシック" charset="-128"/>
            </a:endParaRPr>
          </a:p>
          <a:p>
            <a:endParaRPr lang="en-US" sz="1800" dirty="0" smtClean="0">
              <a:ea typeface="ＭＳ Ｐゴシック" charset="-128"/>
            </a:endParaRPr>
          </a:p>
          <a:p>
            <a:endParaRPr lang="en-US" sz="1800" dirty="0" smtClean="0">
              <a:ea typeface="ＭＳ Ｐゴシック" charset="-128"/>
            </a:endParaRPr>
          </a:p>
          <a:p>
            <a:endParaRPr lang="en-US" sz="1800" dirty="0" smtClean="0">
              <a:ea typeface="ＭＳ Ｐゴシック" charset="-128"/>
            </a:endParaRPr>
          </a:p>
          <a:p>
            <a:endParaRPr lang="en-US" sz="1600" dirty="0" smtClean="0">
              <a:ea typeface="ＭＳ Ｐゴシック" charset="-128"/>
            </a:endParaRPr>
          </a:p>
          <a:p>
            <a:endParaRPr lang="en-US" sz="2000" dirty="0" smtClean="0">
              <a:ea typeface="ＭＳ Ｐゴシック" charset="-128"/>
            </a:endParaRPr>
          </a:p>
        </p:txBody>
      </p:sp>
      <p:grpSp>
        <p:nvGrpSpPr>
          <p:cNvPr id="19460" name="Group 17"/>
          <p:cNvGrpSpPr>
            <a:grpSpLocks/>
          </p:cNvGrpSpPr>
          <p:nvPr/>
        </p:nvGrpSpPr>
        <p:grpSpPr bwMode="auto">
          <a:xfrm>
            <a:off x="1515036" y="2904565"/>
            <a:ext cx="5638800" cy="990600"/>
            <a:chOff x="1296" y="1536"/>
            <a:chExt cx="3552" cy="624"/>
          </a:xfrm>
        </p:grpSpPr>
        <p:sp>
          <p:nvSpPr>
            <p:cNvPr id="19467" name="Rectangle 4"/>
            <p:cNvSpPr>
              <a:spLocks noChangeArrowheads="1"/>
            </p:cNvSpPr>
            <p:nvPr/>
          </p:nvSpPr>
          <p:spPr bwMode="auto">
            <a:xfrm>
              <a:off x="1296" y="1536"/>
              <a:ext cx="355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5"/>
            <p:cNvSpPr>
              <a:spLocks noChangeShapeType="1"/>
            </p:cNvSpPr>
            <p:nvPr/>
          </p:nvSpPr>
          <p:spPr bwMode="auto">
            <a:xfrm>
              <a:off x="2160" y="15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Text Box 6"/>
            <p:cNvSpPr txBox="1">
              <a:spLocks noChangeArrowheads="1"/>
            </p:cNvSpPr>
            <p:nvPr/>
          </p:nvSpPr>
          <p:spPr bwMode="auto">
            <a:xfrm>
              <a:off x="1296" y="1680"/>
              <a:ext cx="7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/>
                <a:t>12       3</a:t>
              </a:r>
            </a:p>
          </p:txBody>
        </p:sp>
        <p:sp>
          <p:nvSpPr>
            <p:cNvPr id="19470" name="Line 7"/>
            <p:cNvSpPr>
              <a:spLocks noChangeShapeType="1"/>
            </p:cNvSpPr>
            <p:nvPr/>
          </p:nvSpPr>
          <p:spPr bwMode="auto">
            <a:xfrm>
              <a:off x="3024" y="15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Text Box 8"/>
            <p:cNvSpPr txBox="1">
              <a:spLocks noChangeArrowheads="1"/>
            </p:cNvSpPr>
            <p:nvPr/>
          </p:nvSpPr>
          <p:spPr bwMode="auto">
            <a:xfrm>
              <a:off x="2160" y="1680"/>
              <a:ext cx="7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/>
                <a:t>  4      1</a:t>
              </a:r>
            </a:p>
          </p:txBody>
        </p:sp>
        <p:sp>
          <p:nvSpPr>
            <p:cNvPr id="19472" name="Text Box 9"/>
            <p:cNvSpPr txBox="1">
              <a:spLocks noChangeArrowheads="1"/>
            </p:cNvSpPr>
            <p:nvPr/>
          </p:nvSpPr>
          <p:spPr bwMode="auto">
            <a:xfrm>
              <a:off x="3024" y="1680"/>
              <a:ext cx="8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/>
                <a:t> 5      11</a:t>
              </a:r>
            </a:p>
          </p:txBody>
        </p:sp>
        <p:sp>
          <p:nvSpPr>
            <p:cNvPr id="19473" name="Line 10"/>
            <p:cNvSpPr>
              <a:spLocks noChangeShapeType="1"/>
            </p:cNvSpPr>
            <p:nvPr/>
          </p:nvSpPr>
          <p:spPr bwMode="auto">
            <a:xfrm>
              <a:off x="3888" y="15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Text Box 11"/>
            <p:cNvSpPr txBox="1">
              <a:spLocks noChangeArrowheads="1"/>
            </p:cNvSpPr>
            <p:nvPr/>
          </p:nvSpPr>
          <p:spPr bwMode="auto">
            <a:xfrm>
              <a:off x="4032" y="1680"/>
              <a:ext cx="6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/>
                <a:t>9       4</a:t>
              </a:r>
            </a:p>
          </p:txBody>
        </p:sp>
      </p:grpSp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2133600" y="5029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462" name="Group 18"/>
          <p:cNvGrpSpPr>
            <a:grpSpLocks/>
          </p:cNvGrpSpPr>
          <p:nvPr/>
        </p:nvGrpSpPr>
        <p:grpSpPr bwMode="auto">
          <a:xfrm>
            <a:off x="1438836" y="4714875"/>
            <a:ext cx="5821363" cy="1000125"/>
            <a:chOff x="1152" y="3114"/>
            <a:chExt cx="3667" cy="630"/>
          </a:xfrm>
        </p:grpSpPr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1152" y="3114"/>
              <a:ext cx="355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Line 13"/>
            <p:cNvSpPr>
              <a:spLocks noChangeShapeType="1"/>
            </p:cNvSpPr>
            <p:nvPr/>
          </p:nvSpPr>
          <p:spPr bwMode="auto">
            <a:xfrm>
              <a:off x="2448" y="312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Line 14"/>
            <p:cNvSpPr>
              <a:spLocks noChangeShapeType="1"/>
            </p:cNvSpPr>
            <p:nvPr/>
          </p:nvSpPr>
          <p:spPr bwMode="auto">
            <a:xfrm>
              <a:off x="3696" y="312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Text Box 16"/>
            <p:cNvSpPr txBox="1">
              <a:spLocks noChangeArrowheads="1"/>
            </p:cNvSpPr>
            <p:nvPr/>
          </p:nvSpPr>
          <p:spPr bwMode="auto">
            <a:xfrm>
              <a:off x="1200" y="3264"/>
              <a:ext cx="361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/>
                <a:t>  __   13   14       6   __   8        3   4   __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6" y="1147482"/>
            <a:ext cx="7865534" cy="956733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charset="-128"/>
              </a:rPr>
              <a:t>Example: Multiple aspects number sense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75932"/>
            <a:ext cx="7772400" cy="392006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charset="-128"/>
              </a:rPr>
              <a:t>Number Knowledge Test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charset="-128"/>
              </a:rPr>
              <a:t>Level 1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solidFill>
                  <a:srgbClr val="27436C"/>
                </a:solidFill>
                <a:ea typeface="ＭＳ Ｐゴシック" charset="-128"/>
              </a:rPr>
              <a:t>If you had 4 chocolates and someone gave you 3 more, how many chocolates would you have?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solidFill>
                  <a:srgbClr val="27436C"/>
                </a:solidFill>
                <a:ea typeface="ＭＳ Ｐゴシック" charset="-128"/>
              </a:rPr>
              <a:t>Which is bigger: 5 or 4?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charset="-128"/>
              </a:rPr>
              <a:t>Level 3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solidFill>
                  <a:srgbClr val="27436C"/>
                </a:solidFill>
                <a:ea typeface="ＭＳ Ｐゴシック" charset="-128"/>
              </a:rPr>
              <a:t>What number comes 9 after 999?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solidFill>
                  <a:srgbClr val="27436C"/>
                </a:solidFill>
                <a:ea typeface="ＭＳ Ｐゴシック" charset="-128"/>
              </a:rPr>
              <a:t>Which difference is smaller: the </a:t>
            </a:r>
            <a:r>
              <a:rPr lang="en-US" sz="2200" dirty="0" smtClean="0">
                <a:solidFill>
                  <a:srgbClr val="27436C"/>
                </a:solidFill>
                <a:ea typeface="ＭＳ Ｐゴシック" charset="-128"/>
              </a:rPr>
              <a:t>difference </a:t>
            </a:r>
            <a:r>
              <a:rPr lang="en-US" sz="2200" dirty="0">
                <a:solidFill>
                  <a:srgbClr val="27436C"/>
                </a:solidFill>
                <a:ea typeface="ＭＳ Ｐゴシック" charset="-128"/>
              </a:rPr>
              <a:t>between 48 and 36 or the difference between </a:t>
            </a:r>
            <a:r>
              <a:rPr lang="en-US" sz="2200" dirty="0" smtClean="0">
                <a:solidFill>
                  <a:srgbClr val="27436C"/>
                </a:solidFill>
                <a:ea typeface="ＭＳ Ｐゴシック" charset="-128"/>
              </a:rPr>
              <a:t>84 </a:t>
            </a:r>
            <a:r>
              <a:rPr lang="en-US" sz="2200" dirty="0">
                <a:solidFill>
                  <a:srgbClr val="27436C"/>
                </a:solidFill>
                <a:ea typeface="ＭＳ Ｐゴシック" charset="-128"/>
              </a:rPr>
              <a:t>and 73?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sz="1500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Char char="v"/>
            </a:pPr>
            <a:endParaRPr lang="en-US" sz="17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v"/>
            </a:pPr>
            <a:endParaRPr lang="en-US" sz="19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110340"/>
            <a:ext cx="7865534" cy="956733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</a:rPr>
              <a:t>2</a:t>
            </a:r>
            <a:r>
              <a:rPr lang="en-US" sz="3200" baseline="30000" dirty="0" smtClean="0">
                <a:ea typeface="ＭＳ Ｐゴシック" charset="-128"/>
              </a:rPr>
              <a:t>nd</a:t>
            </a:r>
            <a:r>
              <a:rPr lang="en-US" sz="3200" dirty="0" smtClean="0">
                <a:ea typeface="ＭＳ Ｐゴシック" charset="-128"/>
              </a:rPr>
              <a:t> grade and above: Examples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1925555"/>
            <a:ext cx="7865535" cy="39502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ＭＳ Ｐゴシック" charset="-128"/>
              </a:rPr>
              <a:t>Number combinations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Word problems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Grade level computation objectives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Grade level concepts and applications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Measures tied to NMAP Focal Points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r>
              <a:rPr lang="en-US" sz="1200">
                <a:latin typeface="Times New Roman" pitchFamily="112" charset="0"/>
                <a:ea typeface="MS Pゴシック" pitchFamily="-92" charset="-128"/>
              </a:rPr>
              <a:t>Funded by U.S. Department of Education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82207" y="1970319"/>
            <a:ext cx="7946571" cy="41148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latin typeface="Arial Narrow" pitchFamily="34" charset="0"/>
              </a:rPr>
              <a:t>The Center on Instruction is operated by RMC Research Corporation in partnership with 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Florida Center for Reading Research at Florida State University; Instructional Research Group</a:t>
            </a:r>
            <a:r>
              <a:rPr lang="en-US" sz="1600" b="1" dirty="0" smtClean="0">
                <a:latin typeface="Arial Narrow" pitchFamily="34" charset="0"/>
              </a:rPr>
              <a:t>; the </a:t>
            </a:r>
            <a:r>
              <a:rPr lang="en-US" sz="1600" b="1" dirty="0">
                <a:latin typeface="Arial Narrow" pitchFamily="34" charset="0"/>
              </a:rPr>
              <a:t>Texas Institute for Measurement, Evaluation, and Statistics at the University of Houston</a:t>
            </a:r>
            <a:r>
              <a:rPr lang="en-US" sz="1600" b="1" dirty="0" smtClean="0">
                <a:latin typeface="Arial Narrow" pitchFamily="34" charset="0"/>
              </a:rPr>
              <a:t>; and </a:t>
            </a:r>
            <a:r>
              <a:rPr lang="en-US" sz="1600" b="1" dirty="0">
                <a:latin typeface="Arial Narrow" pitchFamily="34" charset="0"/>
              </a:rPr>
              <a:t>The Meadows Center for Preventing Educational Risk at the University of Texas at Austin.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contents of this PowerPoint were developed under cooperative agreement S283B050034 with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U.S. Department of Education. However, these contents do not necessarily represent the policy of the Department of Education, and you should not assume endorsement by the Federal Government.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Center on Instruction requests that no changes be made to the content or appearance of this product.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i="1" dirty="0">
                <a:latin typeface="Arial Narrow" pitchFamily="34" charset="0"/>
              </a:rPr>
              <a:t>To download a copy of this document, visit </a:t>
            </a:r>
            <a:r>
              <a:rPr lang="en-US" sz="1600" b="1" i="1" dirty="0">
                <a:latin typeface="Arial Narrow" pitchFamily="34" charset="0"/>
                <a:hlinkClick r:id="rId3"/>
              </a:rPr>
              <a:t>www.centeroninstruction.org</a:t>
            </a:r>
            <a:r>
              <a:rPr lang="en-US" sz="1600" b="1" i="1" dirty="0">
                <a:latin typeface="Arial Narrow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600" b="1" i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i="1" dirty="0">
                <a:latin typeface="Arial Narrow" pitchFamily="34" charset="0"/>
              </a:rPr>
              <a:t>2011</a:t>
            </a:r>
          </a:p>
        </p:txBody>
      </p:sp>
      <p:pic>
        <p:nvPicPr>
          <p:cNvPr id="4101" name="Picture 3" descr="COI LOGO1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7" y="1166230"/>
            <a:ext cx="1042330" cy="73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en-US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668867" y="995861"/>
            <a:ext cx="7865534" cy="956733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</a:rPr>
              <a:t>General Outcome Measures</a:t>
            </a:r>
            <a:r>
              <a:rPr lang="en-US" dirty="0" smtClean="0">
                <a:ea typeface="ＭＳ Ｐゴシック" charset="-128"/>
              </a:rPr>
              <a:t>	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838200" y="2091080"/>
            <a:ext cx="678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600" dirty="0">
                <a:solidFill>
                  <a:srgbClr val="27436C"/>
                </a:solidFill>
                <a:latin typeface="Arial"/>
                <a:ea typeface="ＭＳ Ｐゴシック" charset="-128"/>
                <a:cs typeface="Arial"/>
              </a:rPr>
              <a:t>For students in grades 1–6.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600" dirty="0">
                <a:solidFill>
                  <a:srgbClr val="27436C"/>
                </a:solidFill>
                <a:latin typeface="Arial"/>
                <a:ea typeface="ＭＳ Ｐゴシック" charset="-128"/>
                <a:cs typeface="Arial"/>
              </a:rPr>
              <a:t>Student is presented with 25 computation or concept and application problems representing the year-long, grade-level math curriculum.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600" dirty="0">
                <a:solidFill>
                  <a:srgbClr val="27436C"/>
                </a:solidFill>
                <a:latin typeface="Arial"/>
                <a:ea typeface="ＭＳ Ｐゴシック" charset="-128"/>
                <a:cs typeface="Arial"/>
              </a:rPr>
              <a:t>Student works for set amount of time (time limit varies for each grade).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9" y="1060042"/>
            <a:ext cx="3900674" cy="555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668867" y="1138517"/>
            <a:ext cx="7865534" cy="956733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</a:rPr>
              <a:t>Example: Reflecting critical math content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668867" y="1951815"/>
            <a:ext cx="7543800" cy="45117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easy-CBM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Items created according to NCTM Focal Points for grade level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48 items for screening (16 per focal point)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Ongoing research (not reviewed in practice guide)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077682"/>
            <a:ext cx="7865534" cy="95673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Middle School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1860239"/>
            <a:ext cx="7865535" cy="395023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>
                <a:ea typeface="ＭＳ Ｐゴシック" charset="-128"/>
              </a:rPr>
              <a:t>Algebra measures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ea typeface="ＭＳ Ｐゴシック" charset="-128"/>
              </a:rPr>
              <a:t>Designed by </a:t>
            </a:r>
            <a:r>
              <a:rPr lang="en-US" sz="2400" dirty="0" err="1">
                <a:ea typeface="ＭＳ Ｐゴシック" charset="-128"/>
              </a:rPr>
              <a:t>Foegen</a:t>
            </a:r>
            <a:r>
              <a:rPr lang="en-US" sz="2400" dirty="0">
                <a:ea typeface="ＭＳ Ｐゴシック" charset="-128"/>
              </a:rPr>
              <a:t> and colleagues assess pre-algebra and basic algebra skills.  Administered and scored similar to Math-CBM</a:t>
            </a:r>
          </a:p>
          <a:p>
            <a:pPr>
              <a:spcBef>
                <a:spcPts val="1200"/>
              </a:spcBef>
              <a:defRPr/>
            </a:pPr>
            <a:endParaRPr lang="en-US" dirty="0">
              <a:ea typeface="ＭＳ Ｐゴシック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en-US" dirty="0">
                <a:ea typeface="ＭＳ Ｐゴシック" charset="-128"/>
              </a:rPr>
              <a:t>Math CBM Computation and Concepts and Applications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ea typeface="ＭＳ Ｐゴシック" charset="-128"/>
              </a:rPr>
              <a:t>Concepts and Applications showed greater validity in 6th, 7th, and 8th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093694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Basic Skills (in Algebra)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0427"/>
            <a:ext cx="8229600" cy="4530725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</a:rPr>
              <a:t>60 items; 5 minutes</a:t>
            </a:r>
          </a:p>
          <a:p>
            <a:r>
              <a:rPr lang="en-US" sz="2800" dirty="0" smtClean="0">
                <a:ea typeface="ＭＳ Ｐゴシック" charset="-128"/>
              </a:rPr>
              <a:t>Problems include: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Solving basic fact equations;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 Applying the distributive property;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 Working with integers;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 Combining like terms; 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Simplifying expressions; 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Applying proportional reasoning</a:t>
            </a:r>
          </a:p>
          <a:p>
            <a:r>
              <a:rPr lang="en-US" sz="2800" dirty="0" smtClean="0">
                <a:ea typeface="ＭＳ Ｐゴシック" charset="-128"/>
              </a:rPr>
              <a:t>Scoring: # of problems 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22704" y="1057836"/>
            <a:ext cx="2549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/>
              <a:t>Basic </a:t>
            </a:r>
            <a:endParaRPr lang="en-US" dirty="0" smtClean="0"/>
          </a:p>
          <a:p>
            <a:r>
              <a:rPr lang="en-US" dirty="0" smtClean="0"/>
              <a:t>Pre-algebra </a:t>
            </a:r>
            <a:r>
              <a:rPr lang="en-US" dirty="0"/>
              <a:t>skills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146437"/>
              </p:ext>
            </p:extLst>
          </p:nvPr>
        </p:nvGraphicFramePr>
        <p:xfrm>
          <a:off x="3048002" y="1187186"/>
          <a:ext cx="5679141" cy="549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6086856" imgH="8388096" progId="Word.Document.8">
                  <p:embed/>
                </p:oleObj>
              </mc:Choice>
              <mc:Fallback>
                <p:oleObj name="Document" r:id="rId5" imgW="6086856" imgH="83880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2" y="1187186"/>
                        <a:ext cx="5679141" cy="54919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68867" y="1099454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Suggestions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68866" y="1914669"/>
            <a:ext cx="7865535" cy="395023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a typeface="ＭＳ Ｐゴシック" charset="-128"/>
              </a:rPr>
              <a:t>Have a building level team select measures based on critical criteria such as reliability, validity and efficiency.	</a:t>
            </a:r>
          </a:p>
          <a:p>
            <a:pPr lvl="1"/>
            <a:r>
              <a:rPr lang="en-US" dirty="0" smtClean="0">
                <a:ea typeface="ＭＳ Ｐゴシック" charset="-128"/>
              </a:rPr>
              <a:t>Team should have measurement expertise (e.g. school psychologist) and mathematics (e.g. math specialist)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Set up a screening to occur twice a year (Fall and Winter)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Be aware of students who fall near the cut scores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68867" y="1088568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Suggestions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68866" y="1947327"/>
            <a:ext cx="7865535" cy="395023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Select screening measures based on the content they cover with a emphasis on critical instructional objectives for each grade level.</a:t>
            </a:r>
          </a:p>
          <a:p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Lower elementary: Whole Number</a:t>
            </a:r>
          </a:p>
          <a:p>
            <a:pPr lvl="1"/>
            <a:r>
              <a:rPr lang="en-US" dirty="0" smtClean="0">
                <a:ea typeface="ＭＳ Ｐゴシック" charset="-128"/>
              </a:rPr>
              <a:t>Upper elementary: Rational Number</a:t>
            </a:r>
          </a:p>
          <a:p>
            <a:pPr lvl="1"/>
            <a:r>
              <a:rPr lang="en-US" dirty="0" smtClean="0">
                <a:ea typeface="ＭＳ Ｐゴシック" charset="-128"/>
              </a:rPr>
              <a:t>Across grades: Computational Fluency (hallmark of MLD)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68867" y="1110340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Suggestions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68866" y="1914669"/>
            <a:ext cx="7865535" cy="395023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In grades 4-8, use screening measures in combination with state testing data.</a:t>
            </a:r>
          </a:p>
          <a:p>
            <a:endParaRPr lang="en-US" sz="2800" dirty="0" smtClean="0">
              <a:ea typeface="ＭＳ Ｐゴシック" charset="-128"/>
            </a:endParaRPr>
          </a:p>
          <a:p>
            <a:pPr lvl="1"/>
            <a:r>
              <a:rPr lang="en-US" sz="2400" dirty="0" smtClean="0">
                <a:ea typeface="ＭＳ Ｐゴシック" charset="-128"/>
              </a:rPr>
              <a:t>Use state testing data from the previous year as the first cut in a screening system.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Can then use a screening measure with a reduced pool of students or a more diagnostic measure linked to the intervention program for a second cut.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68867" y="1121226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Suggestions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68866" y="1969099"/>
            <a:ext cx="7865535" cy="395023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Use the same screening tool across a district to enable analyzing results across schools</a:t>
            </a:r>
          </a:p>
          <a:p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Districts may use results to determine the effectiveness of district initiatives.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May also be used to determine systematic areas of weakness and provide support in that area (e.g. fractions)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800" smtClean="0">
                <a:ea typeface="ＭＳ Ｐゴシック" pitchFamily="-106" charset="-128"/>
                <a:cs typeface="ＭＳ Ｐゴシック" pitchFamily="-106" charset="-128"/>
              </a:rPr>
              <a:t>Assisting Students Struggling with Mathematics: Response to Intervention for Elementary and Middle Schools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581400"/>
            <a:ext cx="7772400" cy="30480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800" dirty="0" smtClean="0">
                <a:ea typeface="ＭＳ Ｐゴシック" charset="-128"/>
              </a:rPr>
              <a:t>The report is available on the IES website:</a:t>
            </a:r>
          </a:p>
          <a:p>
            <a:pPr algn="ctr">
              <a:buFont typeface="Wingdings" charset="2"/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None/>
            </a:pPr>
            <a:r>
              <a:rPr lang="en-US" sz="2400" dirty="0" smtClean="0">
                <a:ea typeface="ＭＳ Ｐゴシック" charset="-128"/>
                <a:hlinkClick r:id="rId3"/>
              </a:rPr>
              <a:t>http://ies.ed.gov/ncee/wwc/publications/practiceguides/</a:t>
            </a:r>
            <a:r>
              <a:rPr lang="en-US" sz="2400" dirty="0" smtClean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099454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Roadblocks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1892897"/>
            <a:ext cx="7865535" cy="395023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Resistance may be encountered  in allocating time resources to the collection of screening data.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u="sng" dirty="0" smtClean="0">
                <a:ea typeface="ＭＳ Ｐゴシック" charset="-128"/>
              </a:rPr>
              <a:t>Suggested Approach:</a:t>
            </a:r>
            <a:r>
              <a:rPr lang="en-US" dirty="0" smtClean="0">
                <a:ea typeface="ＭＳ Ｐゴシック" charset="-128"/>
              </a:rPr>
              <a:t> Use data collection teams to streamline the data collection and analysis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110340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Roadblocks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1892897"/>
            <a:ext cx="7865535" cy="395023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charset="-128"/>
              </a:rPr>
              <a:t>Questions may arise about testing students who are “doing fine”. 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u="sng" dirty="0" smtClean="0">
                <a:ea typeface="ＭＳ Ｐゴシック" charset="-128"/>
              </a:rPr>
              <a:t>Suggested Approach:</a:t>
            </a:r>
            <a:r>
              <a:rPr lang="en-US" dirty="0" smtClean="0">
                <a:ea typeface="ＭＳ Ｐゴシック" charset="-128"/>
              </a:rPr>
              <a:t> Screening all students allows the school or district to evaluate the impact of instructional approaches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Screening all students creates a distribution of performance allowing the identification of at-risk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099454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Roadblocks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1903783"/>
            <a:ext cx="7865535" cy="395023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charset="-128"/>
              </a:rPr>
              <a:t>Screening may identify students as at-risk who do not need services and miss students who do.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u="sng" dirty="0" smtClean="0">
                <a:ea typeface="ＭＳ Ｐゴシック" charset="-128"/>
              </a:rPr>
              <a:t>Suggested Approach: </a:t>
            </a:r>
            <a:r>
              <a:rPr lang="en-US" dirty="0" smtClean="0">
                <a:ea typeface="ＭＳ Ｐゴシック" charset="-128"/>
              </a:rPr>
              <a:t>Schools should frequently examine the sensitivity and specificity of screening measures to ensure a proper balance and accurate decisions about student risk status.</a:t>
            </a:r>
            <a:endParaRPr lang="en-US" u="sng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68867" y="1075215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Sensitivity and Specificity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147066"/>
              </p:ext>
            </p:extLst>
          </p:nvPr>
        </p:nvGraphicFramePr>
        <p:xfrm>
          <a:off x="762000" y="1944860"/>
          <a:ext cx="7543800" cy="2173137"/>
        </p:xfrm>
        <a:graphic>
          <a:graphicData uri="http://schemas.openxmlformats.org/drawingml/2006/table">
            <a:tbl>
              <a:tblPr/>
              <a:tblGrid>
                <a:gridCol w="1828800"/>
                <a:gridCol w="1943100"/>
                <a:gridCol w="1885950"/>
                <a:gridCol w="1885950"/>
              </a:tblGrid>
              <a:tr h="349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Students at-risk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0D0"/>
                    </a:solidFill>
                  </a:tcPr>
                </a:tc>
              </a:tr>
              <a:tr h="6401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Students identified as at-risk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 positive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(A)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 positive (B)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9E9"/>
                    </a:solidFill>
                  </a:tcPr>
                </a:tc>
              </a:tr>
              <a:tr h="640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 negative (C)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 negative (D)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0D0"/>
                    </a:solidFill>
                  </a:tcPr>
                </a:tc>
              </a:tr>
            </a:tbl>
          </a:graphicData>
        </a:graphic>
      </p:graphicFrame>
      <p:sp>
        <p:nvSpPr>
          <p:cNvPr id="35868" name="TextBox 4"/>
          <p:cNvSpPr txBox="1">
            <a:spLocks noChangeArrowheads="1"/>
          </p:cNvSpPr>
          <p:nvPr/>
        </p:nvSpPr>
        <p:spPr bwMode="auto">
          <a:xfrm>
            <a:off x="668867" y="4200600"/>
            <a:ext cx="7013886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27436C"/>
                </a:solidFill>
                <a:latin typeface="Arial"/>
                <a:cs typeface="Arial"/>
              </a:rPr>
              <a:t>Sensitivity: Number of students correctly identified as at-risk or A/(A+C)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en-US" sz="2800" dirty="0">
              <a:solidFill>
                <a:srgbClr val="27436C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27436C"/>
                </a:solidFill>
                <a:latin typeface="Arial"/>
                <a:cs typeface="Arial"/>
              </a:rPr>
              <a:t>Specificity: Number of student correctly identified as not at risk or D/(D+B)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68867" y="1121226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Sensitivity and Specificity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68866" y="1892897"/>
            <a:ext cx="7865535" cy="395023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charset="-128"/>
              </a:rPr>
              <a:t>Set your cut score too high and</a:t>
            </a:r>
          </a:p>
          <a:p>
            <a:pPr lvl="1"/>
            <a:r>
              <a:rPr lang="en-US" dirty="0" smtClean="0">
                <a:ea typeface="ＭＳ Ｐゴシック" charset="-128"/>
              </a:rPr>
              <a:t>You have good sensitivity (all kids that need help are identified) but poor specificity (lots of kids who don’t need help are identified)</a:t>
            </a:r>
          </a:p>
          <a:p>
            <a:r>
              <a:rPr lang="en-US" dirty="0" smtClean="0">
                <a:ea typeface="ＭＳ Ｐゴシック" charset="-128"/>
              </a:rPr>
              <a:t>Set your cut score too low and</a:t>
            </a:r>
          </a:p>
          <a:p>
            <a:pPr lvl="1"/>
            <a:r>
              <a:rPr lang="en-US" dirty="0" smtClean="0">
                <a:ea typeface="ＭＳ Ｐゴシック" charset="-128"/>
              </a:rPr>
              <a:t>You have good specificity (most kids who don’t need help will not be identified as at-risk) but poor sensitivity (you may miss many kids who do need help)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088568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Roadblocks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1838467"/>
            <a:ext cx="7865535" cy="395023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charset="-128"/>
              </a:rPr>
              <a:t>Screening may identify large numbers of students who need support beyond the current resources of the school or district.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800" u="sng" dirty="0" smtClean="0">
                <a:ea typeface="ＭＳ Ｐゴシック" charset="-128"/>
              </a:rPr>
              <a:t>Suggested Approach:</a:t>
            </a:r>
            <a:r>
              <a:rPr lang="en-US" sz="2800" dirty="0" smtClean="0">
                <a:ea typeface="ＭＳ Ｐゴシック" charset="-128"/>
              </a:rPr>
              <a:t> Schools and districts should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8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Allocate resources to the students with the most risk and at critical grade levels</a:t>
            </a:r>
            <a:endParaRPr lang="en-US" sz="2400" u="sng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None/>
            </a:pPr>
            <a:r>
              <a:rPr lang="en-US" sz="2400" dirty="0" smtClean="0">
                <a:ea typeface="ＭＳ Ｐゴシック" charset="-128"/>
              </a:rPr>
              <a:t>				and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Implement school wide interventions to all students in areas of school wide low performance (e.g. Fractions)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8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5447" y="1281953"/>
            <a:ext cx="75438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ＭＳ Ｐゴシック" charset="-128"/>
              </a:rPr>
              <a:t>Activity: What is your current screening process?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2498662"/>
            <a:ext cx="7865535" cy="395023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What measure(s) do you use?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What works well in your system?  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What roadblocks have you encountered?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066" y="2732319"/>
            <a:ext cx="7865535" cy="21336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a typeface="ＭＳ Ｐゴシック" charset="-128"/>
              </a:rPr>
              <a:t>Contact: Center on Instruction</a:t>
            </a:r>
          </a:p>
          <a:p>
            <a:pPr marL="0" indent="0" algn="ctr">
              <a:buNone/>
            </a:pPr>
            <a:r>
              <a:rPr lang="en-US" dirty="0" smtClean="0">
                <a:ea typeface="ＭＳ Ｐゴシック" charset="-128"/>
                <a:hlinkClick r:id="rId3"/>
              </a:rPr>
              <a:t>COI-Info@rmcres.com</a:t>
            </a:r>
            <a:endParaRPr lang="en-US" dirty="0" smtClean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US" dirty="0" smtClean="0">
                <a:ea typeface="ＭＳ Ｐゴシック" charset="-128"/>
              </a:rPr>
              <a:t>Website Address: </a:t>
            </a:r>
            <a:r>
              <a:rPr lang="en-US" dirty="0" smtClean="0">
                <a:ea typeface="ＭＳ Ｐゴシック" charset="-128"/>
                <a:hlinkClick r:id="rId4"/>
              </a:rPr>
              <a:t>http://centeroninstruction.org</a:t>
            </a:r>
            <a:r>
              <a:rPr lang="en-US" dirty="0" smtClean="0">
                <a:ea typeface="ＭＳ Ｐゴシック" charset="-128"/>
              </a:rPr>
              <a:t> </a:t>
            </a:r>
          </a:p>
        </p:txBody>
      </p:sp>
      <p:pic>
        <p:nvPicPr>
          <p:cNvPr id="4" name="Picture 2" descr="COI-LOGO1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21" y="1395230"/>
            <a:ext cx="1524000" cy="11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706" y="1374445"/>
            <a:ext cx="7467600" cy="838200"/>
          </a:xfrm>
        </p:spPr>
        <p:txBody>
          <a:bodyPr/>
          <a:lstStyle/>
          <a:p>
            <a:r>
              <a:rPr lang="en-US" sz="4800" dirty="0" smtClean="0">
                <a:ea typeface="ＭＳ Ｐゴシック" charset="-128"/>
              </a:rPr>
              <a:t>What is Assessment?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306" y="2263807"/>
            <a:ext cx="7620000" cy="4114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charset="2"/>
              <a:buNone/>
            </a:pPr>
            <a:r>
              <a:rPr lang="en-US" dirty="0">
                <a:ea typeface="ＭＳ Ｐゴシック" charset="-128"/>
              </a:rPr>
              <a:t>Definition: </a:t>
            </a:r>
          </a:p>
          <a:p>
            <a:pPr>
              <a:buFont typeface="Wingdings" charset="2"/>
              <a:buNone/>
            </a:pPr>
            <a:r>
              <a:rPr lang="en-US" dirty="0">
                <a:ea typeface="ＭＳ Ｐゴシック" charset="-128"/>
              </a:rPr>
              <a:t>	Assessment is the collection of data to make decisions. </a:t>
            </a:r>
          </a:p>
          <a:p>
            <a:pPr>
              <a:buFont typeface="Wingdings" charset="2"/>
              <a:buNone/>
            </a:pPr>
            <a:r>
              <a:rPr lang="en-US" sz="1600" dirty="0" smtClean="0">
                <a:ea typeface="ＭＳ Ｐゴシック" charset="-128"/>
              </a:rPr>
              <a:t>			</a:t>
            </a:r>
            <a:r>
              <a:rPr lang="en-US" sz="2000" dirty="0" smtClean="0">
                <a:ea typeface="ＭＳ Ｐゴシック" charset="-128"/>
              </a:rPr>
              <a:t>(</a:t>
            </a:r>
            <a:r>
              <a:rPr lang="en-US" sz="2000" dirty="0">
                <a:ea typeface="ＭＳ Ｐゴシック" charset="-128"/>
              </a:rPr>
              <a:t>Salvia &amp; </a:t>
            </a:r>
            <a:r>
              <a:rPr lang="en-US" sz="2000" dirty="0" err="1">
                <a:ea typeface="ＭＳ Ｐゴシック" charset="-128"/>
              </a:rPr>
              <a:t>Ysseldyke</a:t>
            </a:r>
            <a:r>
              <a:rPr lang="en-US" sz="2000" dirty="0">
                <a:ea typeface="ＭＳ Ｐゴシック" charset="-128"/>
              </a:rPr>
              <a:t>, 1997)</a:t>
            </a:r>
          </a:p>
          <a:p>
            <a:pPr>
              <a:buFont typeface="Wingdings" charset="2"/>
              <a:buNone/>
            </a:pPr>
            <a:endParaRPr lang="en-US" dirty="0">
              <a:ea typeface="ＭＳ Ｐゴシック" charset="-128"/>
            </a:endParaRPr>
          </a:p>
          <a:p>
            <a:pPr>
              <a:buFont typeface="Wingdings" charset="2"/>
              <a:buNone/>
            </a:pPr>
            <a:r>
              <a:rPr lang="en-US" dirty="0">
                <a:ea typeface="ＭＳ Ｐゴシック" charset="-128"/>
              </a:rPr>
              <a:t>	Assessment is useless if we don’t use it to guide our actions.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28872"/>
            <a:ext cx="7543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800" dirty="0" smtClean="0">
                <a:ea typeface="ＭＳ Ｐゴシック" pitchFamily="-106" charset="-128"/>
                <a:cs typeface="ＭＳ Ｐゴシック" pitchFamily="-106" charset="-128"/>
              </a:rPr>
              <a:t>Assessment for Different Purposes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2446946"/>
            <a:ext cx="7689850" cy="41148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</a:rPr>
              <a:t>An effective, comprehensive mathematics assessment program includes assessments for four purposes: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>
                <a:ea typeface="ＭＳ Ｐゴシック" charset="-128"/>
              </a:rPr>
              <a:t>Outcome</a:t>
            </a:r>
            <a:r>
              <a:rPr lang="en-US" dirty="0" smtClean="0">
                <a:ea typeface="ＭＳ Ｐゴシック" charset="-128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>
                <a:ea typeface="ＭＳ Ｐゴシック" charset="-128"/>
              </a:rPr>
              <a:t>Screening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>
                <a:ea typeface="ＭＳ Ｐゴシック" charset="-128"/>
              </a:rPr>
              <a:t>Progress Monitoring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>
                <a:ea typeface="ＭＳ Ｐゴシック" charset="-128"/>
              </a:rPr>
              <a:t>Diagnostic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Outcome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u="sng" smtClean="0">
                <a:ea typeface="ＭＳ Ｐゴシック" charset="-128"/>
              </a:rPr>
              <a:t>Purpose</a:t>
            </a:r>
            <a:r>
              <a:rPr lang="en-US" sz="2400" smtClean="0">
                <a:ea typeface="ＭＳ Ｐゴシック" charset="-128"/>
              </a:rPr>
              <a:t>: To determine level of proficiency in relation to norm or criterion.</a:t>
            </a:r>
          </a:p>
          <a:p>
            <a:pPr>
              <a:lnSpc>
                <a:spcPct val="120000"/>
              </a:lnSpc>
            </a:pPr>
            <a:r>
              <a:rPr lang="en-US" sz="2400" u="sng" smtClean="0">
                <a:ea typeface="ＭＳ Ｐゴシック" charset="-128"/>
              </a:rPr>
              <a:t>When</a:t>
            </a:r>
            <a:r>
              <a:rPr lang="en-US" sz="2400" smtClean="0">
                <a:ea typeface="ＭＳ Ｐゴシック" charset="-128"/>
              </a:rPr>
              <a:t>: Typically administered at end of year. Can be administered pre/post to assess overall growth.</a:t>
            </a:r>
          </a:p>
          <a:p>
            <a:pPr>
              <a:lnSpc>
                <a:spcPct val="120000"/>
              </a:lnSpc>
            </a:pPr>
            <a:r>
              <a:rPr lang="en-US" sz="2400" u="sng" smtClean="0">
                <a:ea typeface="ＭＳ Ｐゴシック" charset="-128"/>
              </a:rPr>
              <a:t>Who</a:t>
            </a:r>
            <a:r>
              <a:rPr lang="en-US" sz="2400" smtClean="0">
                <a:ea typeface="ＭＳ Ｐゴシック" charset="-128"/>
              </a:rPr>
              <a:t>: All students</a:t>
            </a:r>
          </a:p>
          <a:p>
            <a:pPr>
              <a:lnSpc>
                <a:spcPct val="120000"/>
              </a:lnSpc>
            </a:pPr>
            <a:r>
              <a:rPr lang="en-US" sz="2400" u="sng" smtClean="0">
                <a:ea typeface="ＭＳ Ｐゴシック" charset="-128"/>
              </a:rPr>
              <a:t>Relation to instruction</a:t>
            </a:r>
            <a:r>
              <a:rPr lang="en-US" sz="2400" smtClean="0">
                <a:ea typeface="ＭＳ Ｐゴシック" charset="-128"/>
              </a:rPr>
              <a:t>: Provides index of overall efficacy but limited timely instructional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Screening Assessment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000" u="sng" smtClean="0">
                <a:ea typeface="ＭＳ Ｐゴシック" charset="-128"/>
              </a:rPr>
              <a:t>Purpose</a:t>
            </a:r>
            <a:r>
              <a:rPr lang="en-US" sz="2000" smtClean="0">
                <a:ea typeface="ＭＳ Ｐゴシック" charset="-128"/>
              </a:rPr>
              <a:t>: To determine children who are likely to require additional instructional support (predictive validity).</a:t>
            </a:r>
          </a:p>
          <a:p>
            <a:pPr>
              <a:lnSpc>
                <a:spcPct val="120000"/>
              </a:lnSpc>
            </a:pPr>
            <a:r>
              <a:rPr lang="en-US" sz="2000" u="sng" smtClean="0">
                <a:ea typeface="ＭＳ Ｐゴシック" charset="-128"/>
              </a:rPr>
              <a:t>When</a:t>
            </a:r>
            <a:r>
              <a:rPr lang="en-US" sz="2000" smtClean="0">
                <a:ea typeface="ＭＳ Ｐゴシック" charset="-128"/>
              </a:rPr>
              <a:t>: Early in the academic year or when new students enter school.  May be repeated in the Winter and Spring.</a:t>
            </a:r>
          </a:p>
          <a:p>
            <a:pPr>
              <a:lnSpc>
                <a:spcPct val="120000"/>
              </a:lnSpc>
            </a:pPr>
            <a:r>
              <a:rPr lang="en-US" sz="2000" u="sng" smtClean="0">
                <a:ea typeface="ＭＳ Ｐゴシック" charset="-128"/>
              </a:rPr>
              <a:t>Who</a:t>
            </a:r>
            <a:r>
              <a:rPr lang="en-US" sz="2000" smtClean="0">
                <a:ea typeface="ＭＳ Ｐゴシック" charset="-128"/>
              </a:rPr>
              <a:t>: All students</a:t>
            </a:r>
          </a:p>
          <a:p>
            <a:pPr>
              <a:lnSpc>
                <a:spcPct val="120000"/>
              </a:lnSpc>
            </a:pPr>
            <a:r>
              <a:rPr lang="en-US" sz="2000" u="sng" smtClean="0">
                <a:ea typeface="ＭＳ Ｐゴシック" charset="-128"/>
              </a:rPr>
              <a:t>Relation to instruction</a:t>
            </a:r>
            <a:r>
              <a:rPr lang="en-US" sz="2000" smtClean="0">
                <a:ea typeface="ＭＳ Ｐゴシック" charset="-128"/>
              </a:rPr>
              <a:t>: Most valuable when used to identify children who may need further assessment or additional instructional </a:t>
            </a:r>
            <a:r>
              <a:rPr lang="en-US" sz="2000" i="1" smtClean="0">
                <a:ea typeface="ＭＳ Ｐゴシック" charset="-128"/>
              </a:rPr>
              <a:t>support</a:t>
            </a:r>
            <a:r>
              <a:rPr lang="en-US" sz="2000" smtClean="0"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Progress Monitoring Assessment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400" u="sng" smtClean="0">
                <a:ea typeface="ＭＳ Ｐゴシック" charset="-128"/>
              </a:rPr>
              <a:t>Purpose</a:t>
            </a:r>
            <a:r>
              <a:rPr lang="en-US" sz="2400" smtClean="0">
                <a:ea typeface="ＭＳ Ｐゴシック" charset="-128"/>
              </a:rPr>
              <a:t>: Frequent, timely measures to determine whether students are learning enough of critical skills.</a:t>
            </a:r>
          </a:p>
          <a:p>
            <a:pPr>
              <a:lnSpc>
                <a:spcPct val="130000"/>
              </a:lnSpc>
            </a:pPr>
            <a:r>
              <a:rPr lang="en-US" sz="2400" u="sng" smtClean="0">
                <a:ea typeface="ＭＳ Ｐゴシック" charset="-128"/>
              </a:rPr>
              <a:t>When</a:t>
            </a:r>
            <a:r>
              <a:rPr lang="en-US" sz="2400" smtClean="0">
                <a:ea typeface="ＭＳ Ｐゴシック" charset="-128"/>
              </a:rPr>
              <a:t>: Weekly or Monthly</a:t>
            </a:r>
          </a:p>
          <a:p>
            <a:pPr>
              <a:lnSpc>
                <a:spcPct val="130000"/>
              </a:lnSpc>
            </a:pPr>
            <a:r>
              <a:rPr lang="en-US" sz="2400" u="sng" smtClean="0">
                <a:ea typeface="ＭＳ Ｐゴシック" charset="-128"/>
              </a:rPr>
              <a:t>Who</a:t>
            </a:r>
            <a:r>
              <a:rPr lang="en-US" sz="2400" smtClean="0">
                <a:ea typeface="ＭＳ Ｐゴシック" charset="-128"/>
              </a:rPr>
              <a:t>: At-risk students</a:t>
            </a:r>
          </a:p>
          <a:p>
            <a:pPr>
              <a:lnSpc>
                <a:spcPct val="130000"/>
              </a:lnSpc>
            </a:pPr>
            <a:r>
              <a:rPr lang="en-US" sz="2400" u="sng" smtClean="0">
                <a:ea typeface="ＭＳ Ｐゴシック" charset="-128"/>
              </a:rPr>
              <a:t>Relation to Instruction</a:t>
            </a:r>
            <a:r>
              <a:rPr lang="en-US" sz="2400" smtClean="0">
                <a:ea typeface="ＭＳ Ｐゴシック" charset="-128"/>
              </a:rPr>
              <a:t>: Indicates student response to instruction.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1175656"/>
            <a:ext cx="7865534" cy="95673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Diagnostic Assessment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2034415"/>
            <a:ext cx="7865535" cy="395023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u="sng" dirty="0" smtClean="0">
                <a:ea typeface="ＭＳ Ｐゴシック" charset="-128"/>
              </a:rPr>
              <a:t>Purpose</a:t>
            </a:r>
            <a:r>
              <a:rPr lang="en-US" sz="2400" dirty="0" smtClean="0">
                <a:ea typeface="ＭＳ Ｐゴシック" charset="-128"/>
              </a:rPr>
              <a:t>: To provide specific information on skills and strategy needs of individual students.</a:t>
            </a:r>
          </a:p>
          <a:p>
            <a:pPr>
              <a:lnSpc>
                <a:spcPct val="110000"/>
              </a:lnSpc>
            </a:pPr>
            <a:r>
              <a:rPr lang="en-US" sz="2400" u="sng" dirty="0" smtClean="0">
                <a:ea typeface="ＭＳ Ｐゴシック" charset="-128"/>
              </a:rPr>
              <a:t>When</a:t>
            </a:r>
            <a:r>
              <a:rPr lang="en-US" sz="2400" dirty="0" smtClean="0">
                <a:ea typeface="ＭＳ Ｐゴシック" charset="-128"/>
              </a:rPr>
              <a:t>: Following screening or at points during the year when students are not making adequate progress.</a:t>
            </a:r>
          </a:p>
          <a:p>
            <a:pPr>
              <a:lnSpc>
                <a:spcPct val="110000"/>
              </a:lnSpc>
            </a:pPr>
            <a:r>
              <a:rPr lang="en-US" sz="2400" u="sng" dirty="0" smtClean="0">
                <a:ea typeface="ＭＳ Ｐゴシック" charset="-128"/>
              </a:rPr>
              <a:t>Who</a:t>
            </a:r>
            <a:r>
              <a:rPr lang="en-US" sz="2400" dirty="0" smtClean="0">
                <a:ea typeface="ＭＳ Ｐゴシック" charset="-128"/>
              </a:rPr>
              <a:t>: Selected students as indicated by screening or progress monitoring measures or teacher judgment.</a:t>
            </a:r>
          </a:p>
          <a:p>
            <a:pPr>
              <a:lnSpc>
                <a:spcPct val="110000"/>
              </a:lnSpc>
            </a:pPr>
            <a:r>
              <a:rPr lang="en-US" sz="2400" u="sng" dirty="0" smtClean="0">
                <a:ea typeface="ＭＳ Ｐゴシック" charset="-128"/>
              </a:rPr>
              <a:t>Relation to Instruction</a:t>
            </a:r>
            <a:r>
              <a:rPr lang="en-US" sz="2400" dirty="0" smtClean="0">
                <a:ea typeface="ＭＳ Ｐゴシック" charset="-128"/>
              </a:rPr>
              <a:t>: Provided specific information on </a:t>
            </a:r>
            <a:r>
              <a:rPr lang="en-US" sz="2400" i="1" dirty="0" smtClean="0">
                <a:ea typeface="ＭＳ Ｐゴシック" charset="-128"/>
              </a:rPr>
              <a:t>target skills</a:t>
            </a:r>
            <a:r>
              <a:rPr lang="en-US" sz="2400" dirty="0" smtClean="0">
                <a:ea typeface="ＭＳ Ｐゴシック" charset="-128"/>
              </a:rPr>
              <a:t>; highly relevant.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G_East_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SIG_East_Presentation.potx</Template>
  <TotalTime>261</TotalTime>
  <Words>1634</Words>
  <Application>Microsoft Office PowerPoint</Application>
  <PresentationFormat>On-screen Show (4:3)</PresentationFormat>
  <Paragraphs>278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SIG_East_Presentation</vt:lpstr>
      <vt:lpstr>Document</vt:lpstr>
      <vt:lpstr>IES Practice Guide - Response  to Intervention in Mathematics  A Focus on Assessment</vt:lpstr>
      <vt:lpstr>PowerPoint Presentation</vt:lpstr>
      <vt:lpstr>Assisting Students Struggling with Mathematics: Response to Intervention for Elementary and Middle Schools</vt:lpstr>
      <vt:lpstr>What is Assessment?</vt:lpstr>
      <vt:lpstr>Assessment for Different Purposes</vt:lpstr>
      <vt:lpstr>Outcome Assessment</vt:lpstr>
      <vt:lpstr>Screening Assessment</vt:lpstr>
      <vt:lpstr>Progress Monitoring Assessment</vt:lpstr>
      <vt:lpstr>Diagnostic Assessment</vt:lpstr>
      <vt:lpstr>Coherent Assessment Systems</vt:lpstr>
      <vt:lpstr>Does your school collect data to make decisions or to collect data?</vt:lpstr>
      <vt:lpstr>Activity: Do your current assessments function as a whole?</vt:lpstr>
      <vt:lpstr>Recommendation 1</vt:lpstr>
      <vt:lpstr>Technical Evidence</vt:lpstr>
      <vt:lpstr>Content</vt:lpstr>
      <vt:lpstr>Features</vt:lpstr>
      <vt:lpstr>Examples: Single aspect number sense</vt:lpstr>
      <vt:lpstr>Example: Multiple aspects number sense</vt:lpstr>
      <vt:lpstr>2nd grade and above: Examples</vt:lpstr>
      <vt:lpstr>General Outcome Measures </vt:lpstr>
      <vt:lpstr>PowerPoint Presentation</vt:lpstr>
      <vt:lpstr>Example: Reflecting critical math content</vt:lpstr>
      <vt:lpstr>Middle School</vt:lpstr>
      <vt:lpstr>Basic Skills (in Algebra)</vt:lpstr>
      <vt:lpstr>PowerPoint Presentation</vt:lpstr>
      <vt:lpstr>Suggestions</vt:lpstr>
      <vt:lpstr>Suggestions</vt:lpstr>
      <vt:lpstr>Suggestions</vt:lpstr>
      <vt:lpstr>Suggestions</vt:lpstr>
      <vt:lpstr>Roadblocks</vt:lpstr>
      <vt:lpstr>Roadblocks</vt:lpstr>
      <vt:lpstr>Roadblocks</vt:lpstr>
      <vt:lpstr>Sensitivity and Specificity</vt:lpstr>
      <vt:lpstr>Sensitivity and Specificity</vt:lpstr>
      <vt:lpstr>Roadblocks</vt:lpstr>
      <vt:lpstr>Activity: What is your current screening process?</vt:lpstr>
      <vt:lpstr>PowerPoint Presentation</vt:lpstr>
    </vt:vector>
  </TitlesOfParts>
  <Company>Learnlng Innovations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PRESENTATIONTITLE HERE</dc:title>
  <dc:creator>Jan Phlegar</dc:creator>
  <cp:lastModifiedBy>Ruth Dober</cp:lastModifiedBy>
  <cp:revision>17</cp:revision>
  <dcterms:created xsi:type="dcterms:W3CDTF">2011-03-11T13:52:13Z</dcterms:created>
  <dcterms:modified xsi:type="dcterms:W3CDTF">2011-03-30T19:14:31Z</dcterms:modified>
</cp:coreProperties>
</file>