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57"/>
  </p:notesMasterIdLst>
  <p:handoutMasterIdLst>
    <p:handoutMasterId r:id="rId58"/>
  </p:handoutMasterIdLst>
  <p:sldIdLst>
    <p:sldId id="258" r:id="rId2"/>
    <p:sldId id="260" r:id="rId3"/>
    <p:sldId id="334" r:id="rId4"/>
    <p:sldId id="263" r:id="rId5"/>
    <p:sldId id="265" r:id="rId6"/>
    <p:sldId id="273" r:id="rId7"/>
    <p:sldId id="274" r:id="rId8"/>
    <p:sldId id="374" r:id="rId9"/>
    <p:sldId id="352" r:id="rId10"/>
    <p:sldId id="360" r:id="rId11"/>
    <p:sldId id="279" r:id="rId12"/>
    <p:sldId id="363" r:id="rId13"/>
    <p:sldId id="367" r:id="rId14"/>
    <p:sldId id="262" r:id="rId15"/>
    <p:sldId id="333" r:id="rId16"/>
    <p:sldId id="376" r:id="rId17"/>
    <p:sldId id="377" r:id="rId18"/>
    <p:sldId id="379" r:id="rId19"/>
    <p:sldId id="380" r:id="rId20"/>
    <p:sldId id="381" r:id="rId21"/>
    <p:sldId id="382" r:id="rId22"/>
    <p:sldId id="383" r:id="rId23"/>
    <p:sldId id="384" r:id="rId24"/>
    <p:sldId id="353" r:id="rId25"/>
    <p:sldId id="354" r:id="rId26"/>
    <p:sldId id="385" r:id="rId27"/>
    <p:sldId id="386" r:id="rId28"/>
    <p:sldId id="387" r:id="rId29"/>
    <p:sldId id="388" r:id="rId30"/>
    <p:sldId id="390" r:id="rId31"/>
    <p:sldId id="389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391" r:id="rId40"/>
    <p:sldId id="356" r:id="rId41"/>
    <p:sldId id="290" r:id="rId42"/>
    <p:sldId id="342" r:id="rId43"/>
    <p:sldId id="343" r:id="rId44"/>
    <p:sldId id="392" r:id="rId45"/>
    <p:sldId id="357" r:id="rId46"/>
    <p:sldId id="332" r:id="rId47"/>
    <p:sldId id="345" r:id="rId48"/>
    <p:sldId id="350" r:id="rId49"/>
    <p:sldId id="393" r:id="rId50"/>
    <p:sldId id="366" r:id="rId51"/>
    <p:sldId id="346" r:id="rId52"/>
    <p:sldId id="361" r:id="rId53"/>
    <p:sldId id="365" r:id="rId54"/>
    <p:sldId id="401" r:id="rId55"/>
    <p:sldId id="409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36C"/>
    <a:srgbClr val="A62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25" autoAdjust="0"/>
  </p:normalViewPr>
  <p:slideViewPr>
    <p:cSldViewPr snapToGrid="0" snapToObjects="1">
      <p:cViewPr varScale="1">
        <p:scale>
          <a:sx n="62" d="100"/>
          <a:sy n="62" d="100"/>
        </p:scale>
        <p:origin x="-75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anette\Documents\dissertation%20_jmm\NICHD%20Study\Article%202_growth\growth%20graphs_revised_colo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anette\Documents\dissertation%20_jmm\NICHD%20Study\Article%202_growth\growth%20graphs_revised_colo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352967842716703E-2"/>
          <c:y val="3.3867641544806898E-2"/>
          <c:w val="0.92464483193726199"/>
          <c:h val="0.9502775163694590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Vocabulary</c:v>
                </c:pt>
              </c:strCache>
            </c:strRef>
          </c:tx>
          <c:xVal>
            <c:strRef>
              <c:f>Sheet1!$B$15:$G$15</c:f>
              <c:strCache>
                <c:ptCount val="6"/>
                <c:pt idx="0">
                  <c:v>Age 4.5</c:v>
                </c:pt>
                <c:pt idx="1">
                  <c:v>Age 5</c:v>
                </c:pt>
                <c:pt idx="2">
                  <c:v>Age 6</c:v>
                </c:pt>
                <c:pt idx="3">
                  <c:v>Age 7</c:v>
                </c:pt>
                <c:pt idx="4">
                  <c:v>Age 8</c:v>
                </c:pt>
                <c:pt idx="5">
                  <c:v>Age 11</c:v>
                </c:pt>
              </c:strCache>
            </c:strRef>
          </c:xVal>
          <c:yVal>
            <c:numRef>
              <c:f>Sheet1!$B$16:$G$16</c:f>
              <c:numCache>
                <c:formatCode>General</c:formatCode>
                <c:ptCount val="6"/>
                <c:pt idx="0">
                  <c:v>11.1</c:v>
                </c:pt>
                <c:pt idx="1">
                  <c:v>11.5</c:v>
                </c:pt>
                <c:pt idx="2">
                  <c:v>15.1</c:v>
                </c:pt>
                <c:pt idx="3">
                  <c:v>20.8</c:v>
                </c:pt>
                <c:pt idx="4">
                  <c:v>25.3</c:v>
                </c:pt>
                <c:pt idx="5">
                  <c:v>21.8</c:v>
                </c:pt>
              </c:numCache>
            </c:numRef>
          </c:yVal>
          <c:smooth val="1"/>
        </c:ser>
        <c:ser>
          <c:idx val="1"/>
          <c:order val="1"/>
          <c:tx>
            <c:v>Word Reading</c:v>
          </c:tx>
          <c:xVal>
            <c:strRef>
              <c:f>Sheet1!$B$15:$G$15</c:f>
              <c:strCache>
                <c:ptCount val="6"/>
                <c:pt idx="0">
                  <c:v>Age 4.5</c:v>
                </c:pt>
                <c:pt idx="1">
                  <c:v>Age 5</c:v>
                </c:pt>
                <c:pt idx="2">
                  <c:v>Age 6</c:v>
                </c:pt>
                <c:pt idx="3">
                  <c:v>Age 7</c:v>
                </c:pt>
                <c:pt idx="4">
                  <c:v>Age 8</c:v>
                </c:pt>
                <c:pt idx="5">
                  <c:v>Age 11</c:v>
                </c:pt>
              </c:strCache>
            </c:strRef>
          </c:xVal>
          <c:yVal>
            <c:numRef>
              <c:f>Sheet1!$B$17:$G$17</c:f>
              <c:numCache>
                <c:formatCode>General</c:formatCode>
                <c:ptCount val="6"/>
                <c:pt idx="0">
                  <c:v>30.55</c:v>
                </c:pt>
                <c:pt idx="1">
                  <c:v>31.39</c:v>
                </c:pt>
                <c:pt idx="2">
                  <c:v>44.35</c:v>
                </c:pt>
                <c:pt idx="3">
                  <c:v>56.71</c:v>
                </c:pt>
                <c:pt idx="4">
                  <c:v>58.06</c:v>
                </c:pt>
                <c:pt idx="5">
                  <c:v>51.18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416576"/>
        <c:axId val="149418368"/>
      </c:scatterChart>
      <c:valAx>
        <c:axId val="149416576"/>
        <c:scaling>
          <c:orientation val="minMax"/>
        </c:scaling>
        <c:delete val="1"/>
        <c:axPos val="b"/>
        <c:majorTickMark val="out"/>
        <c:minorTickMark val="none"/>
        <c:tickLblPos val="none"/>
        <c:crossAx val="149418368"/>
        <c:crosses val="autoZero"/>
        <c:crossBetween val="midCat"/>
      </c:valAx>
      <c:valAx>
        <c:axId val="14941836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416576"/>
        <c:crosses val="autoZero"/>
        <c:crossBetween val="midCat"/>
        <c:majorUnit val="10"/>
        <c:minorUnit val="1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3529678427168E-2"/>
          <c:y val="3.3867641544806898E-2"/>
          <c:w val="0.92464483193726199"/>
          <c:h val="0.9502775163694590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Vocabulary</c:v>
                </c:pt>
              </c:strCache>
            </c:strRef>
          </c:tx>
          <c:xVal>
            <c:strRef>
              <c:f>Sheet1!$B$15:$G$15</c:f>
              <c:strCache>
                <c:ptCount val="6"/>
                <c:pt idx="0">
                  <c:v>Age 4.5</c:v>
                </c:pt>
                <c:pt idx="1">
                  <c:v>Age 5</c:v>
                </c:pt>
                <c:pt idx="2">
                  <c:v>Age 6</c:v>
                </c:pt>
                <c:pt idx="3">
                  <c:v>Age 7</c:v>
                </c:pt>
                <c:pt idx="4">
                  <c:v>Age 8</c:v>
                </c:pt>
                <c:pt idx="5">
                  <c:v>Age 11</c:v>
                </c:pt>
              </c:strCache>
            </c:strRef>
          </c:xVal>
          <c:yVal>
            <c:numRef>
              <c:f>Sheet1!$B$16:$G$16</c:f>
              <c:numCache>
                <c:formatCode>General</c:formatCode>
                <c:ptCount val="6"/>
                <c:pt idx="0">
                  <c:v>11.1</c:v>
                </c:pt>
                <c:pt idx="1">
                  <c:v>11.5</c:v>
                </c:pt>
                <c:pt idx="2">
                  <c:v>15.1</c:v>
                </c:pt>
                <c:pt idx="3">
                  <c:v>20.8</c:v>
                </c:pt>
                <c:pt idx="4">
                  <c:v>25.3</c:v>
                </c:pt>
                <c:pt idx="5">
                  <c:v>21.8</c:v>
                </c:pt>
              </c:numCache>
            </c:numRef>
          </c:yVal>
          <c:smooth val="1"/>
        </c:ser>
        <c:ser>
          <c:idx val="1"/>
          <c:order val="1"/>
          <c:tx>
            <c:v>Word Reading</c:v>
          </c:tx>
          <c:xVal>
            <c:strRef>
              <c:f>Sheet1!$B$15:$G$15</c:f>
              <c:strCache>
                <c:ptCount val="6"/>
                <c:pt idx="0">
                  <c:v>Age 4.5</c:v>
                </c:pt>
                <c:pt idx="1">
                  <c:v>Age 5</c:v>
                </c:pt>
                <c:pt idx="2">
                  <c:v>Age 6</c:v>
                </c:pt>
                <c:pt idx="3">
                  <c:v>Age 7</c:v>
                </c:pt>
                <c:pt idx="4">
                  <c:v>Age 8</c:v>
                </c:pt>
                <c:pt idx="5">
                  <c:v>Age 11</c:v>
                </c:pt>
              </c:strCache>
            </c:strRef>
          </c:xVal>
          <c:yVal>
            <c:numRef>
              <c:f>Sheet1!$B$17:$G$17</c:f>
              <c:numCache>
                <c:formatCode>General</c:formatCode>
                <c:ptCount val="6"/>
                <c:pt idx="0">
                  <c:v>30.55</c:v>
                </c:pt>
                <c:pt idx="1">
                  <c:v>31.39</c:v>
                </c:pt>
                <c:pt idx="2">
                  <c:v>44.35</c:v>
                </c:pt>
                <c:pt idx="3">
                  <c:v>56.71</c:v>
                </c:pt>
                <c:pt idx="4">
                  <c:v>58.06</c:v>
                </c:pt>
                <c:pt idx="5">
                  <c:v>51.18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935808"/>
        <c:axId val="150937600"/>
      </c:scatterChart>
      <c:valAx>
        <c:axId val="150935808"/>
        <c:scaling>
          <c:orientation val="minMax"/>
        </c:scaling>
        <c:delete val="1"/>
        <c:axPos val="b"/>
        <c:majorTickMark val="out"/>
        <c:minorTickMark val="none"/>
        <c:tickLblPos val="none"/>
        <c:crossAx val="150937600"/>
        <c:crosses val="autoZero"/>
        <c:crossBetween val="midCat"/>
      </c:valAx>
      <c:valAx>
        <c:axId val="15093760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50935808"/>
        <c:crosses val="autoZero"/>
        <c:crossBetween val="midCat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CA93C-452C-4048-AC47-4AE269C372A0}" type="doc">
      <dgm:prSet loTypeId="urn:microsoft.com/office/officeart/2005/8/layout/hierarchy3" loCatId="hierarchy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A3915CF1-C193-473F-B921-16B8D935C1B7}">
      <dgm:prSet phldrT="[Text]" custT="1"/>
      <dgm:spPr/>
      <dgm:t>
        <a:bodyPr/>
        <a:lstStyle/>
        <a:p>
          <a:r>
            <a:rPr lang="en-US" sz="2800" dirty="0" smtClean="0"/>
            <a:t>Assessment tools…</a:t>
          </a:r>
          <a:endParaRPr lang="en-US" sz="2800" dirty="0"/>
        </a:p>
      </dgm:t>
    </dgm:pt>
    <dgm:pt modelId="{2A4593A1-A120-43D6-BAFA-1F9722851D2C}" type="parTrans" cxnId="{62A3501F-F339-4AC2-A698-0A009C4BC474}">
      <dgm:prSet/>
      <dgm:spPr/>
      <dgm:t>
        <a:bodyPr/>
        <a:lstStyle/>
        <a:p>
          <a:endParaRPr lang="en-US" sz="1400"/>
        </a:p>
      </dgm:t>
    </dgm:pt>
    <dgm:pt modelId="{6C5AC78B-1B31-4129-85AA-9D77A7929F7D}" type="sibTrans" cxnId="{62A3501F-F339-4AC2-A698-0A009C4BC474}">
      <dgm:prSet/>
      <dgm:spPr/>
      <dgm:t>
        <a:bodyPr/>
        <a:lstStyle/>
        <a:p>
          <a:endParaRPr lang="en-US" sz="1400"/>
        </a:p>
      </dgm:t>
    </dgm:pt>
    <dgm:pt modelId="{F49CD50D-2DCF-411E-BD1F-BD6829E66D79}">
      <dgm:prSet phldrT="[Text]" custT="1"/>
      <dgm:spPr/>
      <dgm:t>
        <a:bodyPr/>
        <a:lstStyle/>
        <a:p>
          <a:r>
            <a:rPr lang="en-US" sz="1600" dirty="0" smtClean="0"/>
            <a:t>have different capabilities</a:t>
          </a:r>
          <a:endParaRPr lang="en-US" sz="1600" dirty="0"/>
        </a:p>
      </dgm:t>
    </dgm:pt>
    <dgm:pt modelId="{A6ABD1C4-F5C2-4E38-A560-C1D4C3BACA42}" type="parTrans" cxnId="{3DDC8A87-7B99-4380-815B-0C174CC5855E}">
      <dgm:prSet/>
      <dgm:spPr/>
      <dgm:t>
        <a:bodyPr/>
        <a:lstStyle/>
        <a:p>
          <a:endParaRPr lang="en-US" sz="1400"/>
        </a:p>
      </dgm:t>
    </dgm:pt>
    <dgm:pt modelId="{8D230FD7-8874-4211-AD4F-450D0C7609D4}" type="sibTrans" cxnId="{3DDC8A87-7B99-4380-815B-0C174CC5855E}">
      <dgm:prSet/>
      <dgm:spPr/>
      <dgm:t>
        <a:bodyPr/>
        <a:lstStyle/>
        <a:p>
          <a:endParaRPr lang="en-US" sz="1400"/>
        </a:p>
      </dgm:t>
    </dgm:pt>
    <dgm:pt modelId="{7E0060A8-46C0-4FE3-AA1B-948616473F77}">
      <dgm:prSet phldrT="[Text]" custT="1"/>
      <dgm:spPr/>
      <dgm:t>
        <a:bodyPr/>
        <a:lstStyle/>
        <a:p>
          <a:r>
            <a:rPr lang="en-US" sz="1600" dirty="0" smtClean="0"/>
            <a:t>Understand score interpretations</a:t>
          </a:r>
          <a:endParaRPr lang="en-US" sz="1600" dirty="0"/>
        </a:p>
      </dgm:t>
    </dgm:pt>
    <dgm:pt modelId="{42056B43-AB60-4E5E-969C-A990C59280A8}" type="parTrans" cxnId="{053FBA80-09D6-4EB3-9569-780596370F8E}">
      <dgm:prSet/>
      <dgm:spPr/>
      <dgm:t>
        <a:bodyPr/>
        <a:lstStyle/>
        <a:p>
          <a:endParaRPr lang="en-US" sz="1400"/>
        </a:p>
      </dgm:t>
    </dgm:pt>
    <dgm:pt modelId="{4CA57D06-6ABA-4963-845B-E9FAF47718B5}" type="sibTrans" cxnId="{053FBA80-09D6-4EB3-9569-780596370F8E}">
      <dgm:prSet/>
      <dgm:spPr/>
      <dgm:t>
        <a:bodyPr/>
        <a:lstStyle/>
        <a:p>
          <a:endParaRPr lang="en-US" sz="1400"/>
        </a:p>
      </dgm:t>
    </dgm:pt>
    <dgm:pt modelId="{F459AC4D-EDBB-4090-A8B5-57B5D3A11E4C}">
      <dgm:prSet phldrT="[Text]" custT="1"/>
      <dgm:spPr/>
      <dgm:t>
        <a:bodyPr/>
        <a:lstStyle/>
        <a:p>
          <a:r>
            <a:rPr lang="en-US" sz="1600" dirty="0" smtClean="0"/>
            <a:t>serve different purposes</a:t>
          </a:r>
          <a:endParaRPr lang="en-US" sz="1600" dirty="0"/>
        </a:p>
      </dgm:t>
    </dgm:pt>
    <dgm:pt modelId="{24A24696-C11E-4B96-99FC-85FCD4D3ECAD}" type="parTrans" cxnId="{9D5D2522-2B97-4DD5-BB36-9BC8D928020A}">
      <dgm:prSet/>
      <dgm:spPr/>
      <dgm:t>
        <a:bodyPr/>
        <a:lstStyle/>
        <a:p>
          <a:endParaRPr lang="en-US" sz="1400"/>
        </a:p>
      </dgm:t>
    </dgm:pt>
    <dgm:pt modelId="{77E92256-D70A-480F-9B6D-FECB17A915BD}" type="sibTrans" cxnId="{9D5D2522-2B97-4DD5-BB36-9BC8D928020A}">
      <dgm:prSet/>
      <dgm:spPr/>
      <dgm:t>
        <a:bodyPr/>
        <a:lstStyle/>
        <a:p>
          <a:endParaRPr lang="en-US" sz="1400"/>
        </a:p>
      </dgm:t>
    </dgm:pt>
    <dgm:pt modelId="{401C67F6-62A4-464F-B6C8-80931E67B46A}">
      <dgm:prSet phldrT="[Text]" custT="1"/>
      <dgm:spPr/>
      <dgm:t>
        <a:bodyPr/>
        <a:lstStyle/>
        <a:p>
          <a:r>
            <a:rPr lang="en-US" sz="1600" dirty="0" smtClean="0"/>
            <a:t>Understand relationship between type and function </a:t>
          </a:r>
          <a:endParaRPr lang="en-US" sz="1600" dirty="0"/>
        </a:p>
      </dgm:t>
    </dgm:pt>
    <dgm:pt modelId="{9ABE5449-6AB6-47D3-8E9F-87154B846911}" type="parTrans" cxnId="{2AE41D7E-7A7C-42F7-8824-380C6AA2552C}">
      <dgm:prSet/>
      <dgm:spPr/>
      <dgm:t>
        <a:bodyPr/>
        <a:lstStyle/>
        <a:p>
          <a:endParaRPr lang="en-US" sz="1400"/>
        </a:p>
      </dgm:t>
    </dgm:pt>
    <dgm:pt modelId="{818612C7-F5D6-423A-9E6A-3924BE580350}" type="sibTrans" cxnId="{2AE41D7E-7A7C-42F7-8824-380C6AA2552C}">
      <dgm:prSet/>
      <dgm:spPr/>
      <dgm:t>
        <a:bodyPr/>
        <a:lstStyle/>
        <a:p>
          <a:endParaRPr lang="en-US" sz="1400"/>
        </a:p>
      </dgm:t>
    </dgm:pt>
    <dgm:pt modelId="{DDA05FCE-5CAE-4181-91E6-A19DCDA80982}">
      <dgm:prSet custT="1"/>
      <dgm:spPr/>
      <dgm:t>
        <a:bodyPr/>
        <a:lstStyle/>
        <a:p>
          <a:pPr algn="l"/>
          <a:r>
            <a:rPr lang="en-US" sz="1600" dirty="0" smtClean="0"/>
            <a:t>even with outside benchmarks, measurements only provide a partial assessment of literacy skills</a:t>
          </a:r>
          <a:endParaRPr lang="en-US" sz="1600" dirty="0"/>
        </a:p>
      </dgm:t>
    </dgm:pt>
    <dgm:pt modelId="{D3D29188-A991-40B1-98E7-B1178354EC11}">
      <dgm:prSet custT="1"/>
      <dgm:spPr/>
      <dgm:t>
        <a:bodyPr/>
        <a:lstStyle/>
        <a:p>
          <a:pPr algn="l">
            <a:spcAft>
              <a:spcPct val="15000"/>
            </a:spcAft>
          </a:pPr>
          <a:r>
            <a:rPr lang="en-US" sz="1600" dirty="0" smtClean="0"/>
            <a:t>need measurements across areas </a:t>
          </a:r>
          <a:endParaRPr lang="en-US" sz="1600" dirty="0"/>
        </a:p>
      </dgm:t>
    </dgm:pt>
    <dgm:pt modelId="{2F5CF733-C994-4847-818E-6641FB4E8A12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lang="en-US" sz="1600" dirty="0" smtClean="0"/>
            <a:t>no one assessment is sufficient for screening or progress monitoring</a:t>
          </a:r>
          <a:endParaRPr lang="en-US" sz="1600" dirty="0"/>
        </a:p>
      </dgm:t>
    </dgm:pt>
    <dgm:pt modelId="{00324066-C4A3-4869-995F-45F9DBEAA160}" type="sibTrans" cxnId="{4E83DC68-28DB-48DA-A229-2FA5626BA7E6}">
      <dgm:prSet/>
      <dgm:spPr/>
      <dgm:t>
        <a:bodyPr/>
        <a:lstStyle/>
        <a:p>
          <a:endParaRPr lang="en-US" sz="1400"/>
        </a:p>
      </dgm:t>
    </dgm:pt>
    <dgm:pt modelId="{8DC9BCCE-B081-4BA4-887F-609CA4022E1D}" type="parTrans" cxnId="{4E83DC68-28DB-48DA-A229-2FA5626BA7E6}">
      <dgm:prSet/>
      <dgm:spPr/>
      <dgm:t>
        <a:bodyPr/>
        <a:lstStyle/>
        <a:p>
          <a:endParaRPr lang="en-US" sz="1400"/>
        </a:p>
      </dgm:t>
    </dgm:pt>
    <dgm:pt modelId="{CBA0E075-C2F3-400F-B0BB-32ED6584A154}">
      <dgm:prSet phldrT="[Text]" custT="1"/>
      <dgm:spPr/>
      <dgm:t>
        <a:bodyPr/>
        <a:lstStyle/>
        <a:p>
          <a:r>
            <a:rPr lang="en-US" sz="2800" dirty="0" smtClean="0"/>
            <a:t>Many skills go into what we call </a:t>
          </a:r>
          <a:r>
            <a:rPr lang="en-US" sz="2800" i="1" dirty="0" smtClean="0"/>
            <a:t>literacy</a:t>
          </a:r>
          <a:endParaRPr lang="en-US" sz="2800" i="1" dirty="0"/>
        </a:p>
      </dgm:t>
    </dgm:pt>
    <dgm:pt modelId="{D7DD5239-907E-4295-86D0-89216FF5754B}" type="sibTrans" cxnId="{1B9011EA-6AF0-40D2-B7EA-076F4A55E368}">
      <dgm:prSet/>
      <dgm:spPr/>
      <dgm:t>
        <a:bodyPr/>
        <a:lstStyle/>
        <a:p>
          <a:endParaRPr lang="en-US" sz="1400"/>
        </a:p>
      </dgm:t>
    </dgm:pt>
    <dgm:pt modelId="{9D146FC8-D20E-45B1-AB3E-6FC284ACD080}" type="parTrans" cxnId="{1B9011EA-6AF0-40D2-B7EA-076F4A55E368}">
      <dgm:prSet/>
      <dgm:spPr/>
      <dgm:t>
        <a:bodyPr/>
        <a:lstStyle/>
        <a:p>
          <a:endParaRPr lang="en-US" sz="1400"/>
        </a:p>
      </dgm:t>
    </dgm:pt>
    <dgm:pt modelId="{4F07BB3A-43ED-479C-B10B-874004DC27D6}" type="sibTrans" cxnId="{0C3E8116-22CF-4B68-A2DC-AA77A273D5A6}">
      <dgm:prSet/>
      <dgm:spPr/>
      <dgm:t>
        <a:bodyPr/>
        <a:lstStyle/>
        <a:p>
          <a:endParaRPr lang="en-US" sz="1400"/>
        </a:p>
      </dgm:t>
    </dgm:pt>
    <dgm:pt modelId="{D3D827B4-2B35-4AE1-9921-500BDCCAFCA5}" type="parTrans" cxnId="{0C3E8116-22CF-4B68-A2DC-AA77A273D5A6}">
      <dgm:prSet/>
      <dgm:spPr/>
      <dgm:t>
        <a:bodyPr/>
        <a:lstStyle/>
        <a:p>
          <a:endParaRPr lang="en-US" sz="1400"/>
        </a:p>
      </dgm:t>
    </dgm:pt>
    <dgm:pt modelId="{D0981399-A764-4E93-A2C0-4B2D157C963A}" type="sibTrans" cxnId="{FAA5F3A3-542C-47F2-B7FF-32CB3ACC2E3B}">
      <dgm:prSet/>
      <dgm:spPr/>
      <dgm:t>
        <a:bodyPr/>
        <a:lstStyle/>
        <a:p>
          <a:endParaRPr lang="en-US" sz="1400"/>
        </a:p>
      </dgm:t>
    </dgm:pt>
    <dgm:pt modelId="{5A1B95A3-B006-42F5-BD7B-5EB7B7472443}" type="parTrans" cxnId="{FAA5F3A3-542C-47F2-B7FF-32CB3ACC2E3B}">
      <dgm:prSet/>
      <dgm:spPr/>
      <dgm:t>
        <a:bodyPr/>
        <a:lstStyle/>
        <a:p>
          <a:endParaRPr lang="en-US" sz="1400"/>
        </a:p>
      </dgm:t>
    </dgm:pt>
    <dgm:pt modelId="{BA2FD2E6-5394-4DCB-893B-4168F8994C40}" type="pres">
      <dgm:prSet presAssocID="{4CCCA93C-452C-4048-AC47-4AE269C372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2D18365-56AB-419C-9356-F2B8856BEDAB}" type="pres">
      <dgm:prSet presAssocID="{A3915CF1-C193-473F-B921-16B8D935C1B7}" presName="root" presStyleCnt="0"/>
      <dgm:spPr/>
    </dgm:pt>
    <dgm:pt modelId="{980BA3B4-DF9C-4015-99B2-6D9A0618DC7E}" type="pres">
      <dgm:prSet presAssocID="{A3915CF1-C193-473F-B921-16B8D935C1B7}" presName="rootComposite" presStyleCnt="0"/>
      <dgm:spPr/>
    </dgm:pt>
    <dgm:pt modelId="{CB794AC9-F806-46B5-9F59-0427271ADAA7}" type="pres">
      <dgm:prSet presAssocID="{A3915CF1-C193-473F-B921-16B8D935C1B7}" presName="rootText" presStyleLbl="node1" presStyleIdx="0" presStyleCnt="2" custScaleX="157772"/>
      <dgm:spPr/>
      <dgm:t>
        <a:bodyPr/>
        <a:lstStyle/>
        <a:p>
          <a:endParaRPr lang="en-US"/>
        </a:p>
      </dgm:t>
    </dgm:pt>
    <dgm:pt modelId="{CCEBE51B-1F50-4055-A30C-8E74B385B066}" type="pres">
      <dgm:prSet presAssocID="{A3915CF1-C193-473F-B921-16B8D935C1B7}" presName="rootConnector" presStyleLbl="node1" presStyleIdx="0" presStyleCnt="2"/>
      <dgm:spPr/>
      <dgm:t>
        <a:bodyPr/>
        <a:lstStyle/>
        <a:p>
          <a:endParaRPr lang="en-US"/>
        </a:p>
      </dgm:t>
    </dgm:pt>
    <dgm:pt modelId="{57A3DF5B-5FA9-4E41-A095-FF69D1C6C8D9}" type="pres">
      <dgm:prSet presAssocID="{A3915CF1-C193-473F-B921-16B8D935C1B7}" presName="childShape" presStyleCnt="0"/>
      <dgm:spPr/>
    </dgm:pt>
    <dgm:pt modelId="{62198078-E062-4D68-8518-C5AAF9007168}" type="pres">
      <dgm:prSet presAssocID="{A6ABD1C4-F5C2-4E38-A560-C1D4C3BACA42}" presName="Name13" presStyleLbl="parChTrans1D2" presStyleIdx="0" presStyleCnt="4"/>
      <dgm:spPr/>
      <dgm:t>
        <a:bodyPr/>
        <a:lstStyle/>
        <a:p>
          <a:endParaRPr lang="en-US"/>
        </a:p>
      </dgm:t>
    </dgm:pt>
    <dgm:pt modelId="{7C8A5975-B220-4D63-8D72-882D52912519}" type="pres">
      <dgm:prSet presAssocID="{F49CD50D-2DCF-411E-BD1F-BD6829E66D79}" presName="childText" presStyleLbl="bgAcc1" presStyleIdx="0" presStyleCnt="4" custScaleX="172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35585-6671-43DE-8BAF-7B1B8DE66177}" type="pres">
      <dgm:prSet presAssocID="{24A24696-C11E-4B96-99FC-85FCD4D3ECAD}" presName="Name13" presStyleLbl="parChTrans1D2" presStyleIdx="1" presStyleCnt="4"/>
      <dgm:spPr/>
      <dgm:t>
        <a:bodyPr/>
        <a:lstStyle/>
        <a:p>
          <a:endParaRPr lang="en-US"/>
        </a:p>
      </dgm:t>
    </dgm:pt>
    <dgm:pt modelId="{D9D19647-0059-4A24-A333-6A2CDE8477DF}" type="pres">
      <dgm:prSet presAssocID="{F459AC4D-EDBB-4090-A8B5-57B5D3A11E4C}" presName="childText" presStyleLbl="bgAcc1" presStyleIdx="1" presStyleCnt="4" custScaleX="169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56596-7A79-4C89-B8E4-2D47F8CDB5E8}" type="pres">
      <dgm:prSet presAssocID="{CBA0E075-C2F3-400F-B0BB-32ED6584A154}" presName="root" presStyleCnt="0"/>
      <dgm:spPr/>
    </dgm:pt>
    <dgm:pt modelId="{6951B47A-F757-49A6-8E80-05FDBEA833D4}" type="pres">
      <dgm:prSet presAssocID="{CBA0E075-C2F3-400F-B0BB-32ED6584A154}" presName="rootComposite" presStyleCnt="0"/>
      <dgm:spPr/>
    </dgm:pt>
    <dgm:pt modelId="{C42DA78D-061F-4A03-AE1D-7DD058796101}" type="pres">
      <dgm:prSet presAssocID="{CBA0E075-C2F3-400F-B0BB-32ED6584A154}" presName="rootText" presStyleLbl="node1" presStyleIdx="1" presStyleCnt="2" custScaleX="171464"/>
      <dgm:spPr/>
      <dgm:t>
        <a:bodyPr/>
        <a:lstStyle/>
        <a:p>
          <a:endParaRPr lang="en-US"/>
        </a:p>
      </dgm:t>
    </dgm:pt>
    <dgm:pt modelId="{4FB2DB55-721B-489A-98DC-7A6BCAE1F885}" type="pres">
      <dgm:prSet presAssocID="{CBA0E075-C2F3-400F-B0BB-32ED6584A154}" presName="rootConnector" presStyleLbl="node1" presStyleIdx="1" presStyleCnt="2"/>
      <dgm:spPr/>
      <dgm:t>
        <a:bodyPr/>
        <a:lstStyle/>
        <a:p>
          <a:endParaRPr lang="en-US"/>
        </a:p>
      </dgm:t>
    </dgm:pt>
    <dgm:pt modelId="{0142A3FC-0056-441A-BD8F-87FF397FC15C}" type="pres">
      <dgm:prSet presAssocID="{CBA0E075-C2F3-400F-B0BB-32ED6584A154}" presName="childShape" presStyleCnt="0"/>
      <dgm:spPr/>
    </dgm:pt>
    <dgm:pt modelId="{A9CC11D2-B446-4647-948D-2C0B7F4AFCF5}" type="pres">
      <dgm:prSet presAssocID="{5A1B95A3-B006-42F5-BD7B-5EB7B7472443}" presName="Name13" presStyleLbl="parChTrans1D2" presStyleIdx="2" presStyleCnt="4"/>
      <dgm:spPr/>
      <dgm:t>
        <a:bodyPr/>
        <a:lstStyle/>
        <a:p>
          <a:endParaRPr lang="en-US"/>
        </a:p>
      </dgm:t>
    </dgm:pt>
    <dgm:pt modelId="{8DBE862F-422A-49A0-8A5E-A79806267078}" type="pres">
      <dgm:prSet presAssocID="{2F5CF733-C994-4847-818E-6641FB4E8A12}" presName="childText" presStyleLbl="bgAcc1" presStyleIdx="2" presStyleCnt="4" custScaleX="182348" custScaleY="109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95CE2-A886-43AC-96A7-E802EB8BD95B}" type="pres">
      <dgm:prSet presAssocID="{D3D827B4-2B35-4AE1-9921-500BDCCAFCA5}" presName="Name13" presStyleLbl="parChTrans1D2" presStyleIdx="3" presStyleCnt="4"/>
      <dgm:spPr/>
      <dgm:t>
        <a:bodyPr/>
        <a:lstStyle/>
        <a:p>
          <a:endParaRPr lang="en-US"/>
        </a:p>
      </dgm:t>
    </dgm:pt>
    <dgm:pt modelId="{E0792D31-5562-4617-ABD7-D2640B437A03}" type="pres">
      <dgm:prSet presAssocID="{DDA05FCE-5CAE-4181-91E6-A19DCDA80982}" presName="childText" presStyleLbl="bgAcc1" presStyleIdx="3" presStyleCnt="4" custScaleX="182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E41D7E-7A7C-42F7-8824-380C6AA2552C}" srcId="{F459AC4D-EDBB-4090-A8B5-57B5D3A11E4C}" destId="{401C67F6-62A4-464F-B6C8-80931E67B46A}" srcOrd="0" destOrd="0" parTransId="{9ABE5449-6AB6-47D3-8E9F-87154B846911}" sibTransId="{818612C7-F5D6-423A-9E6A-3924BE580350}"/>
    <dgm:cxn modelId="{4E83DC68-28DB-48DA-A229-2FA5626BA7E6}" srcId="{2F5CF733-C994-4847-818E-6641FB4E8A12}" destId="{D3D29188-A991-40B1-98E7-B1178354EC11}" srcOrd="0" destOrd="0" parTransId="{8DC9BCCE-B081-4BA4-887F-609CA4022E1D}" sibTransId="{00324066-C4A3-4869-995F-45F9DBEAA160}"/>
    <dgm:cxn modelId="{FC6B9A3A-B15B-E948-A157-763B7E6E1073}" type="presOf" srcId="{7E0060A8-46C0-4FE3-AA1B-948616473F77}" destId="{7C8A5975-B220-4D63-8D72-882D52912519}" srcOrd="0" destOrd="1" presId="urn:microsoft.com/office/officeart/2005/8/layout/hierarchy3"/>
    <dgm:cxn modelId="{3CA43706-D1EA-9642-A36F-762AB02AA58B}" type="presOf" srcId="{D3D827B4-2B35-4AE1-9921-500BDCCAFCA5}" destId="{A3A95CE2-A886-43AC-96A7-E802EB8BD95B}" srcOrd="0" destOrd="0" presId="urn:microsoft.com/office/officeart/2005/8/layout/hierarchy3"/>
    <dgm:cxn modelId="{56B26F63-9D84-704A-B4C2-B697B293BFAC}" type="presOf" srcId="{24A24696-C11E-4B96-99FC-85FCD4D3ECAD}" destId="{03635585-6671-43DE-8BAF-7B1B8DE66177}" srcOrd="0" destOrd="0" presId="urn:microsoft.com/office/officeart/2005/8/layout/hierarchy3"/>
    <dgm:cxn modelId="{62A3501F-F339-4AC2-A698-0A009C4BC474}" srcId="{4CCCA93C-452C-4048-AC47-4AE269C372A0}" destId="{A3915CF1-C193-473F-B921-16B8D935C1B7}" srcOrd="0" destOrd="0" parTransId="{2A4593A1-A120-43D6-BAFA-1F9722851D2C}" sibTransId="{6C5AC78B-1B31-4129-85AA-9D77A7929F7D}"/>
    <dgm:cxn modelId="{B52A3840-0396-764E-B68E-41922E25B781}" type="presOf" srcId="{A6ABD1C4-F5C2-4E38-A560-C1D4C3BACA42}" destId="{62198078-E062-4D68-8518-C5AAF9007168}" srcOrd="0" destOrd="0" presId="urn:microsoft.com/office/officeart/2005/8/layout/hierarchy3"/>
    <dgm:cxn modelId="{FAA5F3A3-542C-47F2-B7FF-32CB3ACC2E3B}" srcId="{CBA0E075-C2F3-400F-B0BB-32ED6584A154}" destId="{2F5CF733-C994-4847-818E-6641FB4E8A12}" srcOrd="0" destOrd="0" parTransId="{5A1B95A3-B006-42F5-BD7B-5EB7B7472443}" sibTransId="{D0981399-A764-4E93-A2C0-4B2D157C963A}"/>
    <dgm:cxn modelId="{52ABAD87-389B-6442-90F1-735DA71333CE}" type="presOf" srcId="{F459AC4D-EDBB-4090-A8B5-57B5D3A11E4C}" destId="{D9D19647-0059-4A24-A333-6A2CDE8477DF}" srcOrd="0" destOrd="0" presId="urn:microsoft.com/office/officeart/2005/8/layout/hierarchy3"/>
    <dgm:cxn modelId="{9A32ADC0-D468-2547-A538-B4B0566600CB}" type="presOf" srcId="{401C67F6-62A4-464F-B6C8-80931E67B46A}" destId="{D9D19647-0059-4A24-A333-6A2CDE8477DF}" srcOrd="0" destOrd="1" presId="urn:microsoft.com/office/officeart/2005/8/layout/hierarchy3"/>
    <dgm:cxn modelId="{1B9011EA-6AF0-40D2-B7EA-076F4A55E368}" srcId="{4CCCA93C-452C-4048-AC47-4AE269C372A0}" destId="{CBA0E075-C2F3-400F-B0BB-32ED6584A154}" srcOrd="1" destOrd="0" parTransId="{9D146FC8-D20E-45B1-AB3E-6FC284ACD080}" sibTransId="{D7DD5239-907E-4295-86D0-89216FF5754B}"/>
    <dgm:cxn modelId="{54E61AE9-FF4A-E449-B92C-C0014DBBD6D1}" type="presOf" srcId="{F49CD50D-2DCF-411E-BD1F-BD6829E66D79}" destId="{7C8A5975-B220-4D63-8D72-882D52912519}" srcOrd="0" destOrd="0" presId="urn:microsoft.com/office/officeart/2005/8/layout/hierarchy3"/>
    <dgm:cxn modelId="{053FBA80-09D6-4EB3-9569-780596370F8E}" srcId="{F49CD50D-2DCF-411E-BD1F-BD6829E66D79}" destId="{7E0060A8-46C0-4FE3-AA1B-948616473F77}" srcOrd="0" destOrd="0" parTransId="{42056B43-AB60-4E5E-969C-A990C59280A8}" sibTransId="{4CA57D06-6ABA-4963-845B-E9FAF47718B5}"/>
    <dgm:cxn modelId="{D7853A3E-A0A3-1143-99CE-3145A27BF143}" type="presOf" srcId="{5A1B95A3-B006-42F5-BD7B-5EB7B7472443}" destId="{A9CC11D2-B446-4647-948D-2C0B7F4AFCF5}" srcOrd="0" destOrd="0" presId="urn:microsoft.com/office/officeart/2005/8/layout/hierarchy3"/>
    <dgm:cxn modelId="{3DDC8A87-7B99-4380-815B-0C174CC5855E}" srcId="{A3915CF1-C193-473F-B921-16B8D935C1B7}" destId="{F49CD50D-2DCF-411E-BD1F-BD6829E66D79}" srcOrd="0" destOrd="0" parTransId="{A6ABD1C4-F5C2-4E38-A560-C1D4C3BACA42}" sibTransId="{8D230FD7-8874-4211-AD4F-450D0C7609D4}"/>
    <dgm:cxn modelId="{9D5D2522-2B97-4DD5-BB36-9BC8D928020A}" srcId="{A3915CF1-C193-473F-B921-16B8D935C1B7}" destId="{F459AC4D-EDBB-4090-A8B5-57B5D3A11E4C}" srcOrd="1" destOrd="0" parTransId="{24A24696-C11E-4B96-99FC-85FCD4D3ECAD}" sibTransId="{77E92256-D70A-480F-9B6D-FECB17A915BD}"/>
    <dgm:cxn modelId="{B41D8C0F-170A-EC4E-AE31-EDBC89766409}" type="presOf" srcId="{A3915CF1-C193-473F-B921-16B8D935C1B7}" destId="{CCEBE51B-1F50-4055-A30C-8E74B385B066}" srcOrd="1" destOrd="0" presId="urn:microsoft.com/office/officeart/2005/8/layout/hierarchy3"/>
    <dgm:cxn modelId="{0C3E8116-22CF-4B68-A2DC-AA77A273D5A6}" srcId="{CBA0E075-C2F3-400F-B0BB-32ED6584A154}" destId="{DDA05FCE-5CAE-4181-91E6-A19DCDA80982}" srcOrd="1" destOrd="0" parTransId="{D3D827B4-2B35-4AE1-9921-500BDCCAFCA5}" sibTransId="{4F07BB3A-43ED-479C-B10B-874004DC27D6}"/>
    <dgm:cxn modelId="{E33C1A68-1129-2E40-98A2-049CED96A43D}" type="presOf" srcId="{CBA0E075-C2F3-400F-B0BB-32ED6584A154}" destId="{4FB2DB55-721B-489A-98DC-7A6BCAE1F885}" srcOrd="1" destOrd="0" presId="urn:microsoft.com/office/officeart/2005/8/layout/hierarchy3"/>
    <dgm:cxn modelId="{C7B91169-C50D-4D41-92F6-9B48015C9B2A}" type="presOf" srcId="{DDA05FCE-5CAE-4181-91E6-A19DCDA80982}" destId="{E0792D31-5562-4617-ABD7-D2640B437A03}" srcOrd="0" destOrd="0" presId="urn:microsoft.com/office/officeart/2005/8/layout/hierarchy3"/>
    <dgm:cxn modelId="{04DBE92A-94F8-CC41-B1FB-A0CE42642E50}" type="presOf" srcId="{CBA0E075-C2F3-400F-B0BB-32ED6584A154}" destId="{C42DA78D-061F-4A03-AE1D-7DD058796101}" srcOrd="0" destOrd="0" presId="urn:microsoft.com/office/officeart/2005/8/layout/hierarchy3"/>
    <dgm:cxn modelId="{0341C802-B6DE-D54B-BC2B-FC0043788938}" type="presOf" srcId="{2F5CF733-C994-4847-818E-6641FB4E8A12}" destId="{8DBE862F-422A-49A0-8A5E-A79806267078}" srcOrd="0" destOrd="0" presId="urn:microsoft.com/office/officeart/2005/8/layout/hierarchy3"/>
    <dgm:cxn modelId="{B89C0CC5-0363-9346-840F-54E19861DC73}" type="presOf" srcId="{A3915CF1-C193-473F-B921-16B8D935C1B7}" destId="{CB794AC9-F806-46B5-9F59-0427271ADAA7}" srcOrd="0" destOrd="0" presId="urn:microsoft.com/office/officeart/2005/8/layout/hierarchy3"/>
    <dgm:cxn modelId="{544F03E2-BEEE-F544-A7C8-5136C57BD56B}" type="presOf" srcId="{D3D29188-A991-40B1-98E7-B1178354EC11}" destId="{8DBE862F-422A-49A0-8A5E-A79806267078}" srcOrd="0" destOrd="1" presId="urn:microsoft.com/office/officeart/2005/8/layout/hierarchy3"/>
    <dgm:cxn modelId="{DACAB769-DDFF-EC41-BC3B-285D25726DCA}" type="presOf" srcId="{4CCCA93C-452C-4048-AC47-4AE269C372A0}" destId="{BA2FD2E6-5394-4DCB-893B-4168F8994C40}" srcOrd="0" destOrd="0" presId="urn:microsoft.com/office/officeart/2005/8/layout/hierarchy3"/>
    <dgm:cxn modelId="{A92409F9-F335-7D42-A43A-6731D73AF590}" type="presParOf" srcId="{BA2FD2E6-5394-4DCB-893B-4168F8994C40}" destId="{02D18365-56AB-419C-9356-F2B8856BEDAB}" srcOrd="0" destOrd="0" presId="urn:microsoft.com/office/officeart/2005/8/layout/hierarchy3"/>
    <dgm:cxn modelId="{AFB184C4-72EB-2445-9723-9CB189AD1C77}" type="presParOf" srcId="{02D18365-56AB-419C-9356-F2B8856BEDAB}" destId="{980BA3B4-DF9C-4015-99B2-6D9A0618DC7E}" srcOrd="0" destOrd="0" presId="urn:microsoft.com/office/officeart/2005/8/layout/hierarchy3"/>
    <dgm:cxn modelId="{AD8778E9-F62F-9346-A217-8AAD7E2C9A15}" type="presParOf" srcId="{980BA3B4-DF9C-4015-99B2-6D9A0618DC7E}" destId="{CB794AC9-F806-46B5-9F59-0427271ADAA7}" srcOrd="0" destOrd="0" presId="urn:microsoft.com/office/officeart/2005/8/layout/hierarchy3"/>
    <dgm:cxn modelId="{78D79AAA-4A35-304D-8BB2-379A18B987DF}" type="presParOf" srcId="{980BA3B4-DF9C-4015-99B2-6D9A0618DC7E}" destId="{CCEBE51B-1F50-4055-A30C-8E74B385B066}" srcOrd="1" destOrd="0" presId="urn:microsoft.com/office/officeart/2005/8/layout/hierarchy3"/>
    <dgm:cxn modelId="{CF68D7C2-1BEE-E848-9504-06DF85FE60A2}" type="presParOf" srcId="{02D18365-56AB-419C-9356-F2B8856BEDAB}" destId="{57A3DF5B-5FA9-4E41-A095-FF69D1C6C8D9}" srcOrd="1" destOrd="0" presId="urn:microsoft.com/office/officeart/2005/8/layout/hierarchy3"/>
    <dgm:cxn modelId="{E618E412-33BA-D240-9465-E8BA4E710A42}" type="presParOf" srcId="{57A3DF5B-5FA9-4E41-A095-FF69D1C6C8D9}" destId="{62198078-E062-4D68-8518-C5AAF9007168}" srcOrd="0" destOrd="0" presId="urn:microsoft.com/office/officeart/2005/8/layout/hierarchy3"/>
    <dgm:cxn modelId="{B701E644-A5FD-644C-9E28-75F63C22096A}" type="presParOf" srcId="{57A3DF5B-5FA9-4E41-A095-FF69D1C6C8D9}" destId="{7C8A5975-B220-4D63-8D72-882D52912519}" srcOrd="1" destOrd="0" presId="urn:microsoft.com/office/officeart/2005/8/layout/hierarchy3"/>
    <dgm:cxn modelId="{DDF03114-879B-0445-B41C-BDCCAAA1285C}" type="presParOf" srcId="{57A3DF5B-5FA9-4E41-A095-FF69D1C6C8D9}" destId="{03635585-6671-43DE-8BAF-7B1B8DE66177}" srcOrd="2" destOrd="0" presId="urn:microsoft.com/office/officeart/2005/8/layout/hierarchy3"/>
    <dgm:cxn modelId="{EDD1ABF5-258A-7F48-93E8-3A37FB58E054}" type="presParOf" srcId="{57A3DF5B-5FA9-4E41-A095-FF69D1C6C8D9}" destId="{D9D19647-0059-4A24-A333-6A2CDE8477DF}" srcOrd="3" destOrd="0" presId="urn:microsoft.com/office/officeart/2005/8/layout/hierarchy3"/>
    <dgm:cxn modelId="{61B6E4E3-95DD-8743-89C9-706587A06A4F}" type="presParOf" srcId="{BA2FD2E6-5394-4DCB-893B-4168F8994C40}" destId="{3E256596-7A79-4C89-B8E4-2D47F8CDB5E8}" srcOrd="1" destOrd="0" presId="urn:microsoft.com/office/officeart/2005/8/layout/hierarchy3"/>
    <dgm:cxn modelId="{28329BBA-6983-4548-AD4C-66D55C792540}" type="presParOf" srcId="{3E256596-7A79-4C89-B8E4-2D47F8CDB5E8}" destId="{6951B47A-F757-49A6-8E80-05FDBEA833D4}" srcOrd="0" destOrd="0" presId="urn:microsoft.com/office/officeart/2005/8/layout/hierarchy3"/>
    <dgm:cxn modelId="{EECED8D5-D4CD-AB4C-92B3-C9A02B8062D5}" type="presParOf" srcId="{6951B47A-F757-49A6-8E80-05FDBEA833D4}" destId="{C42DA78D-061F-4A03-AE1D-7DD058796101}" srcOrd="0" destOrd="0" presId="urn:microsoft.com/office/officeart/2005/8/layout/hierarchy3"/>
    <dgm:cxn modelId="{8E47D52C-27FD-9549-AAE8-5D4506F21884}" type="presParOf" srcId="{6951B47A-F757-49A6-8E80-05FDBEA833D4}" destId="{4FB2DB55-721B-489A-98DC-7A6BCAE1F885}" srcOrd="1" destOrd="0" presId="urn:microsoft.com/office/officeart/2005/8/layout/hierarchy3"/>
    <dgm:cxn modelId="{8B84A021-B59A-9C4E-AC28-8C0BEC680AB2}" type="presParOf" srcId="{3E256596-7A79-4C89-B8E4-2D47F8CDB5E8}" destId="{0142A3FC-0056-441A-BD8F-87FF397FC15C}" srcOrd="1" destOrd="0" presId="urn:microsoft.com/office/officeart/2005/8/layout/hierarchy3"/>
    <dgm:cxn modelId="{A09E6C8F-2BE0-2840-8D99-E2A29502B44A}" type="presParOf" srcId="{0142A3FC-0056-441A-BD8F-87FF397FC15C}" destId="{A9CC11D2-B446-4647-948D-2C0B7F4AFCF5}" srcOrd="0" destOrd="0" presId="urn:microsoft.com/office/officeart/2005/8/layout/hierarchy3"/>
    <dgm:cxn modelId="{1A640176-6D23-314E-A344-2EC9494B9F4E}" type="presParOf" srcId="{0142A3FC-0056-441A-BD8F-87FF397FC15C}" destId="{8DBE862F-422A-49A0-8A5E-A79806267078}" srcOrd="1" destOrd="0" presId="urn:microsoft.com/office/officeart/2005/8/layout/hierarchy3"/>
    <dgm:cxn modelId="{75F0196F-54C6-B04C-A294-3E6745040AB0}" type="presParOf" srcId="{0142A3FC-0056-441A-BD8F-87FF397FC15C}" destId="{A3A95CE2-A886-43AC-96A7-E802EB8BD95B}" srcOrd="2" destOrd="0" presId="urn:microsoft.com/office/officeart/2005/8/layout/hierarchy3"/>
    <dgm:cxn modelId="{EA490C69-D95E-E849-A629-99411AA6F21C}" type="presParOf" srcId="{0142A3FC-0056-441A-BD8F-87FF397FC15C}" destId="{E0792D31-5562-4617-ABD7-D2640B437A0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080493-2CA1-4928-B556-81206E14BAA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3E18FD-A854-410B-86E7-D885452ECC9F}">
      <dgm:prSet phldrT="[Text]" custT="1"/>
      <dgm:spPr/>
      <dgm:t>
        <a:bodyPr/>
        <a:lstStyle/>
        <a:p>
          <a:pPr rtl="0"/>
          <a:r>
            <a:rPr lang="en-US" sz="1800" b="0" dirty="0" smtClean="0">
              <a:latin typeface="Calibri" pitchFamily="34" charset="0"/>
            </a:rPr>
            <a:t>Linguistic diversity is characteristic of the K-12 population</a:t>
          </a:r>
          <a:endParaRPr lang="en-US" sz="1800" b="0" dirty="0">
            <a:latin typeface="Calibri" pitchFamily="34" charset="0"/>
          </a:endParaRPr>
        </a:p>
      </dgm:t>
    </dgm:pt>
    <dgm:pt modelId="{79648DBE-39A3-4B08-B4CE-851151019B4E}" type="parTrans" cxnId="{7038A1E6-B0D0-4392-BE09-A1C8E5F52EAA}">
      <dgm:prSet/>
      <dgm:spPr/>
      <dgm:t>
        <a:bodyPr/>
        <a:lstStyle/>
        <a:p>
          <a:endParaRPr lang="en-US" sz="2000" b="0">
            <a:latin typeface="Calibri" pitchFamily="34" charset="0"/>
          </a:endParaRPr>
        </a:p>
      </dgm:t>
    </dgm:pt>
    <dgm:pt modelId="{44CFDB9D-BDAC-4D6F-AFD8-E32A5945A8B6}" type="sibTrans" cxnId="{7038A1E6-B0D0-4392-BE09-A1C8E5F52EAA}">
      <dgm:prSet/>
      <dgm:spPr/>
      <dgm:t>
        <a:bodyPr/>
        <a:lstStyle/>
        <a:p>
          <a:endParaRPr lang="en-US" sz="2000" b="0">
            <a:latin typeface="Calibri" pitchFamily="34" charset="0"/>
          </a:endParaRPr>
        </a:p>
      </dgm:t>
    </dgm:pt>
    <dgm:pt modelId="{D940464C-5142-4953-963B-9A70C7068FBD}">
      <dgm:prSet phldrT="[Text]" custT="1"/>
      <dgm:spPr/>
      <dgm:t>
        <a:bodyPr/>
        <a:lstStyle/>
        <a:p>
          <a:r>
            <a:rPr lang="en-US" sz="1800" b="0" dirty="0" smtClean="0">
              <a:latin typeface="Calibri" pitchFamily="34" charset="0"/>
            </a:rPr>
            <a:t>Build capacity in </a:t>
          </a:r>
          <a:r>
            <a:rPr lang="en-US" sz="1800" b="0" i="1" dirty="0" smtClean="0">
              <a:latin typeface="Calibri" pitchFamily="34" charset="0"/>
            </a:rPr>
            <a:t>all </a:t>
          </a:r>
          <a:r>
            <a:rPr lang="en-US" sz="1800" b="0" dirty="0" smtClean="0">
              <a:latin typeface="Calibri" pitchFamily="34" charset="0"/>
            </a:rPr>
            <a:t>classroom teachers to serve </a:t>
          </a:r>
          <a:r>
            <a:rPr lang="en-US" sz="1800" b="0" i="1" dirty="0" smtClean="0">
              <a:latin typeface="Calibri" pitchFamily="34" charset="0"/>
            </a:rPr>
            <a:t>all </a:t>
          </a:r>
          <a:r>
            <a:rPr lang="en-US" sz="1800" b="0" dirty="0" smtClean="0">
              <a:latin typeface="Calibri" pitchFamily="34" charset="0"/>
            </a:rPr>
            <a:t>students</a:t>
          </a:r>
          <a:endParaRPr lang="en-US" sz="1800" b="0" dirty="0">
            <a:latin typeface="Calibri" pitchFamily="34" charset="0"/>
          </a:endParaRPr>
        </a:p>
      </dgm:t>
    </dgm:pt>
    <dgm:pt modelId="{25343D78-139D-4B90-8932-A3D197CF5691}" type="parTrans" cxnId="{28272942-F7B6-46E1-AA5A-F00697E76F8A}">
      <dgm:prSet/>
      <dgm:spPr/>
      <dgm:t>
        <a:bodyPr/>
        <a:lstStyle/>
        <a:p>
          <a:endParaRPr lang="en-US" sz="2000" b="0">
            <a:latin typeface="Calibri" pitchFamily="34" charset="0"/>
          </a:endParaRPr>
        </a:p>
      </dgm:t>
    </dgm:pt>
    <dgm:pt modelId="{1F3F5699-C98D-4ABA-A2DA-81062093853F}" type="sibTrans" cxnId="{28272942-F7B6-46E1-AA5A-F00697E76F8A}">
      <dgm:prSet/>
      <dgm:spPr/>
      <dgm:t>
        <a:bodyPr/>
        <a:lstStyle/>
        <a:p>
          <a:endParaRPr lang="en-US" sz="2000" b="0">
            <a:latin typeface="Calibri" pitchFamily="34" charset="0"/>
          </a:endParaRPr>
        </a:p>
      </dgm:t>
    </dgm:pt>
    <dgm:pt modelId="{96C3E2A4-3FDF-47EE-A5FC-F66EF19A73A0}">
      <dgm:prSet phldrT="[Text]" custT="1"/>
      <dgm:spPr/>
      <dgm:t>
        <a:bodyPr/>
        <a:lstStyle/>
        <a:p>
          <a:r>
            <a:rPr lang="en-US" sz="1700" b="0" dirty="0" smtClean="0">
              <a:latin typeface="Calibri" pitchFamily="34" charset="0"/>
            </a:rPr>
            <a:t>Common gap between word-reading and word-knowledge </a:t>
          </a:r>
        </a:p>
        <a:p>
          <a:r>
            <a:rPr lang="en-US" sz="1700" b="0" dirty="0" smtClean="0">
              <a:latin typeface="Calibri" pitchFamily="34" charset="0"/>
            </a:rPr>
            <a:t>Newcomers acquire basic English with relative ease</a:t>
          </a:r>
          <a:endParaRPr lang="en-US" sz="1700" b="0" dirty="0">
            <a:latin typeface="Calibri" pitchFamily="34" charset="0"/>
          </a:endParaRPr>
        </a:p>
      </dgm:t>
    </dgm:pt>
    <dgm:pt modelId="{17919345-0080-438E-8BB2-0E3DF227F882}" type="parTrans" cxnId="{DE01BB42-63B0-4DCA-AA52-F9F68E9EA2C8}">
      <dgm:prSet/>
      <dgm:spPr/>
      <dgm:t>
        <a:bodyPr/>
        <a:lstStyle/>
        <a:p>
          <a:endParaRPr lang="en-US" sz="2000" b="0">
            <a:latin typeface="Calibri" pitchFamily="34" charset="0"/>
          </a:endParaRPr>
        </a:p>
      </dgm:t>
    </dgm:pt>
    <dgm:pt modelId="{9E2A463C-5A7B-4D21-9905-FF792F09F48F}" type="sibTrans" cxnId="{DE01BB42-63B0-4DCA-AA52-F9F68E9EA2C8}">
      <dgm:prSet/>
      <dgm:spPr/>
      <dgm:t>
        <a:bodyPr/>
        <a:lstStyle/>
        <a:p>
          <a:endParaRPr lang="en-US" sz="2000" b="0">
            <a:latin typeface="Calibri" pitchFamily="34" charset="0"/>
          </a:endParaRPr>
        </a:p>
      </dgm:t>
    </dgm:pt>
    <dgm:pt modelId="{54DB8E11-D3DE-455A-949C-9EC00B45EB14}">
      <dgm:prSet phldrT="[Text]" custT="1"/>
      <dgm:spPr/>
      <dgm:t>
        <a:bodyPr/>
        <a:lstStyle/>
        <a:p>
          <a:r>
            <a:rPr lang="en-US" sz="1800" b="0" dirty="0" smtClean="0">
              <a:latin typeface="Calibri" pitchFamily="34" charset="0"/>
            </a:rPr>
            <a:t>Use  accommodations </a:t>
          </a:r>
          <a:r>
            <a:rPr lang="en-US" sz="1800" b="0" baseline="0" dirty="0" smtClean="0">
              <a:latin typeface="Calibri" pitchFamily="34" charset="0"/>
            </a:rPr>
            <a:t>judiciously, i</a:t>
          </a:r>
          <a:r>
            <a:rPr lang="en-US" sz="1800" b="0" dirty="0" smtClean="0">
              <a:latin typeface="Calibri" pitchFamily="34" charset="0"/>
            </a:rPr>
            <a:t>n tandem with instruction that builds language</a:t>
          </a:r>
          <a:endParaRPr lang="en-US" sz="1800" b="0" dirty="0">
            <a:latin typeface="Calibri" pitchFamily="34" charset="0"/>
          </a:endParaRPr>
        </a:p>
      </dgm:t>
    </dgm:pt>
    <dgm:pt modelId="{84322FAF-74BB-4F0C-A212-4EC2285804FD}" type="parTrans" cxnId="{9A1D7AF6-E370-49D0-A671-D9F0E2C19B1C}">
      <dgm:prSet/>
      <dgm:spPr/>
      <dgm:t>
        <a:bodyPr/>
        <a:lstStyle/>
        <a:p>
          <a:endParaRPr lang="en-US" sz="2000" b="0">
            <a:latin typeface="Calibri" pitchFamily="34" charset="0"/>
          </a:endParaRPr>
        </a:p>
      </dgm:t>
    </dgm:pt>
    <dgm:pt modelId="{D5FEFB61-3274-49D6-9884-869E704BA3A5}" type="sibTrans" cxnId="{9A1D7AF6-E370-49D0-A671-D9F0E2C19B1C}">
      <dgm:prSet/>
      <dgm:spPr/>
      <dgm:t>
        <a:bodyPr/>
        <a:lstStyle/>
        <a:p>
          <a:endParaRPr lang="en-US" sz="2000" b="0">
            <a:latin typeface="Calibri" pitchFamily="34" charset="0"/>
          </a:endParaRPr>
        </a:p>
      </dgm:t>
    </dgm:pt>
    <dgm:pt modelId="{1CDF9BF9-0812-4342-9042-D225EFEC07AB}">
      <dgm:prSet phldrT="[Text]" custT="1"/>
      <dgm:spPr/>
      <dgm:t>
        <a:bodyPr/>
        <a:lstStyle/>
        <a:p>
          <a:r>
            <a:rPr lang="en-US" sz="1800" b="0" dirty="0" smtClean="0">
              <a:latin typeface="Calibri" pitchFamily="34" charset="0"/>
            </a:rPr>
            <a:t>Accommodations  during high-stakes tests are not a silver bullet</a:t>
          </a:r>
          <a:endParaRPr lang="en-US" sz="1800" b="0" dirty="0">
            <a:latin typeface="Calibri" pitchFamily="34" charset="0"/>
          </a:endParaRPr>
        </a:p>
      </dgm:t>
    </dgm:pt>
    <dgm:pt modelId="{AA3E9C3D-BE31-4E72-8487-F954CE476195}" type="parTrans" cxnId="{A5BFC955-53D7-4C21-821A-972B11195C8C}">
      <dgm:prSet/>
      <dgm:spPr/>
      <dgm:t>
        <a:bodyPr/>
        <a:lstStyle/>
        <a:p>
          <a:endParaRPr lang="en-US" sz="2000" b="0">
            <a:latin typeface="Calibri" pitchFamily="34" charset="0"/>
          </a:endParaRPr>
        </a:p>
      </dgm:t>
    </dgm:pt>
    <dgm:pt modelId="{336E29A5-932B-4301-81B0-4B0FEBEE0DAF}" type="sibTrans" cxnId="{A5BFC955-53D7-4C21-821A-972B11195C8C}">
      <dgm:prSet/>
      <dgm:spPr/>
      <dgm:t>
        <a:bodyPr/>
        <a:lstStyle/>
        <a:p>
          <a:endParaRPr lang="en-US" sz="2000" b="0">
            <a:latin typeface="Calibri" pitchFamily="34" charset="0"/>
          </a:endParaRPr>
        </a:p>
      </dgm:t>
    </dgm:pt>
    <dgm:pt modelId="{5D5DDA85-A743-4200-A1E4-AB191B8738B8}">
      <dgm:prSet custT="1"/>
      <dgm:spPr/>
      <dgm:t>
        <a:bodyPr/>
        <a:lstStyle/>
        <a:p>
          <a:r>
            <a:rPr lang="en-US" sz="1800" b="0" dirty="0" smtClean="0">
              <a:latin typeface="Calibri" pitchFamily="34" charset="0"/>
            </a:rPr>
            <a:t>Significant focus on oral language in assessment and instructional practices</a:t>
          </a:r>
          <a:endParaRPr lang="en-US" sz="1800" b="0" dirty="0">
            <a:latin typeface="Calibri" pitchFamily="34" charset="0"/>
          </a:endParaRPr>
        </a:p>
      </dgm:t>
    </dgm:pt>
    <dgm:pt modelId="{C2E93523-76A6-4BB8-A768-4DF1A9586019}" type="parTrans" cxnId="{6A484378-4F5A-4438-AE19-9377026A7866}">
      <dgm:prSet/>
      <dgm:spPr/>
      <dgm:t>
        <a:bodyPr/>
        <a:lstStyle/>
        <a:p>
          <a:endParaRPr lang="en-US" sz="2000" b="0">
            <a:latin typeface="Calibri" pitchFamily="34" charset="0"/>
          </a:endParaRPr>
        </a:p>
      </dgm:t>
    </dgm:pt>
    <dgm:pt modelId="{BB2C92BD-F3B9-40BA-8F19-9B5145733695}" type="sibTrans" cxnId="{6A484378-4F5A-4438-AE19-9377026A7866}">
      <dgm:prSet/>
      <dgm:spPr/>
      <dgm:t>
        <a:bodyPr/>
        <a:lstStyle/>
        <a:p>
          <a:endParaRPr lang="en-US" sz="2000" b="0">
            <a:latin typeface="Calibri" pitchFamily="34" charset="0"/>
          </a:endParaRPr>
        </a:p>
      </dgm:t>
    </dgm:pt>
    <dgm:pt modelId="{8859F438-E7E8-46CC-B3B6-F802D0829032}" type="pres">
      <dgm:prSet presAssocID="{F6080493-2CA1-4928-B556-81206E14BAA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7DFCDE-5480-47FA-BA3B-A2CC05B2CA53}" type="pres">
      <dgm:prSet presAssocID="{603E18FD-A854-410B-86E7-D885452ECC9F}" presName="linNode" presStyleCnt="0"/>
      <dgm:spPr/>
    </dgm:pt>
    <dgm:pt modelId="{CB84E4DF-5480-4528-98E0-AC192290E825}" type="pres">
      <dgm:prSet presAssocID="{603E18FD-A854-410B-86E7-D885452ECC9F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A448D-4A9D-46AC-A6BE-4332A58DABA7}" type="pres">
      <dgm:prSet presAssocID="{603E18FD-A854-410B-86E7-D885452ECC9F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78900-23FF-4C29-ABE9-1044F643BAD3}" type="pres">
      <dgm:prSet presAssocID="{44CFDB9D-BDAC-4D6F-AFD8-E32A5945A8B6}" presName="spacing" presStyleCnt="0"/>
      <dgm:spPr/>
    </dgm:pt>
    <dgm:pt modelId="{68F480A1-46CD-4DEB-8015-7B1EECC52A80}" type="pres">
      <dgm:prSet presAssocID="{96C3E2A4-3FDF-47EE-A5FC-F66EF19A73A0}" presName="linNode" presStyleCnt="0"/>
      <dgm:spPr/>
    </dgm:pt>
    <dgm:pt modelId="{2D02D5D9-AD28-471A-BBFA-3FD6A7EF3F00}" type="pres">
      <dgm:prSet presAssocID="{96C3E2A4-3FDF-47EE-A5FC-F66EF19A73A0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9FC22-8F5C-42D7-8439-4A03DF24809B}" type="pres">
      <dgm:prSet presAssocID="{96C3E2A4-3FDF-47EE-A5FC-F66EF19A73A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C6CCF-E86C-4B7F-8083-A84F2865FF31}" type="pres">
      <dgm:prSet presAssocID="{9E2A463C-5A7B-4D21-9905-FF792F09F48F}" presName="spacing" presStyleCnt="0"/>
      <dgm:spPr/>
    </dgm:pt>
    <dgm:pt modelId="{EA8A800C-B3E1-4774-8A0C-F4767FFE3CDC}" type="pres">
      <dgm:prSet presAssocID="{1CDF9BF9-0812-4342-9042-D225EFEC07AB}" presName="linNode" presStyleCnt="0"/>
      <dgm:spPr/>
    </dgm:pt>
    <dgm:pt modelId="{E2880FB2-517F-45F2-B3C5-493A4F7EB5EE}" type="pres">
      <dgm:prSet presAssocID="{1CDF9BF9-0812-4342-9042-D225EFEC07AB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84FA8-0092-4FA0-B4B5-C0040CE432FA}" type="pres">
      <dgm:prSet presAssocID="{1CDF9BF9-0812-4342-9042-D225EFEC07AB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1D7AF6-E370-49D0-A671-D9F0E2C19B1C}" srcId="{1CDF9BF9-0812-4342-9042-D225EFEC07AB}" destId="{54DB8E11-D3DE-455A-949C-9EC00B45EB14}" srcOrd="0" destOrd="0" parTransId="{84322FAF-74BB-4F0C-A212-4EC2285804FD}" sibTransId="{D5FEFB61-3274-49D6-9884-869E704BA3A5}"/>
    <dgm:cxn modelId="{D483DC9E-D617-464E-9F82-C9D370D1AFB9}" type="presOf" srcId="{54DB8E11-D3DE-455A-949C-9EC00B45EB14}" destId="{68784FA8-0092-4FA0-B4B5-C0040CE432FA}" srcOrd="0" destOrd="0" presId="urn:microsoft.com/office/officeart/2005/8/layout/vList6"/>
    <dgm:cxn modelId="{7038A1E6-B0D0-4392-BE09-A1C8E5F52EAA}" srcId="{F6080493-2CA1-4928-B556-81206E14BAA9}" destId="{603E18FD-A854-410B-86E7-D885452ECC9F}" srcOrd="0" destOrd="0" parTransId="{79648DBE-39A3-4B08-B4CE-851151019B4E}" sibTransId="{44CFDB9D-BDAC-4D6F-AFD8-E32A5945A8B6}"/>
    <dgm:cxn modelId="{E725D4D3-9959-46C5-B4B4-38DB5D56A3D8}" type="presOf" srcId="{5D5DDA85-A743-4200-A1E4-AB191B8738B8}" destId="{AEB9FC22-8F5C-42D7-8439-4A03DF24809B}" srcOrd="0" destOrd="0" presId="urn:microsoft.com/office/officeart/2005/8/layout/vList6"/>
    <dgm:cxn modelId="{83DB9B21-49B7-4FFE-8181-2C2270A4395E}" type="presOf" srcId="{D940464C-5142-4953-963B-9A70C7068FBD}" destId="{5CBA448D-4A9D-46AC-A6BE-4332A58DABA7}" srcOrd="0" destOrd="0" presId="urn:microsoft.com/office/officeart/2005/8/layout/vList6"/>
    <dgm:cxn modelId="{DE01BB42-63B0-4DCA-AA52-F9F68E9EA2C8}" srcId="{F6080493-2CA1-4928-B556-81206E14BAA9}" destId="{96C3E2A4-3FDF-47EE-A5FC-F66EF19A73A0}" srcOrd="1" destOrd="0" parTransId="{17919345-0080-438E-8BB2-0E3DF227F882}" sibTransId="{9E2A463C-5A7B-4D21-9905-FF792F09F48F}"/>
    <dgm:cxn modelId="{74117C3C-020A-45C4-857A-D034CA20432F}" type="presOf" srcId="{96C3E2A4-3FDF-47EE-A5FC-F66EF19A73A0}" destId="{2D02D5D9-AD28-471A-BBFA-3FD6A7EF3F00}" srcOrd="0" destOrd="0" presId="urn:microsoft.com/office/officeart/2005/8/layout/vList6"/>
    <dgm:cxn modelId="{6A484378-4F5A-4438-AE19-9377026A7866}" srcId="{96C3E2A4-3FDF-47EE-A5FC-F66EF19A73A0}" destId="{5D5DDA85-A743-4200-A1E4-AB191B8738B8}" srcOrd="0" destOrd="0" parTransId="{C2E93523-76A6-4BB8-A768-4DF1A9586019}" sibTransId="{BB2C92BD-F3B9-40BA-8F19-9B5145733695}"/>
    <dgm:cxn modelId="{A5BFC955-53D7-4C21-821A-972B11195C8C}" srcId="{F6080493-2CA1-4928-B556-81206E14BAA9}" destId="{1CDF9BF9-0812-4342-9042-D225EFEC07AB}" srcOrd="2" destOrd="0" parTransId="{AA3E9C3D-BE31-4E72-8487-F954CE476195}" sibTransId="{336E29A5-932B-4301-81B0-4B0FEBEE0DAF}"/>
    <dgm:cxn modelId="{54AC8D81-630D-47C2-B9D4-8CF35949D19D}" type="presOf" srcId="{1CDF9BF9-0812-4342-9042-D225EFEC07AB}" destId="{E2880FB2-517F-45F2-B3C5-493A4F7EB5EE}" srcOrd="0" destOrd="0" presId="urn:microsoft.com/office/officeart/2005/8/layout/vList6"/>
    <dgm:cxn modelId="{28272942-F7B6-46E1-AA5A-F00697E76F8A}" srcId="{603E18FD-A854-410B-86E7-D885452ECC9F}" destId="{D940464C-5142-4953-963B-9A70C7068FBD}" srcOrd="0" destOrd="0" parTransId="{25343D78-139D-4B90-8932-A3D197CF5691}" sibTransId="{1F3F5699-C98D-4ABA-A2DA-81062093853F}"/>
    <dgm:cxn modelId="{6A14653F-3BC2-4B27-B625-082F4CE1B7D8}" type="presOf" srcId="{F6080493-2CA1-4928-B556-81206E14BAA9}" destId="{8859F438-E7E8-46CC-B3B6-F802D0829032}" srcOrd="0" destOrd="0" presId="urn:microsoft.com/office/officeart/2005/8/layout/vList6"/>
    <dgm:cxn modelId="{B7C46EFC-D8F2-4BDE-B242-02DD2F76DBA1}" type="presOf" srcId="{603E18FD-A854-410B-86E7-D885452ECC9F}" destId="{CB84E4DF-5480-4528-98E0-AC192290E825}" srcOrd="0" destOrd="0" presId="urn:microsoft.com/office/officeart/2005/8/layout/vList6"/>
    <dgm:cxn modelId="{D3FD623E-8BBD-4350-8A96-5C21F2170175}" type="presParOf" srcId="{8859F438-E7E8-46CC-B3B6-F802D0829032}" destId="{4F7DFCDE-5480-47FA-BA3B-A2CC05B2CA53}" srcOrd="0" destOrd="0" presId="urn:microsoft.com/office/officeart/2005/8/layout/vList6"/>
    <dgm:cxn modelId="{3ED89D7C-E07E-48A3-BD20-F344A818CAE0}" type="presParOf" srcId="{4F7DFCDE-5480-47FA-BA3B-A2CC05B2CA53}" destId="{CB84E4DF-5480-4528-98E0-AC192290E825}" srcOrd="0" destOrd="0" presId="urn:microsoft.com/office/officeart/2005/8/layout/vList6"/>
    <dgm:cxn modelId="{218A197E-DC68-4A22-B605-16BC1801DDBC}" type="presParOf" srcId="{4F7DFCDE-5480-47FA-BA3B-A2CC05B2CA53}" destId="{5CBA448D-4A9D-46AC-A6BE-4332A58DABA7}" srcOrd="1" destOrd="0" presId="urn:microsoft.com/office/officeart/2005/8/layout/vList6"/>
    <dgm:cxn modelId="{E995BA73-C6AC-401F-BC61-B6D381B1931D}" type="presParOf" srcId="{8859F438-E7E8-46CC-B3B6-F802D0829032}" destId="{21078900-23FF-4C29-ABE9-1044F643BAD3}" srcOrd="1" destOrd="0" presId="urn:microsoft.com/office/officeart/2005/8/layout/vList6"/>
    <dgm:cxn modelId="{39975103-374F-420C-A3D8-9BA94908D065}" type="presParOf" srcId="{8859F438-E7E8-46CC-B3B6-F802D0829032}" destId="{68F480A1-46CD-4DEB-8015-7B1EECC52A80}" srcOrd="2" destOrd="0" presId="urn:microsoft.com/office/officeart/2005/8/layout/vList6"/>
    <dgm:cxn modelId="{DF4B90A4-01CA-468A-A1D1-D494CDD9E956}" type="presParOf" srcId="{68F480A1-46CD-4DEB-8015-7B1EECC52A80}" destId="{2D02D5D9-AD28-471A-BBFA-3FD6A7EF3F00}" srcOrd="0" destOrd="0" presId="urn:microsoft.com/office/officeart/2005/8/layout/vList6"/>
    <dgm:cxn modelId="{4E6AB2F2-9F2F-49EB-A8AB-EE17D45E1257}" type="presParOf" srcId="{68F480A1-46CD-4DEB-8015-7B1EECC52A80}" destId="{AEB9FC22-8F5C-42D7-8439-4A03DF24809B}" srcOrd="1" destOrd="0" presId="urn:microsoft.com/office/officeart/2005/8/layout/vList6"/>
    <dgm:cxn modelId="{95F13B3E-90B5-4493-8900-8E1B25DB4E43}" type="presParOf" srcId="{8859F438-E7E8-46CC-B3B6-F802D0829032}" destId="{65DC6CCF-E86C-4B7F-8083-A84F2865FF31}" srcOrd="3" destOrd="0" presId="urn:microsoft.com/office/officeart/2005/8/layout/vList6"/>
    <dgm:cxn modelId="{C8C386A9-EACB-45CE-8758-3E5298B5B926}" type="presParOf" srcId="{8859F438-E7E8-46CC-B3B6-F802D0829032}" destId="{EA8A800C-B3E1-4774-8A0C-F4767FFE3CDC}" srcOrd="4" destOrd="0" presId="urn:microsoft.com/office/officeart/2005/8/layout/vList6"/>
    <dgm:cxn modelId="{714EF7A8-61BD-4559-8C15-958292BAFCC8}" type="presParOf" srcId="{EA8A800C-B3E1-4774-8A0C-F4767FFE3CDC}" destId="{E2880FB2-517F-45F2-B3C5-493A4F7EB5EE}" srcOrd="0" destOrd="0" presId="urn:microsoft.com/office/officeart/2005/8/layout/vList6"/>
    <dgm:cxn modelId="{D0768172-4CEE-45A7-938F-8CBD2BE54223}" type="presParOf" srcId="{EA8A800C-B3E1-4774-8A0C-F4767FFE3CDC}" destId="{68784FA8-0092-4FA0-B4B5-C0040CE432F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9E716-A57D-4ADE-BF1F-7DEE74554836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B841E1-9475-4CF0-82A6-6DE6844B3D35}">
      <dgm:prSet phldrT="[Text]"/>
      <dgm:spPr/>
      <dgm:t>
        <a:bodyPr/>
        <a:lstStyle/>
        <a:p>
          <a:r>
            <a:rPr lang="en-US" dirty="0" smtClean="0"/>
            <a:t>Code-related Measures</a:t>
          </a:r>
          <a:endParaRPr lang="en-US" dirty="0"/>
        </a:p>
      </dgm:t>
    </dgm:pt>
    <dgm:pt modelId="{FCA0AB72-D0F0-4D5A-B525-D6A95EA0DE6B}" type="parTrans" cxnId="{D9CE3B08-D136-4E63-A48A-E5535967AAF8}">
      <dgm:prSet/>
      <dgm:spPr/>
      <dgm:t>
        <a:bodyPr/>
        <a:lstStyle/>
        <a:p>
          <a:endParaRPr lang="en-US"/>
        </a:p>
      </dgm:t>
    </dgm:pt>
    <dgm:pt modelId="{90C2B534-6D18-4B37-8D1F-841E765B9172}" type="sibTrans" cxnId="{D9CE3B08-D136-4E63-A48A-E5535967AAF8}">
      <dgm:prSet/>
      <dgm:spPr/>
      <dgm:t>
        <a:bodyPr/>
        <a:lstStyle/>
        <a:p>
          <a:endParaRPr lang="en-US"/>
        </a:p>
      </dgm:t>
    </dgm:pt>
    <dgm:pt modelId="{CBD23309-3EC0-46AF-A4C0-E47B7944093F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728B1A56-B83C-4EAA-BCFD-30F2BBBFFA99}" type="parTrans" cxnId="{8335EBC4-71F7-4812-A559-4F6B1AE5A7AB}">
      <dgm:prSet/>
      <dgm:spPr/>
      <dgm:t>
        <a:bodyPr/>
        <a:lstStyle/>
        <a:p>
          <a:endParaRPr lang="en-US"/>
        </a:p>
      </dgm:t>
    </dgm:pt>
    <dgm:pt modelId="{90765F7A-90D7-4C03-8EB7-74E2CC3CDFAE}" type="sibTrans" cxnId="{8335EBC4-71F7-4812-A559-4F6B1AE5A7AB}">
      <dgm:prSet/>
      <dgm:spPr/>
      <dgm:t>
        <a:bodyPr/>
        <a:lstStyle/>
        <a:p>
          <a:endParaRPr lang="en-US"/>
        </a:p>
      </dgm:t>
    </dgm:pt>
    <dgm:pt modelId="{2A4CA686-3B39-407C-ACC1-0225471370AC}">
      <dgm:prSet phldrT="[Text]"/>
      <dgm:spPr/>
      <dgm:t>
        <a:bodyPr/>
        <a:lstStyle/>
        <a:p>
          <a:endParaRPr lang="en-US" dirty="0"/>
        </a:p>
      </dgm:t>
    </dgm:pt>
    <dgm:pt modelId="{42FD29BE-3FF1-46B1-9B2A-A88C9CE81E9C}" type="parTrans" cxnId="{ADF5D6C6-B088-4C1E-A5CD-076B695A8E6B}">
      <dgm:prSet/>
      <dgm:spPr/>
      <dgm:t>
        <a:bodyPr/>
        <a:lstStyle/>
        <a:p>
          <a:endParaRPr lang="en-US"/>
        </a:p>
      </dgm:t>
    </dgm:pt>
    <dgm:pt modelId="{E055E224-E8AF-494F-99EF-5C5724316A5B}" type="sibTrans" cxnId="{ADF5D6C6-B088-4C1E-A5CD-076B695A8E6B}">
      <dgm:prSet/>
      <dgm:spPr/>
      <dgm:t>
        <a:bodyPr/>
        <a:lstStyle/>
        <a:p>
          <a:endParaRPr lang="en-US"/>
        </a:p>
      </dgm:t>
    </dgm:pt>
    <dgm:pt modelId="{819DE5ED-D331-495A-812E-D105066EDE81}">
      <dgm:prSet phldrT="[Text]"/>
      <dgm:spPr/>
      <dgm:t>
        <a:bodyPr/>
        <a:lstStyle/>
        <a:p>
          <a:endParaRPr lang="en-US" dirty="0"/>
        </a:p>
      </dgm:t>
    </dgm:pt>
    <dgm:pt modelId="{5002B9CD-1973-4921-8370-0C7F79AD34C1}" type="parTrans" cxnId="{0FA42180-3539-41DC-B118-10A657EED8A5}">
      <dgm:prSet/>
      <dgm:spPr/>
      <dgm:t>
        <a:bodyPr/>
        <a:lstStyle/>
        <a:p>
          <a:endParaRPr lang="en-US"/>
        </a:p>
      </dgm:t>
    </dgm:pt>
    <dgm:pt modelId="{1905F24D-DA8D-4DAE-9452-465985FA2050}" type="sibTrans" cxnId="{0FA42180-3539-41DC-B118-10A657EED8A5}">
      <dgm:prSet/>
      <dgm:spPr/>
      <dgm:t>
        <a:bodyPr/>
        <a:lstStyle/>
        <a:p>
          <a:endParaRPr lang="en-US"/>
        </a:p>
      </dgm:t>
    </dgm:pt>
    <dgm:pt modelId="{2C80482D-432A-40B7-9324-3008D72E0AD4}">
      <dgm:prSet phldrT="[Text]"/>
      <dgm:spPr/>
      <dgm:t>
        <a:bodyPr/>
        <a:lstStyle/>
        <a:p>
          <a:r>
            <a:rPr lang="en-US" dirty="0" smtClean="0"/>
            <a:t>Meaning-related Measures</a:t>
          </a:r>
          <a:endParaRPr lang="en-US" dirty="0"/>
        </a:p>
      </dgm:t>
    </dgm:pt>
    <dgm:pt modelId="{20120FC8-F0CE-4088-A671-552314E5A268}" type="parTrans" cxnId="{20F5839B-107D-462C-825A-71C4CFEDA876}">
      <dgm:prSet/>
      <dgm:spPr/>
      <dgm:t>
        <a:bodyPr/>
        <a:lstStyle/>
        <a:p>
          <a:endParaRPr lang="en-US"/>
        </a:p>
      </dgm:t>
    </dgm:pt>
    <dgm:pt modelId="{3C6C6542-7009-4F33-AC14-EEDDF5FFEA17}" type="sibTrans" cxnId="{20F5839B-107D-462C-825A-71C4CFEDA876}">
      <dgm:prSet/>
      <dgm:spPr/>
      <dgm:t>
        <a:bodyPr/>
        <a:lstStyle/>
        <a:p>
          <a:endParaRPr lang="en-US"/>
        </a:p>
      </dgm:t>
    </dgm:pt>
    <dgm:pt modelId="{5648FAAF-BBF2-48FB-B3F7-8E1FFF2D4337}" type="pres">
      <dgm:prSet presAssocID="{9EF9E716-A57D-4ADE-BF1F-7DEE7455483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C13583-7777-4A74-AB3A-F0515902226F}" type="pres">
      <dgm:prSet presAssocID="{9EF9E716-A57D-4ADE-BF1F-7DEE74554836}" presName="dummyMaxCanvas" presStyleCnt="0"/>
      <dgm:spPr/>
      <dgm:t>
        <a:bodyPr/>
        <a:lstStyle/>
        <a:p>
          <a:endParaRPr lang="en-US"/>
        </a:p>
      </dgm:t>
    </dgm:pt>
    <dgm:pt modelId="{84D0FD55-D9E6-4651-9329-868EB94A1FC2}" type="pres">
      <dgm:prSet presAssocID="{9EF9E716-A57D-4ADE-BF1F-7DEE74554836}" presName="parentComposite" presStyleCnt="0"/>
      <dgm:spPr/>
      <dgm:t>
        <a:bodyPr/>
        <a:lstStyle/>
        <a:p>
          <a:endParaRPr lang="en-US"/>
        </a:p>
      </dgm:t>
    </dgm:pt>
    <dgm:pt modelId="{1704BEE7-E30D-4D91-8C6C-434B7CEA47BD}" type="pres">
      <dgm:prSet presAssocID="{9EF9E716-A57D-4ADE-BF1F-7DEE74554836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A38C4484-6FCA-4D2E-9764-BF65759FA237}" type="pres">
      <dgm:prSet presAssocID="{9EF9E716-A57D-4ADE-BF1F-7DEE74554836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43DD6B2-662A-414B-B46F-9AAA60D84762}" type="pres">
      <dgm:prSet presAssocID="{9EF9E716-A57D-4ADE-BF1F-7DEE74554836}" presName="childrenComposite" presStyleCnt="0"/>
      <dgm:spPr/>
      <dgm:t>
        <a:bodyPr/>
        <a:lstStyle/>
        <a:p>
          <a:endParaRPr lang="en-US"/>
        </a:p>
      </dgm:t>
    </dgm:pt>
    <dgm:pt modelId="{61DB8241-8D80-48FB-831D-EA2A750D7DC2}" type="pres">
      <dgm:prSet presAssocID="{9EF9E716-A57D-4ADE-BF1F-7DEE74554836}" presName="dummyMaxCanvas_ChildArea" presStyleCnt="0"/>
      <dgm:spPr/>
      <dgm:t>
        <a:bodyPr/>
        <a:lstStyle/>
        <a:p>
          <a:endParaRPr lang="en-US"/>
        </a:p>
      </dgm:t>
    </dgm:pt>
    <dgm:pt modelId="{FF32F934-5EBD-4337-B889-FE3E56422F97}" type="pres">
      <dgm:prSet presAssocID="{9EF9E716-A57D-4ADE-BF1F-7DEE74554836}" presName="fulcrum" presStyleLbl="alignAccFollowNode1" presStyleIdx="2" presStyleCnt="4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26523647-6C93-4093-AF1F-0475687A14C3}" type="pres">
      <dgm:prSet presAssocID="{9EF9E716-A57D-4ADE-BF1F-7DEE74554836}" presName="balance_10" presStyleLbl="alignAccFollowNode1" presStyleIdx="3" presStyleCnt="4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692C1B48-E549-4C91-848C-09B4EB7C1D29}" type="pres">
      <dgm:prSet presAssocID="{9EF9E716-A57D-4ADE-BF1F-7DEE74554836}" presName="left_10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F5839B-107D-462C-825A-71C4CFEDA876}" srcId="{9EF9E716-A57D-4ADE-BF1F-7DEE74554836}" destId="{2C80482D-432A-40B7-9324-3008D72E0AD4}" srcOrd="1" destOrd="0" parTransId="{20120FC8-F0CE-4088-A671-552314E5A268}" sibTransId="{3C6C6542-7009-4F33-AC14-EEDDF5FFEA17}"/>
    <dgm:cxn modelId="{8335EBC4-71F7-4812-A559-4F6B1AE5A7AB}" srcId="{18B841E1-9475-4CF0-82A6-6DE6844B3D35}" destId="{CBD23309-3EC0-46AF-A4C0-E47B7944093F}" srcOrd="0" destOrd="0" parTransId="{728B1A56-B83C-4EAA-BCFD-30F2BBBFFA99}" sibTransId="{90765F7A-90D7-4C03-8EB7-74E2CC3CDFAE}"/>
    <dgm:cxn modelId="{D9CE3B08-D136-4E63-A48A-E5535967AAF8}" srcId="{9EF9E716-A57D-4ADE-BF1F-7DEE74554836}" destId="{18B841E1-9475-4CF0-82A6-6DE6844B3D35}" srcOrd="0" destOrd="0" parTransId="{FCA0AB72-D0F0-4D5A-B525-D6A95EA0DE6B}" sibTransId="{90C2B534-6D18-4B37-8D1F-841E765B9172}"/>
    <dgm:cxn modelId="{0FA42180-3539-41DC-B118-10A657EED8A5}" srcId="{9EF9E716-A57D-4ADE-BF1F-7DEE74554836}" destId="{819DE5ED-D331-495A-812E-D105066EDE81}" srcOrd="3" destOrd="0" parTransId="{5002B9CD-1973-4921-8370-0C7F79AD34C1}" sibTransId="{1905F24D-DA8D-4DAE-9452-465985FA2050}"/>
    <dgm:cxn modelId="{ADF5D6C6-B088-4C1E-A5CD-076B695A8E6B}" srcId="{9EF9E716-A57D-4ADE-BF1F-7DEE74554836}" destId="{2A4CA686-3B39-407C-ACC1-0225471370AC}" srcOrd="2" destOrd="0" parTransId="{42FD29BE-3FF1-46B1-9B2A-A88C9CE81E9C}" sibTransId="{E055E224-E8AF-494F-99EF-5C5724316A5B}"/>
    <dgm:cxn modelId="{B56FFF20-9A4D-6940-9739-AD993A66C77E}" type="presOf" srcId="{18B841E1-9475-4CF0-82A6-6DE6844B3D35}" destId="{1704BEE7-E30D-4D91-8C6C-434B7CEA47BD}" srcOrd="0" destOrd="0" presId="urn:microsoft.com/office/officeart/2005/8/layout/balance1"/>
    <dgm:cxn modelId="{07D533CF-68D5-6748-8FF8-0B13DC70D816}" type="presOf" srcId="{CBD23309-3EC0-46AF-A4C0-E47B7944093F}" destId="{692C1B48-E549-4C91-848C-09B4EB7C1D29}" srcOrd="0" destOrd="0" presId="urn:microsoft.com/office/officeart/2005/8/layout/balance1"/>
    <dgm:cxn modelId="{08035ECA-B337-0E4A-897B-25707F8CBED4}" type="presOf" srcId="{9EF9E716-A57D-4ADE-BF1F-7DEE74554836}" destId="{5648FAAF-BBF2-48FB-B3F7-8E1FFF2D4337}" srcOrd="0" destOrd="0" presId="urn:microsoft.com/office/officeart/2005/8/layout/balance1"/>
    <dgm:cxn modelId="{B6C956E7-F4BA-5042-A4AF-08DD29CC60B3}" type="presOf" srcId="{2C80482D-432A-40B7-9324-3008D72E0AD4}" destId="{A38C4484-6FCA-4D2E-9764-BF65759FA237}" srcOrd="0" destOrd="0" presId="urn:microsoft.com/office/officeart/2005/8/layout/balance1"/>
    <dgm:cxn modelId="{B4B2F5C4-F6BA-FC4C-B63B-1C5569A47B4B}" type="presParOf" srcId="{5648FAAF-BBF2-48FB-B3F7-8E1FFF2D4337}" destId="{38C13583-7777-4A74-AB3A-F0515902226F}" srcOrd="0" destOrd="0" presId="urn:microsoft.com/office/officeart/2005/8/layout/balance1"/>
    <dgm:cxn modelId="{E7A61DD0-6E1E-EC44-BC30-82F0CAE8150A}" type="presParOf" srcId="{5648FAAF-BBF2-48FB-B3F7-8E1FFF2D4337}" destId="{84D0FD55-D9E6-4651-9329-868EB94A1FC2}" srcOrd="1" destOrd="0" presId="urn:microsoft.com/office/officeart/2005/8/layout/balance1"/>
    <dgm:cxn modelId="{D220A7D0-B546-AC46-B55A-F224205C5BAA}" type="presParOf" srcId="{84D0FD55-D9E6-4651-9329-868EB94A1FC2}" destId="{1704BEE7-E30D-4D91-8C6C-434B7CEA47BD}" srcOrd="0" destOrd="0" presId="urn:microsoft.com/office/officeart/2005/8/layout/balance1"/>
    <dgm:cxn modelId="{EB4C0C44-ABCD-5243-9CA4-F94FA0D31142}" type="presParOf" srcId="{84D0FD55-D9E6-4651-9329-868EB94A1FC2}" destId="{A38C4484-6FCA-4D2E-9764-BF65759FA237}" srcOrd="1" destOrd="0" presId="urn:microsoft.com/office/officeart/2005/8/layout/balance1"/>
    <dgm:cxn modelId="{AD8D5D04-CFF4-3B4F-998D-584239EE7CA7}" type="presParOf" srcId="{5648FAAF-BBF2-48FB-B3F7-8E1FFF2D4337}" destId="{643DD6B2-662A-414B-B46F-9AAA60D84762}" srcOrd="2" destOrd="0" presId="urn:microsoft.com/office/officeart/2005/8/layout/balance1"/>
    <dgm:cxn modelId="{AAA269BD-6D8D-6B4B-A162-D85EBFDA206F}" type="presParOf" srcId="{643DD6B2-662A-414B-B46F-9AAA60D84762}" destId="{61DB8241-8D80-48FB-831D-EA2A750D7DC2}" srcOrd="0" destOrd="0" presId="urn:microsoft.com/office/officeart/2005/8/layout/balance1"/>
    <dgm:cxn modelId="{F325513D-BD38-EA4C-BA8E-78AE0BB66ED0}" type="presParOf" srcId="{643DD6B2-662A-414B-B46F-9AAA60D84762}" destId="{FF32F934-5EBD-4337-B889-FE3E56422F97}" srcOrd="1" destOrd="0" presId="urn:microsoft.com/office/officeart/2005/8/layout/balance1"/>
    <dgm:cxn modelId="{E1E73406-9FC9-024E-B1C8-6FDD9258036F}" type="presParOf" srcId="{643DD6B2-662A-414B-B46F-9AAA60D84762}" destId="{26523647-6C93-4093-AF1F-0475687A14C3}" srcOrd="2" destOrd="0" presId="urn:microsoft.com/office/officeart/2005/8/layout/balance1"/>
    <dgm:cxn modelId="{4621383A-B515-4C4D-812B-49C7A9EA788F}" type="presParOf" srcId="{643DD6B2-662A-414B-B46F-9AAA60D84762}" destId="{692C1B48-E549-4C91-848C-09B4EB7C1D29}" srcOrd="3" destOrd="0" presId="urn:microsoft.com/office/officeart/2005/8/layout/balance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C8AFBA-7ECE-4E19-8651-B6D5FF926FA0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CD30F60D-058E-4213-AE3D-3C83277F041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Low scores</a:t>
          </a:r>
          <a:endParaRPr lang="en-US" dirty="0">
            <a:solidFill>
              <a:schemeClr val="tx1"/>
            </a:solidFill>
          </a:endParaRPr>
        </a:p>
      </dgm:t>
    </dgm:pt>
    <dgm:pt modelId="{88C17635-5B8E-4A91-B37E-8D43A126E6DC}" type="parTrans" cxnId="{C4181221-6F5F-48B1-9D96-FA4385D571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0E9913-6A39-4C12-BE08-2293FAC752B1}" type="sibTrans" cxnId="{C4181221-6F5F-48B1-9D96-FA4385D571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210089-775E-4E1D-876E-840EC9825DF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Emphasis on isolated skills</a:t>
          </a:r>
          <a:endParaRPr lang="en-US" dirty="0">
            <a:solidFill>
              <a:schemeClr val="tx1"/>
            </a:solidFill>
          </a:endParaRPr>
        </a:p>
      </dgm:t>
    </dgm:pt>
    <dgm:pt modelId="{BDD4EA27-B45F-4A7F-B77F-5E84980F1025}" type="parTrans" cxnId="{A6E97191-D512-4C59-AE26-AD99487CFA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23F376-C8AE-4D07-9229-36E4EC0606A7}" type="sibTrans" cxnId="{A6E97191-D512-4C59-AE26-AD99487CFA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31A031B-8D62-4971-86DE-A3DC4C12309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Poor Instructional Practice</a:t>
          </a:r>
          <a:endParaRPr lang="en-US" dirty="0">
            <a:solidFill>
              <a:schemeClr val="tx1"/>
            </a:solidFill>
          </a:endParaRPr>
        </a:p>
      </dgm:t>
    </dgm:pt>
    <dgm:pt modelId="{09AFA6D8-3B38-4022-BB20-50379A9B720F}" type="parTrans" cxnId="{B4045DFB-1D2B-4C44-84A0-BFAC6DA82E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29C312-E9A8-4242-9467-58F666E92456}" type="sibTrans" cxnId="{B4045DFB-1D2B-4C44-84A0-BFAC6DA82E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860664-011C-4B56-8097-C7F0BEE3F6D7}" type="pres">
      <dgm:prSet presAssocID="{ADC8AFBA-7ECE-4E19-8651-B6D5FF926FA0}" presName="Name0" presStyleCnt="0">
        <dgm:presLayoutVars>
          <dgm:dir/>
          <dgm:resizeHandles val="exact"/>
        </dgm:presLayoutVars>
      </dgm:prSet>
      <dgm:spPr/>
    </dgm:pt>
    <dgm:pt modelId="{078C9A03-DD57-4AF0-B234-38A4E32C4A89}" type="pres">
      <dgm:prSet presAssocID="{ADC8AFBA-7ECE-4E19-8651-B6D5FF926FA0}" presName="vNodes" presStyleCnt="0"/>
      <dgm:spPr/>
    </dgm:pt>
    <dgm:pt modelId="{0281FABB-888B-4423-BD01-A2A1CB75E1D2}" type="pres">
      <dgm:prSet presAssocID="{CD30F60D-058E-4213-AE3D-3C83277F041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4AB71-913B-4ABB-9CB3-5019DCC3F4BA}" type="pres">
      <dgm:prSet presAssocID="{270E9913-6A39-4C12-BE08-2293FAC752B1}" presName="spacerT" presStyleCnt="0"/>
      <dgm:spPr/>
    </dgm:pt>
    <dgm:pt modelId="{CEE6569F-486A-464B-B095-3091D33AC6C6}" type="pres">
      <dgm:prSet presAssocID="{270E9913-6A39-4C12-BE08-2293FAC752B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24ACF48-A825-421D-9172-6CDDC7B3D69F}" type="pres">
      <dgm:prSet presAssocID="{270E9913-6A39-4C12-BE08-2293FAC752B1}" presName="spacerB" presStyleCnt="0"/>
      <dgm:spPr/>
    </dgm:pt>
    <dgm:pt modelId="{1CFBA0CF-2F01-4264-8217-67E6EDE9A2B4}" type="pres">
      <dgm:prSet presAssocID="{CC210089-775E-4E1D-876E-840EC9825D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CF9D1-9292-4DC1-A024-6C873E5D5BC7}" type="pres">
      <dgm:prSet presAssocID="{ADC8AFBA-7ECE-4E19-8651-B6D5FF926FA0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A7965EBF-F42B-4B3A-945F-23C87D18DC10}" type="pres">
      <dgm:prSet presAssocID="{ADC8AFBA-7ECE-4E19-8651-B6D5FF926FA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60ECBB7-28E3-4FCA-8075-EC7033A9F53D}" type="pres">
      <dgm:prSet presAssocID="{ADC8AFBA-7ECE-4E19-8651-B6D5FF926FA0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D60299-DF63-8A48-999F-401E35357DAA}" type="presOf" srcId="{F31A031B-8D62-4971-86DE-A3DC4C123090}" destId="{760ECBB7-28E3-4FCA-8075-EC7033A9F53D}" srcOrd="0" destOrd="0" presId="urn:microsoft.com/office/officeart/2005/8/layout/equation2"/>
    <dgm:cxn modelId="{1B5F89C9-948D-F047-8DC2-043E804A937F}" type="presOf" srcId="{ADC8AFBA-7ECE-4E19-8651-B6D5FF926FA0}" destId="{39860664-011C-4B56-8097-C7F0BEE3F6D7}" srcOrd="0" destOrd="0" presId="urn:microsoft.com/office/officeart/2005/8/layout/equation2"/>
    <dgm:cxn modelId="{B4045DFB-1D2B-4C44-84A0-BFAC6DA82EB2}" srcId="{ADC8AFBA-7ECE-4E19-8651-B6D5FF926FA0}" destId="{F31A031B-8D62-4971-86DE-A3DC4C123090}" srcOrd="2" destOrd="0" parTransId="{09AFA6D8-3B38-4022-BB20-50379A9B720F}" sibTransId="{B029C312-E9A8-4242-9467-58F666E92456}"/>
    <dgm:cxn modelId="{C1E56E68-C515-0940-A8B4-F30FB9D9BB9B}" type="presOf" srcId="{CC210089-775E-4E1D-876E-840EC9825DFE}" destId="{1CFBA0CF-2F01-4264-8217-67E6EDE9A2B4}" srcOrd="0" destOrd="0" presId="urn:microsoft.com/office/officeart/2005/8/layout/equation2"/>
    <dgm:cxn modelId="{C4181221-6F5F-48B1-9D96-FA4385D571E8}" srcId="{ADC8AFBA-7ECE-4E19-8651-B6D5FF926FA0}" destId="{CD30F60D-058E-4213-AE3D-3C83277F0413}" srcOrd="0" destOrd="0" parTransId="{88C17635-5B8E-4A91-B37E-8D43A126E6DC}" sibTransId="{270E9913-6A39-4C12-BE08-2293FAC752B1}"/>
    <dgm:cxn modelId="{CA1D24BD-8FF4-D141-A33B-FA1306BB1248}" type="presOf" srcId="{270E9913-6A39-4C12-BE08-2293FAC752B1}" destId="{CEE6569F-486A-464B-B095-3091D33AC6C6}" srcOrd="0" destOrd="0" presId="urn:microsoft.com/office/officeart/2005/8/layout/equation2"/>
    <dgm:cxn modelId="{83EB071E-22B0-484C-9C52-1ACFF602F978}" type="presOf" srcId="{EC23F376-C8AE-4D07-9229-36E4EC0606A7}" destId="{A7965EBF-F42B-4B3A-945F-23C87D18DC10}" srcOrd="1" destOrd="0" presId="urn:microsoft.com/office/officeart/2005/8/layout/equation2"/>
    <dgm:cxn modelId="{634DCF4C-994C-9C44-A6B0-F007F0A6D50D}" type="presOf" srcId="{EC23F376-C8AE-4D07-9229-36E4EC0606A7}" destId="{ACCCF9D1-9292-4DC1-A024-6C873E5D5BC7}" srcOrd="0" destOrd="0" presId="urn:microsoft.com/office/officeart/2005/8/layout/equation2"/>
    <dgm:cxn modelId="{A6E97191-D512-4C59-AE26-AD99487CFAD1}" srcId="{ADC8AFBA-7ECE-4E19-8651-B6D5FF926FA0}" destId="{CC210089-775E-4E1D-876E-840EC9825DFE}" srcOrd="1" destOrd="0" parTransId="{BDD4EA27-B45F-4A7F-B77F-5E84980F1025}" sibTransId="{EC23F376-C8AE-4D07-9229-36E4EC0606A7}"/>
    <dgm:cxn modelId="{97A22447-932D-DE46-A1EC-09CB0DF8394E}" type="presOf" srcId="{CD30F60D-058E-4213-AE3D-3C83277F0413}" destId="{0281FABB-888B-4423-BD01-A2A1CB75E1D2}" srcOrd="0" destOrd="0" presId="urn:microsoft.com/office/officeart/2005/8/layout/equation2"/>
    <dgm:cxn modelId="{5E7DD8FC-717A-4B4F-824D-E5A4A362DF23}" type="presParOf" srcId="{39860664-011C-4B56-8097-C7F0BEE3F6D7}" destId="{078C9A03-DD57-4AF0-B234-38A4E32C4A89}" srcOrd="0" destOrd="0" presId="urn:microsoft.com/office/officeart/2005/8/layout/equation2"/>
    <dgm:cxn modelId="{E078EB23-923C-404A-A837-94022467A3D6}" type="presParOf" srcId="{078C9A03-DD57-4AF0-B234-38A4E32C4A89}" destId="{0281FABB-888B-4423-BD01-A2A1CB75E1D2}" srcOrd="0" destOrd="0" presId="urn:microsoft.com/office/officeart/2005/8/layout/equation2"/>
    <dgm:cxn modelId="{8007F7AD-8617-3B47-8BAB-9E867A6B2129}" type="presParOf" srcId="{078C9A03-DD57-4AF0-B234-38A4E32C4A89}" destId="{4564AB71-913B-4ABB-9CB3-5019DCC3F4BA}" srcOrd="1" destOrd="0" presId="urn:microsoft.com/office/officeart/2005/8/layout/equation2"/>
    <dgm:cxn modelId="{A1F91F71-D1CE-AA4F-97B3-1866060992E4}" type="presParOf" srcId="{078C9A03-DD57-4AF0-B234-38A4E32C4A89}" destId="{CEE6569F-486A-464B-B095-3091D33AC6C6}" srcOrd="2" destOrd="0" presId="urn:microsoft.com/office/officeart/2005/8/layout/equation2"/>
    <dgm:cxn modelId="{D1041A40-578F-6044-ADAC-FCB8F574DB46}" type="presParOf" srcId="{078C9A03-DD57-4AF0-B234-38A4E32C4A89}" destId="{D24ACF48-A825-421D-9172-6CDDC7B3D69F}" srcOrd="3" destOrd="0" presId="urn:microsoft.com/office/officeart/2005/8/layout/equation2"/>
    <dgm:cxn modelId="{14D6C739-4E3E-D847-A850-592FC371618F}" type="presParOf" srcId="{078C9A03-DD57-4AF0-B234-38A4E32C4A89}" destId="{1CFBA0CF-2F01-4264-8217-67E6EDE9A2B4}" srcOrd="4" destOrd="0" presId="urn:microsoft.com/office/officeart/2005/8/layout/equation2"/>
    <dgm:cxn modelId="{1802B5CB-D145-E24C-829E-8AC5E8828D6F}" type="presParOf" srcId="{39860664-011C-4B56-8097-C7F0BEE3F6D7}" destId="{ACCCF9D1-9292-4DC1-A024-6C873E5D5BC7}" srcOrd="1" destOrd="0" presId="urn:microsoft.com/office/officeart/2005/8/layout/equation2"/>
    <dgm:cxn modelId="{7F5BB3F5-684B-4D49-BC8F-9290235B433E}" type="presParOf" srcId="{ACCCF9D1-9292-4DC1-A024-6C873E5D5BC7}" destId="{A7965EBF-F42B-4B3A-945F-23C87D18DC10}" srcOrd="0" destOrd="0" presId="urn:microsoft.com/office/officeart/2005/8/layout/equation2"/>
    <dgm:cxn modelId="{2B78DC1F-AC04-194F-9AC5-A99664FC157A}" type="presParOf" srcId="{39860664-011C-4B56-8097-C7F0BEE3F6D7}" destId="{760ECBB7-28E3-4FCA-8075-EC7033A9F53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3D3BAA-BC1E-4818-B86C-2E1920A6B2C6}" type="doc">
      <dgm:prSet loTypeId="urn:microsoft.com/office/officeart/2005/8/layout/arrow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CF87ED-5514-4C9C-912F-2937FC023003}">
      <dgm:prSet/>
      <dgm:spPr/>
      <dgm:t>
        <a:bodyPr/>
        <a:lstStyle/>
        <a:p>
          <a:r>
            <a:rPr lang="en-US" dirty="0" smtClean="0"/>
            <a:t>Thorough: Includes different types of assessments</a:t>
          </a:r>
          <a:endParaRPr lang="en-US" dirty="0"/>
        </a:p>
      </dgm:t>
    </dgm:pt>
    <dgm:pt modelId="{CFB61D7D-49E3-4C01-A96E-D912C17E9294}" type="parTrans" cxnId="{1BE675F8-EB3B-4ED6-8D0F-D743FDB2B928}">
      <dgm:prSet/>
      <dgm:spPr/>
      <dgm:t>
        <a:bodyPr/>
        <a:lstStyle/>
        <a:p>
          <a:endParaRPr lang="en-US"/>
        </a:p>
      </dgm:t>
    </dgm:pt>
    <dgm:pt modelId="{28F64F12-791B-430A-BE35-959F53AE9CFC}" type="sibTrans" cxnId="{1BE675F8-EB3B-4ED6-8D0F-D743FDB2B928}">
      <dgm:prSet/>
      <dgm:spPr/>
      <dgm:t>
        <a:bodyPr/>
        <a:lstStyle/>
        <a:p>
          <a:endParaRPr lang="en-US"/>
        </a:p>
      </dgm:t>
    </dgm:pt>
    <dgm:pt modelId="{81B34283-3F57-4D58-94E2-BF03ACBE2A08}">
      <dgm:prSet/>
      <dgm:spPr/>
      <dgm:t>
        <a:bodyPr/>
        <a:lstStyle/>
        <a:p>
          <a:r>
            <a:rPr lang="en-US" dirty="0" smtClean="0"/>
            <a:t>Comprehensive: Measure across literacy domains</a:t>
          </a:r>
          <a:endParaRPr lang="en-US" dirty="0"/>
        </a:p>
      </dgm:t>
    </dgm:pt>
    <dgm:pt modelId="{B16A8532-73B8-4840-8775-2DA283D49549}" type="parTrans" cxnId="{52F33BC6-2249-4182-B8D4-7D387C819D6C}">
      <dgm:prSet/>
      <dgm:spPr/>
      <dgm:t>
        <a:bodyPr/>
        <a:lstStyle/>
        <a:p>
          <a:endParaRPr lang="en-US"/>
        </a:p>
      </dgm:t>
    </dgm:pt>
    <dgm:pt modelId="{BA1A7601-14E1-4DCE-9AAC-15B0AED921D6}" type="sibTrans" cxnId="{52F33BC6-2249-4182-B8D4-7D387C819D6C}">
      <dgm:prSet/>
      <dgm:spPr/>
      <dgm:t>
        <a:bodyPr/>
        <a:lstStyle/>
        <a:p>
          <a:endParaRPr lang="en-US"/>
        </a:p>
      </dgm:t>
    </dgm:pt>
    <dgm:pt modelId="{ECB7A59C-1F25-4B72-B0B9-E3A594DBAAEC}" type="pres">
      <dgm:prSet presAssocID="{F43D3BAA-BC1E-4818-B86C-2E1920A6B2C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5127AD-D6A1-4707-9B0E-2B6FB41C014E}" type="pres">
      <dgm:prSet presAssocID="{F43D3BAA-BC1E-4818-B86C-2E1920A6B2C6}" presName="divider" presStyleLbl="fgShp" presStyleIdx="0" presStyleCn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4397CEDC-9ECA-4E64-917D-168BE86C78A4}" type="pres">
      <dgm:prSet presAssocID="{81B34283-3F57-4D58-94E2-BF03ACBE2A08}" presName="downArrow" presStyleLbl="node1" presStyleIdx="0" presStyleCnt="2"/>
      <dgm:spPr/>
      <dgm:t>
        <a:bodyPr/>
        <a:lstStyle/>
        <a:p>
          <a:endParaRPr lang="en-US"/>
        </a:p>
      </dgm:t>
    </dgm:pt>
    <dgm:pt modelId="{B829C5CF-AE45-4EC5-83A6-02975C9CDC3D}" type="pres">
      <dgm:prSet presAssocID="{81B34283-3F57-4D58-94E2-BF03ACBE2A08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704D7-A2D1-4E3F-ADE5-CB9289B56907}" type="pres">
      <dgm:prSet presAssocID="{B7CF87ED-5514-4C9C-912F-2937FC023003}" presName="upArrow" presStyleLbl="node1" presStyleIdx="1" presStyleCnt="2"/>
      <dgm:spPr/>
      <dgm:t>
        <a:bodyPr/>
        <a:lstStyle/>
        <a:p>
          <a:endParaRPr lang="en-US"/>
        </a:p>
      </dgm:t>
    </dgm:pt>
    <dgm:pt modelId="{B716FDF0-BCBE-4D4D-ADC7-84C22905E422}" type="pres">
      <dgm:prSet presAssocID="{B7CF87ED-5514-4C9C-912F-2937FC023003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F33BC6-2249-4182-B8D4-7D387C819D6C}" srcId="{F43D3BAA-BC1E-4818-B86C-2E1920A6B2C6}" destId="{81B34283-3F57-4D58-94E2-BF03ACBE2A08}" srcOrd="0" destOrd="0" parTransId="{B16A8532-73B8-4840-8775-2DA283D49549}" sibTransId="{BA1A7601-14E1-4DCE-9AAC-15B0AED921D6}"/>
    <dgm:cxn modelId="{11BD188D-DC21-1645-B495-0C1B0B9BEA1D}" type="presOf" srcId="{F43D3BAA-BC1E-4818-B86C-2E1920A6B2C6}" destId="{ECB7A59C-1F25-4B72-B0B9-E3A594DBAAEC}" srcOrd="0" destOrd="0" presId="urn:microsoft.com/office/officeart/2005/8/layout/arrow3"/>
    <dgm:cxn modelId="{97B590A8-8B53-ED44-A3C1-EB2DCA6C9AB4}" type="presOf" srcId="{81B34283-3F57-4D58-94E2-BF03ACBE2A08}" destId="{B829C5CF-AE45-4EC5-83A6-02975C9CDC3D}" srcOrd="0" destOrd="0" presId="urn:microsoft.com/office/officeart/2005/8/layout/arrow3"/>
    <dgm:cxn modelId="{2B11F704-DF59-5140-9DBF-E20BE8278E4C}" type="presOf" srcId="{B7CF87ED-5514-4C9C-912F-2937FC023003}" destId="{B716FDF0-BCBE-4D4D-ADC7-84C22905E422}" srcOrd="0" destOrd="0" presId="urn:microsoft.com/office/officeart/2005/8/layout/arrow3"/>
    <dgm:cxn modelId="{1BE675F8-EB3B-4ED6-8D0F-D743FDB2B928}" srcId="{F43D3BAA-BC1E-4818-B86C-2E1920A6B2C6}" destId="{B7CF87ED-5514-4C9C-912F-2937FC023003}" srcOrd="1" destOrd="0" parTransId="{CFB61D7D-49E3-4C01-A96E-D912C17E9294}" sibTransId="{28F64F12-791B-430A-BE35-959F53AE9CFC}"/>
    <dgm:cxn modelId="{3B3697A9-5692-1B44-A4D3-ABD0520AA376}" type="presParOf" srcId="{ECB7A59C-1F25-4B72-B0B9-E3A594DBAAEC}" destId="{F75127AD-D6A1-4707-9B0E-2B6FB41C014E}" srcOrd="0" destOrd="0" presId="urn:microsoft.com/office/officeart/2005/8/layout/arrow3"/>
    <dgm:cxn modelId="{2751C1C1-6B73-A84A-83F8-84D309D35155}" type="presParOf" srcId="{ECB7A59C-1F25-4B72-B0B9-E3A594DBAAEC}" destId="{4397CEDC-9ECA-4E64-917D-168BE86C78A4}" srcOrd="1" destOrd="0" presId="urn:microsoft.com/office/officeart/2005/8/layout/arrow3"/>
    <dgm:cxn modelId="{09193E72-0E02-3C45-994C-103DA35FF004}" type="presParOf" srcId="{ECB7A59C-1F25-4B72-B0B9-E3A594DBAAEC}" destId="{B829C5CF-AE45-4EC5-83A6-02975C9CDC3D}" srcOrd="2" destOrd="0" presId="urn:microsoft.com/office/officeart/2005/8/layout/arrow3"/>
    <dgm:cxn modelId="{FFBB07C2-D8AF-284D-898E-DC5572BA91C8}" type="presParOf" srcId="{ECB7A59C-1F25-4B72-B0B9-E3A594DBAAEC}" destId="{516704D7-A2D1-4E3F-ADE5-CB9289B56907}" srcOrd="3" destOrd="0" presId="urn:microsoft.com/office/officeart/2005/8/layout/arrow3"/>
    <dgm:cxn modelId="{3322857A-560F-4747-944F-C0D5D56C177F}" type="presParOf" srcId="{ECB7A59C-1F25-4B72-B0B9-E3A594DBAAEC}" destId="{B716FDF0-BCBE-4D4D-ADC7-84C22905E42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CDB01D-7F10-4E20-8647-4A49F876093D}" type="doc">
      <dgm:prSet loTypeId="urn:microsoft.com/office/officeart/2005/8/layout/venn2" loCatId="relationship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428796A-4D64-47F6-A7D9-967F85A8C814}">
      <dgm:prSet phldrT="[Text]" custT="1"/>
      <dgm:spPr>
        <a:solidFill>
          <a:schemeClr val="bg2"/>
        </a:solidFill>
      </dgm:spPr>
      <dgm:t>
        <a:bodyPr/>
        <a:lstStyle/>
        <a:p>
          <a:endParaRPr lang="en-US" sz="30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Big Ideas; </a:t>
          </a:r>
        </a:p>
        <a:p>
          <a:r>
            <a: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Abstract Concepts; Complex Academic Language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D53548-1750-4FEF-8737-FE2D7FEAAF1B}" type="parTrans" cxnId="{69C0E697-1031-4B1A-A499-9A974000F297}">
      <dgm:prSet/>
      <dgm:spPr/>
      <dgm:t>
        <a:bodyPr/>
        <a:lstStyle/>
        <a:p>
          <a:endParaRPr lang="en-US"/>
        </a:p>
      </dgm:t>
    </dgm:pt>
    <dgm:pt modelId="{8E975B91-C4FD-44C1-8D20-6E03DAFE21CC}" type="sibTrans" cxnId="{69C0E697-1031-4B1A-A499-9A974000F297}">
      <dgm:prSet/>
      <dgm:spPr/>
      <dgm:t>
        <a:bodyPr/>
        <a:lstStyle/>
        <a:p>
          <a:endParaRPr lang="en-US"/>
        </a:p>
      </dgm:t>
    </dgm:pt>
    <dgm:pt modelId="{617ACD7A-745F-405F-A0E7-42D748334A6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Code-Level Skills &amp; Comprehension Skills </a:t>
          </a:r>
          <a:endParaRPr lang="en-US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674E7A-ACB6-47BD-8BF2-182E1F3DA6CA}" type="parTrans" cxnId="{ABC80555-D5FE-4FCE-A333-E7BE8F3C7805}">
      <dgm:prSet/>
      <dgm:spPr/>
      <dgm:t>
        <a:bodyPr/>
        <a:lstStyle/>
        <a:p>
          <a:endParaRPr lang="en-US"/>
        </a:p>
      </dgm:t>
    </dgm:pt>
    <dgm:pt modelId="{16ECF224-AD93-49CC-B5DA-48536A8EC546}" type="sibTrans" cxnId="{ABC80555-D5FE-4FCE-A333-E7BE8F3C7805}">
      <dgm:prSet/>
      <dgm:spPr/>
      <dgm:t>
        <a:bodyPr/>
        <a:lstStyle/>
        <a:p>
          <a:endParaRPr lang="en-US"/>
        </a:p>
      </dgm:t>
    </dgm:pt>
    <dgm:pt modelId="{3DBB0210-ABEA-4D18-96C7-6DC859B7019E}" type="pres">
      <dgm:prSet presAssocID="{D2CDB01D-7F10-4E20-8647-4A49F876093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A76E92-DFC1-4A79-BD7D-9C531F3DCC6A}" type="pres">
      <dgm:prSet presAssocID="{D2CDB01D-7F10-4E20-8647-4A49F876093D}" presName="comp1" presStyleCnt="0"/>
      <dgm:spPr/>
      <dgm:t>
        <a:bodyPr/>
        <a:lstStyle/>
        <a:p>
          <a:endParaRPr lang="en-US"/>
        </a:p>
      </dgm:t>
    </dgm:pt>
    <dgm:pt modelId="{D38F67A7-C8D9-4B2D-8EC7-B5F7221F1F32}" type="pres">
      <dgm:prSet presAssocID="{D2CDB01D-7F10-4E20-8647-4A49F876093D}" presName="circle1" presStyleLbl="node1" presStyleIdx="0" presStyleCnt="2" custScaleX="112988" custLinFactNeighborX="4545" custLinFactNeighborY="6494"/>
      <dgm:spPr/>
      <dgm:t>
        <a:bodyPr/>
        <a:lstStyle/>
        <a:p>
          <a:endParaRPr lang="en-US"/>
        </a:p>
      </dgm:t>
    </dgm:pt>
    <dgm:pt modelId="{D32DB16D-D30C-400E-8EB2-DAE1BF73E0AA}" type="pres">
      <dgm:prSet presAssocID="{D2CDB01D-7F10-4E20-8647-4A49F876093D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24C64-1B3F-4E71-90E7-BFAC48C0D59F}" type="pres">
      <dgm:prSet presAssocID="{D2CDB01D-7F10-4E20-8647-4A49F876093D}" presName="comp2" presStyleCnt="0"/>
      <dgm:spPr/>
      <dgm:t>
        <a:bodyPr/>
        <a:lstStyle/>
        <a:p>
          <a:endParaRPr lang="en-US"/>
        </a:p>
      </dgm:t>
    </dgm:pt>
    <dgm:pt modelId="{C4C411C9-A4E7-45DB-8492-7F26F4444D45}" type="pres">
      <dgm:prSet presAssocID="{D2CDB01D-7F10-4E20-8647-4A49F876093D}" presName="circle2" presStyleLbl="node1" presStyleIdx="1" presStyleCnt="2" custScaleX="72727" custScaleY="54978" custLinFactNeighborX="6926" custLinFactNeighborY="-5195"/>
      <dgm:spPr/>
      <dgm:t>
        <a:bodyPr/>
        <a:lstStyle/>
        <a:p>
          <a:endParaRPr lang="en-US"/>
        </a:p>
      </dgm:t>
    </dgm:pt>
    <dgm:pt modelId="{C0E5ABFA-036D-41D9-A000-383AE39CB754}" type="pres">
      <dgm:prSet presAssocID="{D2CDB01D-7F10-4E20-8647-4A49F876093D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2E4B4-6478-433D-91C8-6D92F0DF4B8C}" type="presOf" srcId="{1428796A-4D64-47F6-A7D9-967F85A8C814}" destId="{D38F67A7-C8D9-4B2D-8EC7-B5F7221F1F32}" srcOrd="0" destOrd="0" presId="urn:microsoft.com/office/officeart/2005/8/layout/venn2"/>
    <dgm:cxn modelId="{3F1BCA29-2318-4516-9A4B-611FDC8FDBCC}" type="presOf" srcId="{D2CDB01D-7F10-4E20-8647-4A49F876093D}" destId="{3DBB0210-ABEA-4D18-96C7-6DC859B7019E}" srcOrd="0" destOrd="0" presId="urn:microsoft.com/office/officeart/2005/8/layout/venn2"/>
    <dgm:cxn modelId="{ABC80555-D5FE-4FCE-A333-E7BE8F3C7805}" srcId="{D2CDB01D-7F10-4E20-8647-4A49F876093D}" destId="{617ACD7A-745F-405F-A0E7-42D748334A6B}" srcOrd="1" destOrd="0" parTransId="{50674E7A-ACB6-47BD-8BF2-182E1F3DA6CA}" sibTransId="{16ECF224-AD93-49CC-B5DA-48536A8EC546}"/>
    <dgm:cxn modelId="{5023CB21-E393-4BAC-B234-49190A99EBC1}" type="presOf" srcId="{617ACD7A-745F-405F-A0E7-42D748334A6B}" destId="{C0E5ABFA-036D-41D9-A000-383AE39CB754}" srcOrd="1" destOrd="0" presId="urn:microsoft.com/office/officeart/2005/8/layout/venn2"/>
    <dgm:cxn modelId="{69C0E697-1031-4B1A-A499-9A974000F297}" srcId="{D2CDB01D-7F10-4E20-8647-4A49F876093D}" destId="{1428796A-4D64-47F6-A7D9-967F85A8C814}" srcOrd="0" destOrd="0" parTransId="{57D53548-1750-4FEF-8737-FE2D7FEAAF1B}" sibTransId="{8E975B91-C4FD-44C1-8D20-6E03DAFE21CC}"/>
    <dgm:cxn modelId="{4EFAB3AF-CD1D-4DF4-BF8A-B127483F007B}" type="presOf" srcId="{1428796A-4D64-47F6-A7D9-967F85A8C814}" destId="{D32DB16D-D30C-400E-8EB2-DAE1BF73E0AA}" srcOrd="1" destOrd="0" presId="urn:microsoft.com/office/officeart/2005/8/layout/venn2"/>
    <dgm:cxn modelId="{6B8D3065-561E-413B-B140-D9C964831757}" type="presOf" srcId="{617ACD7A-745F-405F-A0E7-42D748334A6B}" destId="{C4C411C9-A4E7-45DB-8492-7F26F4444D45}" srcOrd="0" destOrd="0" presId="urn:microsoft.com/office/officeart/2005/8/layout/venn2"/>
    <dgm:cxn modelId="{2EBED144-338B-4DDB-86CC-A2B722E90C2B}" type="presParOf" srcId="{3DBB0210-ABEA-4D18-96C7-6DC859B7019E}" destId="{C4A76E92-DFC1-4A79-BD7D-9C531F3DCC6A}" srcOrd="0" destOrd="0" presId="urn:microsoft.com/office/officeart/2005/8/layout/venn2"/>
    <dgm:cxn modelId="{08DF72FC-1DD2-487F-99DD-3465283FE397}" type="presParOf" srcId="{C4A76E92-DFC1-4A79-BD7D-9C531F3DCC6A}" destId="{D38F67A7-C8D9-4B2D-8EC7-B5F7221F1F32}" srcOrd="0" destOrd="0" presId="urn:microsoft.com/office/officeart/2005/8/layout/venn2"/>
    <dgm:cxn modelId="{BA99AB6D-F307-4DD4-9EE2-1B4DCDDC48D9}" type="presParOf" srcId="{C4A76E92-DFC1-4A79-BD7D-9C531F3DCC6A}" destId="{D32DB16D-D30C-400E-8EB2-DAE1BF73E0AA}" srcOrd="1" destOrd="0" presId="urn:microsoft.com/office/officeart/2005/8/layout/venn2"/>
    <dgm:cxn modelId="{AC3E0FEB-DB21-40E6-A979-8D91B75F6C20}" type="presParOf" srcId="{3DBB0210-ABEA-4D18-96C7-6DC859B7019E}" destId="{C4024C64-1B3F-4E71-90E7-BFAC48C0D59F}" srcOrd="1" destOrd="0" presId="urn:microsoft.com/office/officeart/2005/8/layout/venn2"/>
    <dgm:cxn modelId="{6DA50DB8-3E13-487C-8706-0E11E10CE75E}" type="presParOf" srcId="{C4024C64-1B3F-4E71-90E7-BFAC48C0D59F}" destId="{C4C411C9-A4E7-45DB-8492-7F26F4444D45}" srcOrd="0" destOrd="0" presId="urn:microsoft.com/office/officeart/2005/8/layout/venn2"/>
    <dgm:cxn modelId="{BD1D967A-8BE2-4CB0-B96E-A00AFD78423C}" type="presParOf" srcId="{C4024C64-1B3F-4E71-90E7-BFAC48C0D59F}" destId="{C0E5ABFA-036D-41D9-A000-383AE39CB75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BA715E-8CE2-468E-B67C-FF372CB9C855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F561B-148E-461B-9B38-DED009FCA9D3}">
      <dgm:prSet phldrT="[Text]"/>
      <dgm:spPr/>
      <dgm:t>
        <a:bodyPr/>
        <a:lstStyle/>
        <a:p>
          <a:r>
            <a:rPr lang="en-US" dirty="0" smtClean="0"/>
            <a:t>Pushing through the content</a:t>
          </a:r>
          <a:endParaRPr lang="en-US" dirty="0"/>
        </a:p>
      </dgm:t>
    </dgm:pt>
    <dgm:pt modelId="{7B80A6EB-7386-4399-B29F-832F5482AC7D}" type="parTrans" cxnId="{81E22267-2FA5-470A-9726-C6DF932204A1}">
      <dgm:prSet/>
      <dgm:spPr/>
      <dgm:t>
        <a:bodyPr/>
        <a:lstStyle/>
        <a:p>
          <a:endParaRPr lang="en-US"/>
        </a:p>
      </dgm:t>
    </dgm:pt>
    <dgm:pt modelId="{5A3674CD-48FB-46C8-9628-8972C0825532}" type="sibTrans" cxnId="{81E22267-2FA5-470A-9726-C6DF932204A1}">
      <dgm:prSet/>
      <dgm:spPr/>
      <dgm:t>
        <a:bodyPr/>
        <a:lstStyle/>
        <a:p>
          <a:endParaRPr lang="en-US"/>
        </a:p>
      </dgm:t>
    </dgm:pt>
    <dgm:pt modelId="{0C055935-791C-4B43-ABE3-BEE8CC6E3885}">
      <dgm:prSet phldrT="[Text]"/>
      <dgm:spPr/>
      <dgm:t>
        <a:bodyPr/>
        <a:lstStyle/>
        <a:p>
          <a:r>
            <a:rPr lang="en-US" dirty="0" smtClean="0"/>
            <a:t>Focus on deep language and content learning</a:t>
          </a:r>
          <a:endParaRPr lang="en-US" dirty="0"/>
        </a:p>
      </dgm:t>
    </dgm:pt>
    <dgm:pt modelId="{54FAECF4-EE36-4852-9B2F-40AA2C0E8C0D}" type="parTrans" cxnId="{1B10B647-A66D-46C1-BDBA-D0FDE8145E76}">
      <dgm:prSet/>
      <dgm:spPr/>
      <dgm:t>
        <a:bodyPr/>
        <a:lstStyle/>
        <a:p>
          <a:endParaRPr lang="en-US"/>
        </a:p>
      </dgm:t>
    </dgm:pt>
    <dgm:pt modelId="{825CB5EF-E862-437F-8E5E-373F60040AF0}" type="sibTrans" cxnId="{1B10B647-A66D-46C1-BDBA-D0FDE8145E76}">
      <dgm:prSet/>
      <dgm:spPr/>
      <dgm:t>
        <a:bodyPr/>
        <a:lstStyle/>
        <a:p>
          <a:endParaRPr lang="en-US"/>
        </a:p>
      </dgm:t>
    </dgm:pt>
    <dgm:pt modelId="{A025378D-12C5-4383-8145-1E1B3777031B}" type="pres">
      <dgm:prSet presAssocID="{D8BA715E-8CE2-468E-B67C-FF372CB9C8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A2FFEF-4121-4486-BBEE-0488F4FBBEFC}" type="pres">
      <dgm:prSet presAssocID="{91CF561B-148E-461B-9B38-DED009FCA9D3}" presName="upArrow" presStyleLbl="node1" presStyleIdx="0" presStyleCnt="2"/>
      <dgm:spPr/>
    </dgm:pt>
    <dgm:pt modelId="{FD9D6D79-43C5-4C49-8772-53CDFDBC5AA3}" type="pres">
      <dgm:prSet presAssocID="{91CF561B-148E-461B-9B38-DED009FCA9D3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5C044-5C95-4F96-9DBB-22D57CB4F211}" type="pres">
      <dgm:prSet presAssocID="{0C055935-791C-4B43-ABE3-BEE8CC6E3885}" presName="downArrow" presStyleLbl="node1" presStyleIdx="1" presStyleCnt="2"/>
      <dgm:spPr/>
    </dgm:pt>
    <dgm:pt modelId="{9953A401-EEE3-4704-B54B-6EFF53CCE0A9}" type="pres">
      <dgm:prSet presAssocID="{0C055935-791C-4B43-ABE3-BEE8CC6E388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2234A-6238-2741-A57E-0244C80FCE7C}" type="presOf" srcId="{0C055935-791C-4B43-ABE3-BEE8CC6E3885}" destId="{9953A401-EEE3-4704-B54B-6EFF53CCE0A9}" srcOrd="0" destOrd="0" presId="urn:microsoft.com/office/officeart/2005/8/layout/arrow4"/>
    <dgm:cxn modelId="{81E22267-2FA5-470A-9726-C6DF932204A1}" srcId="{D8BA715E-8CE2-468E-B67C-FF372CB9C855}" destId="{91CF561B-148E-461B-9B38-DED009FCA9D3}" srcOrd="0" destOrd="0" parTransId="{7B80A6EB-7386-4399-B29F-832F5482AC7D}" sibTransId="{5A3674CD-48FB-46C8-9628-8972C0825532}"/>
    <dgm:cxn modelId="{C4592F5C-F809-0844-B62C-29B12D8DD7BE}" type="presOf" srcId="{91CF561B-148E-461B-9B38-DED009FCA9D3}" destId="{FD9D6D79-43C5-4C49-8772-53CDFDBC5AA3}" srcOrd="0" destOrd="0" presId="urn:microsoft.com/office/officeart/2005/8/layout/arrow4"/>
    <dgm:cxn modelId="{1B10B647-A66D-46C1-BDBA-D0FDE8145E76}" srcId="{D8BA715E-8CE2-468E-B67C-FF372CB9C855}" destId="{0C055935-791C-4B43-ABE3-BEE8CC6E3885}" srcOrd="1" destOrd="0" parTransId="{54FAECF4-EE36-4852-9B2F-40AA2C0E8C0D}" sibTransId="{825CB5EF-E862-437F-8E5E-373F60040AF0}"/>
    <dgm:cxn modelId="{90B0861F-DC68-7B44-9624-5552C8F955C1}" type="presOf" srcId="{D8BA715E-8CE2-468E-B67C-FF372CB9C855}" destId="{A025378D-12C5-4383-8145-1E1B3777031B}" srcOrd="0" destOrd="0" presId="urn:microsoft.com/office/officeart/2005/8/layout/arrow4"/>
    <dgm:cxn modelId="{203B1B0F-7E47-2B4D-9CF4-8271C4080B49}" type="presParOf" srcId="{A025378D-12C5-4383-8145-1E1B3777031B}" destId="{23A2FFEF-4121-4486-BBEE-0488F4FBBEFC}" srcOrd="0" destOrd="0" presId="urn:microsoft.com/office/officeart/2005/8/layout/arrow4"/>
    <dgm:cxn modelId="{23ABEDFB-6FB1-A143-BE6E-6E0F46DBC962}" type="presParOf" srcId="{A025378D-12C5-4383-8145-1E1B3777031B}" destId="{FD9D6D79-43C5-4C49-8772-53CDFDBC5AA3}" srcOrd="1" destOrd="0" presId="urn:microsoft.com/office/officeart/2005/8/layout/arrow4"/>
    <dgm:cxn modelId="{BDAEC3BE-467F-C949-8CAE-4632B547391B}" type="presParOf" srcId="{A025378D-12C5-4383-8145-1E1B3777031B}" destId="{F4B5C044-5C95-4F96-9DBB-22D57CB4F211}" srcOrd="2" destOrd="0" presId="urn:microsoft.com/office/officeart/2005/8/layout/arrow4"/>
    <dgm:cxn modelId="{699A512C-F261-2746-94B4-3C6A7B4D867D}" type="presParOf" srcId="{A025378D-12C5-4383-8145-1E1B3777031B}" destId="{9953A401-EEE3-4704-B54B-6EFF53CCE0A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919314-3737-4D26-ADC3-5D9E1D719BF8}" type="doc">
      <dgm:prSet loTypeId="urn:microsoft.com/office/officeart/2005/8/layout/pyramid3" loCatId="pyramid" qsTypeId="urn:microsoft.com/office/officeart/2005/8/quickstyle/simple3" qsCatId="simple" csTypeId="urn:microsoft.com/office/officeart/2005/8/colors/accent1_2#1" csCatId="accent1" phldr="1"/>
      <dgm:spPr/>
    </dgm:pt>
    <dgm:pt modelId="{C2504775-37AA-4FCC-8547-FF4071A091C2}">
      <dgm:prSet phldrT="[Text]" custT="1"/>
      <dgm:spPr/>
      <dgm:t>
        <a:bodyPr/>
        <a:lstStyle/>
        <a:p>
          <a:r>
            <a:rPr lang="en-US" sz="2000" dirty="0" smtClean="0"/>
            <a:t>Narrow-context bound knowledge</a:t>
          </a:r>
          <a:endParaRPr lang="en-US" sz="2000" dirty="0"/>
        </a:p>
      </dgm:t>
    </dgm:pt>
    <dgm:pt modelId="{D338AE4F-30F1-4FF5-B815-915521986F22}" type="parTrans" cxnId="{64ED6705-956F-4D51-9D9C-2623F53A7CEF}">
      <dgm:prSet/>
      <dgm:spPr/>
      <dgm:t>
        <a:bodyPr/>
        <a:lstStyle/>
        <a:p>
          <a:endParaRPr lang="en-US"/>
        </a:p>
      </dgm:t>
    </dgm:pt>
    <dgm:pt modelId="{2CA49A65-33A1-4671-8417-D0D74DC0916C}" type="sibTrans" cxnId="{64ED6705-956F-4D51-9D9C-2623F53A7CEF}">
      <dgm:prSet/>
      <dgm:spPr/>
      <dgm:t>
        <a:bodyPr/>
        <a:lstStyle/>
        <a:p>
          <a:endParaRPr lang="en-US"/>
        </a:p>
      </dgm:t>
    </dgm:pt>
    <dgm:pt modelId="{68743AD8-D260-47A1-B172-94874BF1D00F}">
      <dgm:prSet phldrT="[Text]" custT="1"/>
      <dgm:spPr/>
      <dgm:t>
        <a:bodyPr/>
        <a:lstStyle/>
        <a:p>
          <a:r>
            <a:rPr lang="en-US" sz="2000" dirty="0" smtClean="0"/>
            <a:t>General sense</a:t>
          </a:r>
          <a:endParaRPr lang="en-US" sz="2000" dirty="0"/>
        </a:p>
      </dgm:t>
    </dgm:pt>
    <dgm:pt modelId="{D59021C1-165D-402D-9171-75AA992702AA}" type="parTrans" cxnId="{3AC469F1-E7D1-4379-9E2F-2F6D340173D4}">
      <dgm:prSet/>
      <dgm:spPr/>
      <dgm:t>
        <a:bodyPr/>
        <a:lstStyle/>
        <a:p>
          <a:endParaRPr lang="en-US"/>
        </a:p>
      </dgm:t>
    </dgm:pt>
    <dgm:pt modelId="{6336EAE5-1474-4AFD-B5AE-6B2785AB810A}" type="sibTrans" cxnId="{3AC469F1-E7D1-4379-9E2F-2F6D340173D4}">
      <dgm:prSet/>
      <dgm:spPr/>
      <dgm:t>
        <a:bodyPr/>
        <a:lstStyle/>
        <a:p>
          <a:endParaRPr lang="en-US"/>
        </a:p>
      </dgm:t>
    </dgm:pt>
    <dgm:pt modelId="{08902171-434A-4C8C-8A7C-3605E3FDF7CA}">
      <dgm:prSet phldrT="[Text]" custT="1"/>
      <dgm:spPr/>
      <dgm:t>
        <a:bodyPr/>
        <a:lstStyle/>
        <a:p>
          <a:endParaRPr lang="en-US" sz="1800" dirty="0"/>
        </a:p>
      </dgm:t>
    </dgm:pt>
    <dgm:pt modelId="{6F4C8BA4-F71F-4FBC-996A-1176F82939E2}" type="parTrans" cxnId="{5EF349E8-18B4-4804-ABBE-E3F2BC8827C8}">
      <dgm:prSet/>
      <dgm:spPr/>
      <dgm:t>
        <a:bodyPr/>
        <a:lstStyle/>
        <a:p>
          <a:endParaRPr lang="en-US"/>
        </a:p>
      </dgm:t>
    </dgm:pt>
    <dgm:pt modelId="{737BD17B-36CC-4093-AAE3-61E45EA7CF69}" type="sibTrans" cxnId="{5EF349E8-18B4-4804-ABBE-E3F2BC8827C8}">
      <dgm:prSet/>
      <dgm:spPr/>
      <dgm:t>
        <a:bodyPr/>
        <a:lstStyle/>
        <a:p>
          <a:endParaRPr lang="en-US"/>
        </a:p>
      </dgm:t>
    </dgm:pt>
    <dgm:pt modelId="{6CA6AFEC-D73C-43E4-9F0F-3B7C403C946E}">
      <dgm:prSet phldrT="[Text]" custT="1"/>
      <dgm:spPr/>
      <dgm:t>
        <a:bodyPr/>
        <a:lstStyle/>
        <a:p>
          <a:r>
            <a:rPr lang="en-US" sz="2000" dirty="0" smtClean="0"/>
            <a:t>Enough knowledge to understand but not enough to recall and use appropriately</a:t>
          </a:r>
          <a:endParaRPr lang="en-US" sz="2000" dirty="0"/>
        </a:p>
      </dgm:t>
    </dgm:pt>
    <dgm:pt modelId="{C4E6EA27-F832-4E1F-A111-7E91395F600A}" type="parTrans" cxnId="{4772A48E-7037-463C-B31C-967AD5311C0C}">
      <dgm:prSet/>
      <dgm:spPr/>
      <dgm:t>
        <a:bodyPr/>
        <a:lstStyle/>
        <a:p>
          <a:endParaRPr lang="en-US"/>
        </a:p>
      </dgm:t>
    </dgm:pt>
    <dgm:pt modelId="{2777C054-4C9D-4BB8-948B-8BDD18FCE8FB}" type="sibTrans" cxnId="{4772A48E-7037-463C-B31C-967AD5311C0C}">
      <dgm:prSet/>
      <dgm:spPr/>
      <dgm:t>
        <a:bodyPr/>
        <a:lstStyle/>
        <a:p>
          <a:endParaRPr lang="en-US"/>
        </a:p>
      </dgm:t>
    </dgm:pt>
    <dgm:pt modelId="{654E9B57-EC37-4A4F-A044-2EC8A6F8EFF4}">
      <dgm:prSet phldrT="[Text]" custT="1"/>
      <dgm:spPr/>
      <dgm:t>
        <a:bodyPr/>
        <a:lstStyle/>
        <a:p>
          <a:r>
            <a:rPr lang="en-US" sz="2000" dirty="0" smtClean="0"/>
            <a:t>Rich, decontextualized knowledge of a word’s meaning, its relationship to other words, metaphorical use</a:t>
          </a:r>
          <a:endParaRPr lang="en-US" sz="2000" dirty="0"/>
        </a:p>
      </dgm:t>
    </dgm:pt>
    <dgm:pt modelId="{C525E545-BA45-49EC-B165-51DE5B23A062}" type="parTrans" cxnId="{6DCF4262-7540-49E5-A3BE-BF18F1068D79}">
      <dgm:prSet/>
      <dgm:spPr/>
      <dgm:t>
        <a:bodyPr/>
        <a:lstStyle/>
        <a:p>
          <a:endParaRPr lang="en-US"/>
        </a:p>
      </dgm:t>
    </dgm:pt>
    <dgm:pt modelId="{B409822C-11A3-425F-94E0-AD5C28341137}" type="sibTrans" cxnId="{6DCF4262-7540-49E5-A3BE-BF18F1068D79}">
      <dgm:prSet/>
      <dgm:spPr/>
      <dgm:t>
        <a:bodyPr/>
        <a:lstStyle/>
        <a:p>
          <a:endParaRPr lang="en-US"/>
        </a:p>
      </dgm:t>
    </dgm:pt>
    <dgm:pt modelId="{90E6C10A-18D0-4E46-9B6D-92899F8113AF}" type="pres">
      <dgm:prSet presAssocID="{F5919314-3737-4D26-ADC3-5D9E1D719BF8}" presName="Name0" presStyleCnt="0">
        <dgm:presLayoutVars>
          <dgm:dir/>
          <dgm:animLvl val="lvl"/>
          <dgm:resizeHandles val="exact"/>
        </dgm:presLayoutVars>
      </dgm:prSet>
      <dgm:spPr/>
    </dgm:pt>
    <dgm:pt modelId="{4A4F4C86-CB99-4091-9DB9-55E71F3B581A}" type="pres">
      <dgm:prSet presAssocID="{654E9B57-EC37-4A4F-A044-2EC8A6F8EFF4}" presName="Name8" presStyleCnt="0"/>
      <dgm:spPr/>
    </dgm:pt>
    <dgm:pt modelId="{1795F2D3-4722-4EC7-8232-733C1756D42D}" type="pres">
      <dgm:prSet presAssocID="{654E9B57-EC37-4A4F-A044-2EC8A6F8EFF4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57F9E-5B87-4525-8DAE-45CD20881642}" type="pres">
      <dgm:prSet presAssocID="{654E9B57-EC37-4A4F-A044-2EC8A6F8EF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599BC-0AB5-4104-80DD-DA44E781850E}" type="pres">
      <dgm:prSet presAssocID="{6CA6AFEC-D73C-43E4-9F0F-3B7C403C946E}" presName="Name8" presStyleCnt="0"/>
      <dgm:spPr/>
    </dgm:pt>
    <dgm:pt modelId="{470ED9F4-1199-41E8-9E68-9C951F0CEE16}" type="pres">
      <dgm:prSet presAssocID="{6CA6AFEC-D73C-43E4-9F0F-3B7C403C946E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80371-B750-4ECA-B44C-617368ED63EB}" type="pres">
      <dgm:prSet presAssocID="{6CA6AFEC-D73C-43E4-9F0F-3B7C403C94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0A11D-426E-4EA9-91FE-46989B5FB078}" type="pres">
      <dgm:prSet presAssocID="{C2504775-37AA-4FCC-8547-FF4071A091C2}" presName="Name8" presStyleCnt="0"/>
      <dgm:spPr/>
    </dgm:pt>
    <dgm:pt modelId="{9E971EEE-7621-4CF2-B950-AE78AEB18C20}" type="pres">
      <dgm:prSet presAssocID="{C2504775-37AA-4FCC-8547-FF4071A091C2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A06EC-82EA-4A9B-A683-30455F420326}" type="pres">
      <dgm:prSet presAssocID="{C2504775-37AA-4FCC-8547-FF4071A091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0777D-C724-4B28-A8F7-BBA404914B99}" type="pres">
      <dgm:prSet presAssocID="{68743AD8-D260-47A1-B172-94874BF1D00F}" presName="Name8" presStyleCnt="0"/>
      <dgm:spPr/>
    </dgm:pt>
    <dgm:pt modelId="{87385787-615E-4B96-8C23-D8ACCD5B583C}" type="pres">
      <dgm:prSet presAssocID="{68743AD8-D260-47A1-B172-94874BF1D00F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423C0-9EF1-4388-B0FA-2CE1B90FAF6B}" type="pres">
      <dgm:prSet presAssocID="{68743AD8-D260-47A1-B172-94874BF1D0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F4CF4-940B-44F4-A387-FFC4ED3B4D5F}" type="pres">
      <dgm:prSet presAssocID="{08902171-434A-4C8C-8A7C-3605E3FDF7CA}" presName="Name8" presStyleCnt="0"/>
      <dgm:spPr/>
    </dgm:pt>
    <dgm:pt modelId="{79CBECC0-FA9A-499A-948B-7258A4E4DDE5}" type="pres">
      <dgm:prSet presAssocID="{08902171-434A-4C8C-8A7C-3605E3FDF7C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9D028-407B-488E-AD1E-9773E2A53813}" type="pres">
      <dgm:prSet presAssocID="{08902171-434A-4C8C-8A7C-3605E3FDF7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72A48E-7037-463C-B31C-967AD5311C0C}" srcId="{F5919314-3737-4D26-ADC3-5D9E1D719BF8}" destId="{6CA6AFEC-D73C-43E4-9F0F-3B7C403C946E}" srcOrd="1" destOrd="0" parTransId="{C4E6EA27-F832-4E1F-A111-7E91395F600A}" sibTransId="{2777C054-4C9D-4BB8-948B-8BDD18FCE8FB}"/>
    <dgm:cxn modelId="{5EF349E8-18B4-4804-ABBE-E3F2BC8827C8}" srcId="{F5919314-3737-4D26-ADC3-5D9E1D719BF8}" destId="{08902171-434A-4C8C-8A7C-3605E3FDF7CA}" srcOrd="4" destOrd="0" parTransId="{6F4C8BA4-F71F-4FBC-996A-1176F82939E2}" sibTransId="{737BD17B-36CC-4093-AAE3-61E45EA7CF69}"/>
    <dgm:cxn modelId="{3AC469F1-E7D1-4379-9E2F-2F6D340173D4}" srcId="{F5919314-3737-4D26-ADC3-5D9E1D719BF8}" destId="{68743AD8-D260-47A1-B172-94874BF1D00F}" srcOrd="3" destOrd="0" parTransId="{D59021C1-165D-402D-9171-75AA992702AA}" sibTransId="{6336EAE5-1474-4AFD-B5AE-6B2785AB810A}"/>
    <dgm:cxn modelId="{CFE93719-9B87-0D4F-902E-73E3476C8006}" type="presOf" srcId="{08902171-434A-4C8C-8A7C-3605E3FDF7CA}" destId="{9BB9D028-407B-488E-AD1E-9773E2A53813}" srcOrd="1" destOrd="0" presId="urn:microsoft.com/office/officeart/2005/8/layout/pyramid3"/>
    <dgm:cxn modelId="{6DCF4262-7540-49E5-A3BE-BF18F1068D79}" srcId="{F5919314-3737-4D26-ADC3-5D9E1D719BF8}" destId="{654E9B57-EC37-4A4F-A044-2EC8A6F8EFF4}" srcOrd="0" destOrd="0" parTransId="{C525E545-BA45-49EC-B165-51DE5B23A062}" sibTransId="{B409822C-11A3-425F-94E0-AD5C28341137}"/>
    <dgm:cxn modelId="{CB077BAF-6D5F-C143-A732-A082206B14CA}" type="presOf" srcId="{F5919314-3737-4D26-ADC3-5D9E1D719BF8}" destId="{90E6C10A-18D0-4E46-9B6D-92899F8113AF}" srcOrd="0" destOrd="0" presId="urn:microsoft.com/office/officeart/2005/8/layout/pyramid3"/>
    <dgm:cxn modelId="{912749DB-D537-B143-AC08-7CFBD025E748}" type="presOf" srcId="{68743AD8-D260-47A1-B172-94874BF1D00F}" destId="{EE1423C0-9EF1-4388-B0FA-2CE1B90FAF6B}" srcOrd="1" destOrd="0" presId="urn:microsoft.com/office/officeart/2005/8/layout/pyramid3"/>
    <dgm:cxn modelId="{A13A7C1F-FBE1-CB4D-8417-6E393432AEEE}" type="presOf" srcId="{654E9B57-EC37-4A4F-A044-2EC8A6F8EFF4}" destId="{DCC57F9E-5B87-4525-8DAE-45CD20881642}" srcOrd="1" destOrd="0" presId="urn:microsoft.com/office/officeart/2005/8/layout/pyramid3"/>
    <dgm:cxn modelId="{6F891D9F-726F-3749-B341-DC149A813D92}" type="presOf" srcId="{6CA6AFEC-D73C-43E4-9F0F-3B7C403C946E}" destId="{470ED9F4-1199-41E8-9E68-9C951F0CEE16}" srcOrd="0" destOrd="0" presId="urn:microsoft.com/office/officeart/2005/8/layout/pyramid3"/>
    <dgm:cxn modelId="{15CB001A-136A-A142-B375-2C33BD7CF418}" type="presOf" srcId="{68743AD8-D260-47A1-B172-94874BF1D00F}" destId="{87385787-615E-4B96-8C23-D8ACCD5B583C}" srcOrd="0" destOrd="0" presId="urn:microsoft.com/office/officeart/2005/8/layout/pyramid3"/>
    <dgm:cxn modelId="{9C5A2E42-6228-B845-9D8C-047502278FA1}" type="presOf" srcId="{C2504775-37AA-4FCC-8547-FF4071A091C2}" destId="{02DA06EC-82EA-4A9B-A683-30455F420326}" srcOrd="1" destOrd="0" presId="urn:microsoft.com/office/officeart/2005/8/layout/pyramid3"/>
    <dgm:cxn modelId="{64ED6705-956F-4D51-9D9C-2623F53A7CEF}" srcId="{F5919314-3737-4D26-ADC3-5D9E1D719BF8}" destId="{C2504775-37AA-4FCC-8547-FF4071A091C2}" srcOrd="2" destOrd="0" parTransId="{D338AE4F-30F1-4FF5-B815-915521986F22}" sibTransId="{2CA49A65-33A1-4671-8417-D0D74DC0916C}"/>
    <dgm:cxn modelId="{8C6A7109-2682-3143-9D52-689C78CC1D0A}" type="presOf" srcId="{08902171-434A-4C8C-8A7C-3605E3FDF7CA}" destId="{79CBECC0-FA9A-499A-948B-7258A4E4DDE5}" srcOrd="0" destOrd="0" presId="urn:microsoft.com/office/officeart/2005/8/layout/pyramid3"/>
    <dgm:cxn modelId="{AEAEF4BA-041A-CC40-8D10-7307D509FB42}" type="presOf" srcId="{C2504775-37AA-4FCC-8547-FF4071A091C2}" destId="{9E971EEE-7621-4CF2-B950-AE78AEB18C20}" srcOrd="0" destOrd="0" presId="urn:microsoft.com/office/officeart/2005/8/layout/pyramid3"/>
    <dgm:cxn modelId="{EB3DFA16-9E07-124A-B12E-62E8D0D3028F}" type="presOf" srcId="{6CA6AFEC-D73C-43E4-9F0F-3B7C403C946E}" destId="{E6F80371-B750-4ECA-B44C-617368ED63EB}" srcOrd="1" destOrd="0" presId="urn:microsoft.com/office/officeart/2005/8/layout/pyramid3"/>
    <dgm:cxn modelId="{AE29C51C-5F0D-9A4A-8E14-6040A25861E3}" type="presOf" srcId="{654E9B57-EC37-4A4F-A044-2EC8A6F8EFF4}" destId="{1795F2D3-4722-4EC7-8232-733C1756D42D}" srcOrd="0" destOrd="0" presId="urn:microsoft.com/office/officeart/2005/8/layout/pyramid3"/>
    <dgm:cxn modelId="{84D470D0-185E-A948-A9B6-9E983E1696CD}" type="presParOf" srcId="{90E6C10A-18D0-4E46-9B6D-92899F8113AF}" destId="{4A4F4C86-CB99-4091-9DB9-55E71F3B581A}" srcOrd="0" destOrd="0" presId="urn:microsoft.com/office/officeart/2005/8/layout/pyramid3"/>
    <dgm:cxn modelId="{B06020D3-6F43-D84E-BB6D-0EC393B94CED}" type="presParOf" srcId="{4A4F4C86-CB99-4091-9DB9-55E71F3B581A}" destId="{1795F2D3-4722-4EC7-8232-733C1756D42D}" srcOrd="0" destOrd="0" presId="urn:microsoft.com/office/officeart/2005/8/layout/pyramid3"/>
    <dgm:cxn modelId="{DB1E7B68-1239-BF46-8FD1-09C997ABE3A8}" type="presParOf" srcId="{4A4F4C86-CB99-4091-9DB9-55E71F3B581A}" destId="{DCC57F9E-5B87-4525-8DAE-45CD20881642}" srcOrd="1" destOrd="0" presId="urn:microsoft.com/office/officeart/2005/8/layout/pyramid3"/>
    <dgm:cxn modelId="{A061FC6A-CB7D-4C41-A23B-87AC5E4832B9}" type="presParOf" srcId="{90E6C10A-18D0-4E46-9B6D-92899F8113AF}" destId="{F61599BC-0AB5-4104-80DD-DA44E781850E}" srcOrd="1" destOrd="0" presId="urn:microsoft.com/office/officeart/2005/8/layout/pyramid3"/>
    <dgm:cxn modelId="{D21694C3-9247-E440-B25F-0267984C0EC8}" type="presParOf" srcId="{F61599BC-0AB5-4104-80DD-DA44E781850E}" destId="{470ED9F4-1199-41E8-9E68-9C951F0CEE16}" srcOrd="0" destOrd="0" presId="urn:microsoft.com/office/officeart/2005/8/layout/pyramid3"/>
    <dgm:cxn modelId="{2A321703-FA39-8D45-812C-F992601DA8ED}" type="presParOf" srcId="{F61599BC-0AB5-4104-80DD-DA44E781850E}" destId="{E6F80371-B750-4ECA-B44C-617368ED63EB}" srcOrd="1" destOrd="0" presId="urn:microsoft.com/office/officeart/2005/8/layout/pyramid3"/>
    <dgm:cxn modelId="{5D36539D-029B-6048-BF43-9D8FAA18E202}" type="presParOf" srcId="{90E6C10A-18D0-4E46-9B6D-92899F8113AF}" destId="{82E0A11D-426E-4EA9-91FE-46989B5FB078}" srcOrd="2" destOrd="0" presId="urn:microsoft.com/office/officeart/2005/8/layout/pyramid3"/>
    <dgm:cxn modelId="{7C8BFE35-590C-C543-A95C-2AD47CA6A563}" type="presParOf" srcId="{82E0A11D-426E-4EA9-91FE-46989B5FB078}" destId="{9E971EEE-7621-4CF2-B950-AE78AEB18C20}" srcOrd="0" destOrd="0" presId="urn:microsoft.com/office/officeart/2005/8/layout/pyramid3"/>
    <dgm:cxn modelId="{B1EC542D-F3AE-B042-A9E0-0D6B734A14D3}" type="presParOf" srcId="{82E0A11D-426E-4EA9-91FE-46989B5FB078}" destId="{02DA06EC-82EA-4A9B-A683-30455F420326}" srcOrd="1" destOrd="0" presId="urn:microsoft.com/office/officeart/2005/8/layout/pyramid3"/>
    <dgm:cxn modelId="{424C90C3-EF83-9A4C-93F0-AF745E6D6181}" type="presParOf" srcId="{90E6C10A-18D0-4E46-9B6D-92899F8113AF}" destId="{3860777D-C724-4B28-A8F7-BBA404914B99}" srcOrd="3" destOrd="0" presId="urn:microsoft.com/office/officeart/2005/8/layout/pyramid3"/>
    <dgm:cxn modelId="{A86C107D-4269-EE40-B513-8C96C774D788}" type="presParOf" srcId="{3860777D-C724-4B28-A8F7-BBA404914B99}" destId="{87385787-615E-4B96-8C23-D8ACCD5B583C}" srcOrd="0" destOrd="0" presId="urn:microsoft.com/office/officeart/2005/8/layout/pyramid3"/>
    <dgm:cxn modelId="{3F106290-97BF-B14A-94F0-37CA616ABDF9}" type="presParOf" srcId="{3860777D-C724-4B28-A8F7-BBA404914B99}" destId="{EE1423C0-9EF1-4388-B0FA-2CE1B90FAF6B}" srcOrd="1" destOrd="0" presId="urn:microsoft.com/office/officeart/2005/8/layout/pyramid3"/>
    <dgm:cxn modelId="{802406E3-0C7F-BE4D-926F-0FEB8943554D}" type="presParOf" srcId="{90E6C10A-18D0-4E46-9B6D-92899F8113AF}" destId="{B15F4CF4-940B-44F4-A387-FFC4ED3B4D5F}" srcOrd="4" destOrd="0" presId="urn:microsoft.com/office/officeart/2005/8/layout/pyramid3"/>
    <dgm:cxn modelId="{2A9C6623-0043-2C4D-81B5-D7864061C5CF}" type="presParOf" srcId="{B15F4CF4-940B-44F4-A387-FFC4ED3B4D5F}" destId="{79CBECC0-FA9A-499A-948B-7258A4E4DDE5}" srcOrd="0" destOrd="0" presId="urn:microsoft.com/office/officeart/2005/8/layout/pyramid3"/>
    <dgm:cxn modelId="{C9E21223-B2C2-9B49-83EB-974E462CC1CE}" type="presParOf" srcId="{B15F4CF4-940B-44F4-A387-FFC4ED3B4D5F}" destId="{9BB9D028-407B-488E-AD1E-9773E2A5381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870C07-F4C7-47AF-ADE8-B6C5C0C01F70}" type="doc">
      <dgm:prSet loTypeId="urn:microsoft.com/office/officeart/2005/8/layout/bList2#1" loCatId="list" qsTypeId="urn:microsoft.com/office/officeart/2005/8/quickstyle/simple1#1" qsCatId="simple" csTypeId="urn:microsoft.com/office/officeart/2005/8/colors/colorful1#1" csCatId="colorful" phldr="1"/>
      <dgm:spPr/>
    </dgm:pt>
    <dgm:pt modelId="{20435503-3BFE-4367-8F3D-0AC95C699AC2}">
      <dgm:prSet phldrT="[Text]" custT="1"/>
      <dgm:spPr/>
      <dgm:t>
        <a:bodyPr/>
        <a:lstStyle/>
        <a:p>
          <a:r>
            <a:rPr lang="en-US" sz="1400" dirty="0"/>
            <a:t>Target Word:</a:t>
          </a:r>
        </a:p>
        <a:p>
          <a:r>
            <a:rPr lang="en-US" sz="1400" u="sng" dirty="0" smtClean="0"/>
            <a:t>distinction</a:t>
          </a:r>
          <a:endParaRPr lang="en-US" sz="1400" u="sng" dirty="0"/>
        </a:p>
      </dgm:t>
    </dgm:pt>
    <dgm:pt modelId="{F435829B-66CA-4634-A294-8AE19FF55CC8}" type="parTrans" cxnId="{94B023E3-1236-4195-980A-3A3A80A8780B}">
      <dgm:prSet/>
      <dgm:spPr/>
      <dgm:t>
        <a:bodyPr/>
        <a:lstStyle/>
        <a:p>
          <a:endParaRPr lang="en-US" sz="1400"/>
        </a:p>
      </dgm:t>
    </dgm:pt>
    <dgm:pt modelId="{D2D70511-A5AA-4120-B01F-ECD365885DAA}" type="sibTrans" cxnId="{94B023E3-1236-4195-980A-3A3A80A8780B}">
      <dgm:prSet/>
      <dgm:spPr/>
      <dgm:t>
        <a:bodyPr/>
        <a:lstStyle/>
        <a:p>
          <a:endParaRPr lang="en-US" sz="1400"/>
        </a:p>
      </dgm:t>
    </dgm:pt>
    <dgm:pt modelId="{1B39F162-8704-442F-886D-F4256C6809F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Name: </a:t>
          </a:r>
          <a:r>
            <a:rPr lang="en-US" sz="1400" dirty="0" smtClean="0"/>
            <a:t>Ms. Russ</a:t>
          </a:r>
          <a:endParaRPr lang="en-US" sz="1400" dirty="0"/>
        </a:p>
      </dgm:t>
    </dgm:pt>
    <dgm:pt modelId="{14421E8A-B906-4FAD-87A4-589B6AAA47E3}" type="parTrans" cxnId="{DF947926-CA90-47FF-A065-9EAC50924CCE}">
      <dgm:prSet/>
      <dgm:spPr/>
      <dgm:t>
        <a:bodyPr/>
        <a:lstStyle/>
        <a:p>
          <a:endParaRPr lang="en-US" sz="1400"/>
        </a:p>
      </dgm:t>
    </dgm:pt>
    <dgm:pt modelId="{A3C0762E-F889-4CD1-9D9B-2F990AA9FADA}" type="sibTrans" cxnId="{DF947926-CA90-47FF-A065-9EAC50924CCE}">
      <dgm:prSet/>
      <dgm:spPr/>
      <dgm:t>
        <a:bodyPr/>
        <a:lstStyle/>
        <a:p>
          <a:endParaRPr lang="en-US" sz="1400"/>
        </a:p>
      </dgm:t>
    </dgm:pt>
    <dgm:pt modelId="{BC5B6958-50B3-4989-A799-2DEABD2FDE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Date: </a:t>
          </a:r>
          <a:r>
            <a:rPr lang="en-US" sz="1400" dirty="0" smtClean="0"/>
            <a:t>2/24/10</a:t>
          </a:r>
          <a:r>
            <a:rPr lang="en-US" sz="1400" dirty="0"/>
            <a:t>	</a:t>
          </a:r>
        </a:p>
      </dgm:t>
    </dgm:pt>
    <dgm:pt modelId="{A83738C5-6F57-40F4-B4F2-3BBF49E00A36}" type="parTrans" cxnId="{123F618D-5BA7-4BC9-868C-1242A6CAC645}">
      <dgm:prSet/>
      <dgm:spPr/>
      <dgm:t>
        <a:bodyPr/>
        <a:lstStyle/>
        <a:p>
          <a:endParaRPr lang="en-US" sz="1400"/>
        </a:p>
      </dgm:t>
    </dgm:pt>
    <dgm:pt modelId="{4EBA9F5F-0F51-4FA3-971B-F0F6519F140D}" type="sibTrans" cxnId="{123F618D-5BA7-4BC9-868C-1242A6CAC645}">
      <dgm:prSet/>
      <dgm:spPr/>
      <dgm:t>
        <a:bodyPr/>
        <a:lstStyle/>
        <a:p>
          <a:endParaRPr lang="en-US" sz="1400"/>
        </a:p>
      </dgm:t>
    </dgm:pt>
    <dgm:pt modelId="{2B8F2DFC-408C-4E1F-A7FE-0ECF4532B5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u="sng" dirty="0"/>
            <a:t>I </a:t>
          </a:r>
          <a:r>
            <a:rPr lang="en-US" sz="1400" u="sng" dirty="0" smtClean="0"/>
            <a:t>was watching </a:t>
          </a:r>
          <a:r>
            <a:rPr lang="en-US" sz="1400" i="1" u="sng" dirty="0" smtClean="0"/>
            <a:t>The Devil Wears Prada</a:t>
          </a:r>
          <a:r>
            <a:rPr lang="en-US" sz="1400" i="0" u="sng" dirty="0" smtClean="0"/>
            <a:t> and one character said that she couldn’t see the distinction between two belts.</a:t>
          </a:r>
          <a:endParaRPr lang="en-US" sz="1400" u="sng" dirty="0"/>
        </a:p>
      </dgm:t>
    </dgm:pt>
    <dgm:pt modelId="{4D30DEDB-FEA6-480F-A0AC-0DA88D1451C4}" type="parTrans" cxnId="{1B4E2FA7-D1EA-4992-A253-626D088FDE02}">
      <dgm:prSet/>
      <dgm:spPr/>
      <dgm:t>
        <a:bodyPr/>
        <a:lstStyle/>
        <a:p>
          <a:endParaRPr lang="en-US" sz="1400"/>
        </a:p>
      </dgm:t>
    </dgm:pt>
    <dgm:pt modelId="{990A723D-59FB-4DC3-9EE6-F1BA13A889E4}" type="sibTrans" cxnId="{1B4E2FA7-D1EA-4992-A253-626D088FDE02}">
      <dgm:prSet/>
      <dgm:spPr/>
      <dgm:t>
        <a:bodyPr/>
        <a:lstStyle/>
        <a:p>
          <a:endParaRPr lang="en-US" sz="1400"/>
        </a:p>
      </dgm:t>
    </dgm:pt>
    <dgm:pt modelId="{AE56F792-EB70-4407-B3A9-5C34858C22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 smtClean="0"/>
            <a:t>Explanation:</a:t>
          </a:r>
          <a:endParaRPr lang="en-US" sz="1400" dirty="0"/>
        </a:p>
      </dgm:t>
    </dgm:pt>
    <dgm:pt modelId="{B0675442-73A2-44C2-8816-A7A0F75B768E}" type="parTrans" cxnId="{BB6DD5A3-BC9B-42D7-9DE5-2EED7841377F}">
      <dgm:prSet/>
      <dgm:spPr/>
      <dgm:t>
        <a:bodyPr/>
        <a:lstStyle/>
        <a:p>
          <a:endParaRPr lang="en-US" sz="1400"/>
        </a:p>
      </dgm:t>
    </dgm:pt>
    <dgm:pt modelId="{579E7665-2D94-40F8-A85B-48451318E358}" type="sibTrans" cxnId="{BB6DD5A3-BC9B-42D7-9DE5-2EED7841377F}">
      <dgm:prSet/>
      <dgm:spPr/>
      <dgm:t>
        <a:bodyPr/>
        <a:lstStyle/>
        <a:p>
          <a:endParaRPr lang="en-US" sz="1400"/>
        </a:p>
      </dgm:t>
    </dgm:pt>
    <dgm:pt modelId="{1B4C384E-A3AC-4092-A81E-35F9CD506985}" type="pres">
      <dgm:prSet presAssocID="{F1870C07-F4C7-47AF-ADE8-B6C5C0C01F70}" presName="diagram" presStyleCnt="0">
        <dgm:presLayoutVars>
          <dgm:dir/>
          <dgm:animLvl val="lvl"/>
          <dgm:resizeHandles val="exact"/>
        </dgm:presLayoutVars>
      </dgm:prSet>
      <dgm:spPr/>
    </dgm:pt>
    <dgm:pt modelId="{4127174F-3E10-4648-87CE-519ABCAD41DC}" type="pres">
      <dgm:prSet presAssocID="{20435503-3BFE-4367-8F3D-0AC95C699AC2}" presName="compNode" presStyleCnt="0"/>
      <dgm:spPr/>
    </dgm:pt>
    <dgm:pt modelId="{B8C3BF12-2803-49D4-B588-BA783E2FF3D0}" type="pres">
      <dgm:prSet presAssocID="{20435503-3BFE-4367-8F3D-0AC95C699AC2}" presName="childRect" presStyleLbl="bgAcc1" presStyleIdx="0" presStyleCnt="1" custScaleX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F337A-480E-457F-8F75-784E2A027371}" type="pres">
      <dgm:prSet presAssocID="{20435503-3BFE-4367-8F3D-0AC95C699AC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48896-BE20-4E12-87D6-E10DD7E9FF12}" type="pres">
      <dgm:prSet presAssocID="{20435503-3BFE-4367-8F3D-0AC95C699AC2}" presName="parentRect" presStyleLbl="alignNode1" presStyleIdx="0" presStyleCnt="1" custScaleX="133100"/>
      <dgm:spPr/>
      <dgm:t>
        <a:bodyPr/>
        <a:lstStyle/>
        <a:p>
          <a:endParaRPr lang="en-US"/>
        </a:p>
      </dgm:t>
    </dgm:pt>
    <dgm:pt modelId="{27345A7C-AAFD-4009-A286-C3446B8F7E03}" type="pres">
      <dgm:prSet presAssocID="{20435503-3BFE-4367-8F3D-0AC95C699AC2}" presName="adorn" presStyleLbl="fgAccFollowNode1" presStyleIdx="0" presStyleCnt="1" custLinFactNeighborX="25470" custLinFactNeighborY="-263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A1AA652-8122-7A4E-B4E6-62C7EB306EBF}" type="presOf" srcId="{1B39F162-8704-442F-886D-F4256C6809FC}" destId="{B8C3BF12-2803-49D4-B588-BA783E2FF3D0}" srcOrd="0" destOrd="0" presId="urn:microsoft.com/office/officeart/2005/8/layout/bList2#1"/>
    <dgm:cxn modelId="{F5EF8A19-33F7-CE44-BC88-763A51ADE904}" type="presOf" srcId="{2B8F2DFC-408C-4E1F-A7FE-0ECF4532B5B0}" destId="{B8C3BF12-2803-49D4-B588-BA783E2FF3D0}" srcOrd="0" destOrd="3" presId="urn:microsoft.com/office/officeart/2005/8/layout/bList2#1"/>
    <dgm:cxn modelId="{8DF3A63A-8438-A043-8A88-720388AF17DB}" type="presOf" srcId="{F1870C07-F4C7-47AF-ADE8-B6C5C0C01F70}" destId="{1B4C384E-A3AC-4092-A81E-35F9CD506985}" srcOrd="0" destOrd="0" presId="urn:microsoft.com/office/officeart/2005/8/layout/bList2#1"/>
    <dgm:cxn modelId="{3C34B3E2-14C9-7D4E-8F21-542B91FC8CAE}" type="presOf" srcId="{BC5B6958-50B3-4989-A799-2DEABD2FDEC7}" destId="{B8C3BF12-2803-49D4-B588-BA783E2FF3D0}" srcOrd="0" destOrd="1" presId="urn:microsoft.com/office/officeart/2005/8/layout/bList2#1"/>
    <dgm:cxn modelId="{7F30B716-7FA4-1A48-8C1B-2EC00B0C1AA2}" type="presOf" srcId="{AE56F792-EB70-4407-B3A9-5C34858C2230}" destId="{B8C3BF12-2803-49D4-B588-BA783E2FF3D0}" srcOrd="0" destOrd="2" presId="urn:microsoft.com/office/officeart/2005/8/layout/bList2#1"/>
    <dgm:cxn modelId="{FABFB893-C3F1-1F45-9B66-4853F061610D}" type="presOf" srcId="{20435503-3BFE-4367-8F3D-0AC95C699AC2}" destId="{BE1F337A-480E-457F-8F75-784E2A027371}" srcOrd="0" destOrd="0" presId="urn:microsoft.com/office/officeart/2005/8/layout/bList2#1"/>
    <dgm:cxn modelId="{1E4BC2DB-AA92-DA45-9ACF-51A93A53021F}" type="presOf" srcId="{20435503-3BFE-4367-8F3D-0AC95C699AC2}" destId="{FC548896-BE20-4E12-87D6-E10DD7E9FF12}" srcOrd="1" destOrd="0" presId="urn:microsoft.com/office/officeart/2005/8/layout/bList2#1"/>
    <dgm:cxn modelId="{1B4E2FA7-D1EA-4992-A253-626D088FDE02}" srcId="{20435503-3BFE-4367-8F3D-0AC95C699AC2}" destId="{2B8F2DFC-408C-4E1F-A7FE-0ECF4532B5B0}" srcOrd="3" destOrd="0" parTransId="{4D30DEDB-FEA6-480F-A0AC-0DA88D1451C4}" sibTransId="{990A723D-59FB-4DC3-9EE6-F1BA13A889E4}"/>
    <dgm:cxn modelId="{94B023E3-1236-4195-980A-3A3A80A8780B}" srcId="{F1870C07-F4C7-47AF-ADE8-B6C5C0C01F70}" destId="{20435503-3BFE-4367-8F3D-0AC95C699AC2}" srcOrd="0" destOrd="0" parTransId="{F435829B-66CA-4634-A294-8AE19FF55CC8}" sibTransId="{D2D70511-A5AA-4120-B01F-ECD365885DAA}"/>
    <dgm:cxn modelId="{DF947926-CA90-47FF-A065-9EAC50924CCE}" srcId="{20435503-3BFE-4367-8F3D-0AC95C699AC2}" destId="{1B39F162-8704-442F-886D-F4256C6809FC}" srcOrd="0" destOrd="0" parTransId="{14421E8A-B906-4FAD-87A4-589B6AAA47E3}" sibTransId="{A3C0762E-F889-4CD1-9D9B-2F990AA9FADA}"/>
    <dgm:cxn modelId="{BB6DD5A3-BC9B-42D7-9DE5-2EED7841377F}" srcId="{20435503-3BFE-4367-8F3D-0AC95C699AC2}" destId="{AE56F792-EB70-4407-B3A9-5C34858C2230}" srcOrd="2" destOrd="0" parTransId="{B0675442-73A2-44C2-8816-A7A0F75B768E}" sibTransId="{579E7665-2D94-40F8-A85B-48451318E358}"/>
    <dgm:cxn modelId="{123F618D-5BA7-4BC9-868C-1242A6CAC645}" srcId="{20435503-3BFE-4367-8F3D-0AC95C699AC2}" destId="{BC5B6958-50B3-4989-A799-2DEABD2FDEC7}" srcOrd="1" destOrd="0" parTransId="{A83738C5-6F57-40F4-B4F2-3BBF49E00A36}" sibTransId="{4EBA9F5F-0F51-4FA3-971B-F0F6519F140D}"/>
    <dgm:cxn modelId="{D0CD7AD8-7268-CD4D-B7B1-A34D1EF3166B}" type="presParOf" srcId="{1B4C384E-A3AC-4092-A81E-35F9CD506985}" destId="{4127174F-3E10-4648-87CE-519ABCAD41DC}" srcOrd="0" destOrd="0" presId="urn:microsoft.com/office/officeart/2005/8/layout/bList2#1"/>
    <dgm:cxn modelId="{F6583039-5CB5-E640-B875-1318C9775C08}" type="presParOf" srcId="{4127174F-3E10-4648-87CE-519ABCAD41DC}" destId="{B8C3BF12-2803-49D4-B588-BA783E2FF3D0}" srcOrd="0" destOrd="0" presId="urn:microsoft.com/office/officeart/2005/8/layout/bList2#1"/>
    <dgm:cxn modelId="{045332D3-9C4A-374A-8047-808948D0CE00}" type="presParOf" srcId="{4127174F-3E10-4648-87CE-519ABCAD41DC}" destId="{BE1F337A-480E-457F-8F75-784E2A027371}" srcOrd="1" destOrd="0" presId="urn:microsoft.com/office/officeart/2005/8/layout/bList2#1"/>
    <dgm:cxn modelId="{C98DE7DA-3598-0B41-B95C-240D256C9FDD}" type="presParOf" srcId="{4127174F-3E10-4648-87CE-519ABCAD41DC}" destId="{FC548896-BE20-4E12-87D6-E10DD7E9FF12}" srcOrd="2" destOrd="0" presId="urn:microsoft.com/office/officeart/2005/8/layout/bList2#1"/>
    <dgm:cxn modelId="{898B6A26-6A9B-974A-A5B1-1BC6B14AE6CD}" type="presParOf" srcId="{4127174F-3E10-4648-87CE-519ABCAD41DC}" destId="{27345A7C-AAFD-4009-A286-C3446B8F7E03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CDB01D-7F10-4E20-8647-4A49F876093D}" type="doc">
      <dgm:prSet loTypeId="urn:microsoft.com/office/officeart/2005/8/layout/venn2" loCatId="relationship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428796A-4D64-47F6-A7D9-967F85A8C814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Academic Success</a:t>
          </a:r>
          <a:endParaRPr lang="en-U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D53548-1750-4FEF-8737-FE2D7FEAAF1B}" type="parTrans" cxnId="{69C0E697-1031-4B1A-A499-9A974000F29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E975B91-C4FD-44C1-8D20-6E03DAFE21CC}" type="sibTrans" cxnId="{69C0E697-1031-4B1A-A499-9A974000F29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17ACD7A-745F-405F-A0E7-42D748334A6B}">
      <dgm:prSet phldrT="[Text]" custT="1"/>
      <dgm:spPr/>
      <dgm:t>
        <a:bodyPr anchor="t"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Reading to Learn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674E7A-ACB6-47BD-8BF2-182E1F3DA6CA}" type="parTrans" cxnId="{ABC80555-D5FE-4FCE-A333-E7BE8F3C780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6ECF224-AD93-49CC-B5DA-48536A8EC546}" type="sibTrans" cxnId="{ABC80555-D5FE-4FCE-A333-E7BE8F3C780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DBB0210-ABEA-4D18-96C7-6DC859B7019E}" type="pres">
      <dgm:prSet presAssocID="{D2CDB01D-7F10-4E20-8647-4A49F876093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A76E92-DFC1-4A79-BD7D-9C531F3DCC6A}" type="pres">
      <dgm:prSet presAssocID="{D2CDB01D-7F10-4E20-8647-4A49F876093D}" presName="comp1" presStyleCnt="0"/>
      <dgm:spPr/>
      <dgm:t>
        <a:bodyPr/>
        <a:lstStyle/>
        <a:p>
          <a:endParaRPr lang="en-US"/>
        </a:p>
      </dgm:t>
    </dgm:pt>
    <dgm:pt modelId="{D38F67A7-C8D9-4B2D-8EC7-B5F7221F1F32}" type="pres">
      <dgm:prSet presAssocID="{D2CDB01D-7F10-4E20-8647-4A49F876093D}" presName="circle1" presStyleLbl="node1" presStyleIdx="0" presStyleCnt="2" custLinFactNeighborX="549" custLinFactNeighborY="314"/>
      <dgm:spPr/>
      <dgm:t>
        <a:bodyPr/>
        <a:lstStyle/>
        <a:p>
          <a:endParaRPr lang="en-US"/>
        </a:p>
      </dgm:t>
    </dgm:pt>
    <dgm:pt modelId="{D32DB16D-D30C-400E-8EB2-DAE1BF73E0AA}" type="pres">
      <dgm:prSet presAssocID="{D2CDB01D-7F10-4E20-8647-4A49F876093D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24C64-1B3F-4E71-90E7-BFAC48C0D59F}" type="pres">
      <dgm:prSet presAssocID="{D2CDB01D-7F10-4E20-8647-4A49F876093D}" presName="comp2" presStyleCnt="0"/>
      <dgm:spPr/>
      <dgm:t>
        <a:bodyPr/>
        <a:lstStyle/>
        <a:p>
          <a:endParaRPr lang="en-US"/>
        </a:p>
      </dgm:t>
    </dgm:pt>
    <dgm:pt modelId="{C4C411C9-A4E7-45DB-8492-7F26F4444D45}" type="pres">
      <dgm:prSet presAssocID="{D2CDB01D-7F10-4E20-8647-4A49F876093D}" presName="circle2" presStyleLbl="node1" presStyleIdx="1" presStyleCnt="2"/>
      <dgm:spPr/>
      <dgm:t>
        <a:bodyPr/>
        <a:lstStyle/>
        <a:p>
          <a:endParaRPr lang="en-US"/>
        </a:p>
      </dgm:t>
    </dgm:pt>
    <dgm:pt modelId="{C0E5ABFA-036D-41D9-A000-383AE39CB754}" type="pres">
      <dgm:prSet presAssocID="{D2CDB01D-7F10-4E20-8647-4A49F876093D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1363DA-B8A5-41AA-A1FB-6DEF0CB6D12E}" type="presOf" srcId="{617ACD7A-745F-405F-A0E7-42D748334A6B}" destId="{C4C411C9-A4E7-45DB-8492-7F26F4444D45}" srcOrd="0" destOrd="0" presId="urn:microsoft.com/office/officeart/2005/8/layout/venn2"/>
    <dgm:cxn modelId="{BA4272E1-A24F-477B-B793-BF205BF206E5}" type="presOf" srcId="{D2CDB01D-7F10-4E20-8647-4A49F876093D}" destId="{3DBB0210-ABEA-4D18-96C7-6DC859B7019E}" srcOrd="0" destOrd="0" presId="urn:microsoft.com/office/officeart/2005/8/layout/venn2"/>
    <dgm:cxn modelId="{ABC80555-D5FE-4FCE-A333-E7BE8F3C7805}" srcId="{D2CDB01D-7F10-4E20-8647-4A49F876093D}" destId="{617ACD7A-745F-405F-A0E7-42D748334A6B}" srcOrd="1" destOrd="0" parTransId="{50674E7A-ACB6-47BD-8BF2-182E1F3DA6CA}" sibTransId="{16ECF224-AD93-49CC-B5DA-48536A8EC546}"/>
    <dgm:cxn modelId="{69C0E697-1031-4B1A-A499-9A974000F297}" srcId="{D2CDB01D-7F10-4E20-8647-4A49F876093D}" destId="{1428796A-4D64-47F6-A7D9-967F85A8C814}" srcOrd="0" destOrd="0" parTransId="{57D53548-1750-4FEF-8737-FE2D7FEAAF1B}" sibTransId="{8E975B91-C4FD-44C1-8D20-6E03DAFE21CC}"/>
    <dgm:cxn modelId="{50711D95-6217-4EEE-BB98-B1B05CB569F6}" type="presOf" srcId="{617ACD7A-745F-405F-A0E7-42D748334A6B}" destId="{C0E5ABFA-036D-41D9-A000-383AE39CB754}" srcOrd="1" destOrd="0" presId="urn:microsoft.com/office/officeart/2005/8/layout/venn2"/>
    <dgm:cxn modelId="{B24B9CF0-73A2-4756-AE2B-88241B0E977B}" type="presOf" srcId="{1428796A-4D64-47F6-A7D9-967F85A8C814}" destId="{D38F67A7-C8D9-4B2D-8EC7-B5F7221F1F32}" srcOrd="0" destOrd="0" presId="urn:microsoft.com/office/officeart/2005/8/layout/venn2"/>
    <dgm:cxn modelId="{969274F9-653F-4F27-8303-3D507ADE6510}" type="presOf" srcId="{1428796A-4D64-47F6-A7D9-967F85A8C814}" destId="{D32DB16D-D30C-400E-8EB2-DAE1BF73E0AA}" srcOrd="1" destOrd="0" presId="urn:microsoft.com/office/officeart/2005/8/layout/venn2"/>
    <dgm:cxn modelId="{823614EB-E68B-49DD-B308-95FE1A7D311A}" type="presParOf" srcId="{3DBB0210-ABEA-4D18-96C7-6DC859B7019E}" destId="{C4A76E92-DFC1-4A79-BD7D-9C531F3DCC6A}" srcOrd="0" destOrd="0" presId="urn:microsoft.com/office/officeart/2005/8/layout/venn2"/>
    <dgm:cxn modelId="{8CF2CC46-EFD0-49EA-9A63-232D60FABD16}" type="presParOf" srcId="{C4A76E92-DFC1-4A79-BD7D-9C531F3DCC6A}" destId="{D38F67A7-C8D9-4B2D-8EC7-B5F7221F1F32}" srcOrd="0" destOrd="0" presId="urn:microsoft.com/office/officeart/2005/8/layout/venn2"/>
    <dgm:cxn modelId="{8FB2844C-B79C-427C-84D4-D52A82F80F23}" type="presParOf" srcId="{C4A76E92-DFC1-4A79-BD7D-9C531F3DCC6A}" destId="{D32DB16D-D30C-400E-8EB2-DAE1BF73E0AA}" srcOrd="1" destOrd="0" presId="urn:microsoft.com/office/officeart/2005/8/layout/venn2"/>
    <dgm:cxn modelId="{18D30F9B-CE68-4CCE-B589-73E1DA25D4AF}" type="presParOf" srcId="{3DBB0210-ABEA-4D18-96C7-6DC859B7019E}" destId="{C4024C64-1B3F-4E71-90E7-BFAC48C0D59F}" srcOrd="1" destOrd="0" presId="urn:microsoft.com/office/officeart/2005/8/layout/venn2"/>
    <dgm:cxn modelId="{CA623492-9F43-4D10-A81E-C21BB80CCFAD}" type="presParOf" srcId="{C4024C64-1B3F-4E71-90E7-BFAC48C0D59F}" destId="{C4C411C9-A4E7-45DB-8492-7F26F4444D45}" srcOrd="0" destOrd="0" presId="urn:microsoft.com/office/officeart/2005/8/layout/venn2"/>
    <dgm:cxn modelId="{89824CB9-9B67-47D2-B33C-1531FFC4B177}" type="presParOf" srcId="{C4024C64-1B3F-4E71-90E7-BFAC48C0D59F}" destId="{C0E5ABFA-036D-41D9-A000-383AE39CB75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94AC9-F806-46B5-9F59-0427271ADAA7}">
      <dsp:nvSpPr>
        <dsp:cNvPr id="0" name=""/>
        <dsp:cNvSpPr/>
      </dsp:nvSpPr>
      <dsp:spPr>
        <a:xfrm>
          <a:off x="569137" y="1659"/>
          <a:ext cx="3368306" cy="1067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Assessment tools…</a:t>
          </a:r>
          <a:endParaRPr lang="en-US" sz="2800" kern="1200" dirty="0"/>
        </a:p>
      </dsp:txBody>
      <dsp:txXfrm>
        <a:off x="600402" y="32924"/>
        <a:ext cx="3305776" cy="1004930"/>
      </dsp:txXfrm>
    </dsp:sp>
    <dsp:sp modelId="{62198078-E062-4D68-8518-C5AAF9007168}">
      <dsp:nvSpPr>
        <dsp:cNvPr id="0" name=""/>
        <dsp:cNvSpPr/>
      </dsp:nvSpPr>
      <dsp:spPr>
        <a:xfrm>
          <a:off x="905968" y="1069119"/>
          <a:ext cx="336830" cy="800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595"/>
              </a:lnTo>
              <a:lnTo>
                <a:pt x="336830" y="8005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A5975-B220-4D63-8D72-882D52912519}">
      <dsp:nvSpPr>
        <dsp:cNvPr id="0" name=""/>
        <dsp:cNvSpPr/>
      </dsp:nvSpPr>
      <dsp:spPr>
        <a:xfrm>
          <a:off x="1242798" y="1335984"/>
          <a:ext cx="2945507" cy="1067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have different capabilities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Understand score interpretations</a:t>
          </a:r>
          <a:endParaRPr lang="en-US" sz="1600" kern="1200" dirty="0"/>
        </a:p>
      </dsp:txBody>
      <dsp:txXfrm>
        <a:off x="1274063" y="1367249"/>
        <a:ext cx="2882977" cy="1004930"/>
      </dsp:txXfrm>
    </dsp:sp>
    <dsp:sp modelId="{03635585-6671-43DE-8BAF-7B1B8DE66177}">
      <dsp:nvSpPr>
        <dsp:cNvPr id="0" name=""/>
        <dsp:cNvSpPr/>
      </dsp:nvSpPr>
      <dsp:spPr>
        <a:xfrm>
          <a:off x="905968" y="1069119"/>
          <a:ext cx="336830" cy="2134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920"/>
              </a:lnTo>
              <a:lnTo>
                <a:pt x="336830" y="2134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19647-0059-4A24-A333-6A2CDE8477DF}">
      <dsp:nvSpPr>
        <dsp:cNvPr id="0" name=""/>
        <dsp:cNvSpPr/>
      </dsp:nvSpPr>
      <dsp:spPr>
        <a:xfrm>
          <a:off x="1242798" y="2670309"/>
          <a:ext cx="2899307" cy="1067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serve different purposes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Understand relationship between type and function </a:t>
          </a:r>
          <a:endParaRPr lang="en-US" sz="1600" kern="1200" dirty="0"/>
        </a:p>
      </dsp:txBody>
      <dsp:txXfrm>
        <a:off x="1274063" y="2701574"/>
        <a:ext cx="2836777" cy="1004930"/>
      </dsp:txXfrm>
    </dsp:sp>
    <dsp:sp modelId="{C42DA78D-061F-4A03-AE1D-7DD058796101}">
      <dsp:nvSpPr>
        <dsp:cNvPr id="0" name=""/>
        <dsp:cNvSpPr/>
      </dsp:nvSpPr>
      <dsp:spPr>
        <a:xfrm>
          <a:off x="4471174" y="1659"/>
          <a:ext cx="3660620" cy="1067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Many skills go into what we call </a:t>
          </a:r>
          <a:r>
            <a:rPr lang="en-US" sz="2800" i="1" kern="1200" dirty="0" smtClean="0"/>
            <a:t>literacy</a:t>
          </a:r>
          <a:endParaRPr lang="en-US" sz="2800" i="1" kern="1200" dirty="0"/>
        </a:p>
      </dsp:txBody>
      <dsp:txXfrm>
        <a:off x="4502439" y="32924"/>
        <a:ext cx="3598090" cy="1004930"/>
      </dsp:txXfrm>
    </dsp:sp>
    <dsp:sp modelId="{A9CC11D2-B446-4647-948D-2C0B7F4AFCF5}">
      <dsp:nvSpPr>
        <dsp:cNvPr id="0" name=""/>
        <dsp:cNvSpPr/>
      </dsp:nvSpPr>
      <dsp:spPr>
        <a:xfrm>
          <a:off x="4837236" y="1069119"/>
          <a:ext cx="366062" cy="850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168"/>
              </a:lnTo>
              <a:lnTo>
                <a:pt x="366062" y="850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E862F-422A-49A0-8A5E-A79806267078}">
      <dsp:nvSpPr>
        <dsp:cNvPr id="0" name=""/>
        <dsp:cNvSpPr/>
      </dsp:nvSpPr>
      <dsp:spPr>
        <a:xfrm>
          <a:off x="5203298" y="1335984"/>
          <a:ext cx="3114388" cy="1166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no one assessment is sufficient for screening or progress monitoring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need measurements across areas </a:t>
          </a:r>
          <a:endParaRPr lang="en-US" sz="1600" kern="1200" dirty="0"/>
        </a:p>
      </dsp:txBody>
      <dsp:txXfrm>
        <a:off x="5237467" y="1370153"/>
        <a:ext cx="3046050" cy="1098268"/>
      </dsp:txXfrm>
    </dsp:sp>
    <dsp:sp modelId="{A3A95CE2-A886-43AC-96A7-E802EB8BD95B}">
      <dsp:nvSpPr>
        <dsp:cNvPr id="0" name=""/>
        <dsp:cNvSpPr/>
      </dsp:nvSpPr>
      <dsp:spPr>
        <a:xfrm>
          <a:off x="4837236" y="1069119"/>
          <a:ext cx="366062" cy="2234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4066"/>
              </a:lnTo>
              <a:lnTo>
                <a:pt x="366062" y="22340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92D31-5562-4617-ABD7-D2640B437A03}">
      <dsp:nvSpPr>
        <dsp:cNvPr id="0" name=""/>
        <dsp:cNvSpPr/>
      </dsp:nvSpPr>
      <dsp:spPr>
        <a:xfrm>
          <a:off x="5203298" y="2769455"/>
          <a:ext cx="3114388" cy="1067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even with outside benchmarks, measurements only provide a partial assessment of literacy skills</a:t>
          </a:r>
          <a:endParaRPr lang="en-US" sz="1600" kern="1200" dirty="0"/>
        </a:p>
      </dsp:txBody>
      <dsp:txXfrm>
        <a:off x="5234563" y="2800720"/>
        <a:ext cx="3051858" cy="10049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A448D-4A9D-46AC-A6BE-4332A58DABA7}">
      <dsp:nvSpPr>
        <dsp:cNvPr id="0" name=""/>
        <dsp:cNvSpPr/>
      </dsp:nvSpPr>
      <dsp:spPr>
        <a:xfrm>
          <a:off x="2546251" y="0"/>
          <a:ext cx="3819378" cy="15386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Calibri" pitchFamily="34" charset="0"/>
            </a:rPr>
            <a:t>Build capacity in </a:t>
          </a:r>
          <a:r>
            <a:rPr lang="en-US" sz="1800" b="0" i="1" kern="1200" dirty="0" smtClean="0">
              <a:latin typeface="Calibri" pitchFamily="34" charset="0"/>
            </a:rPr>
            <a:t>all </a:t>
          </a:r>
          <a:r>
            <a:rPr lang="en-US" sz="1800" b="0" kern="1200" dirty="0" smtClean="0">
              <a:latin typeface="Calibri" pitchFamily="34" charset="0"/>
            </a:rPr>
            <a:t>classroom teachers to serve </a:t>
          </a:r>
          <a:r>
            <a:rPr lang="en-US" sz="1800" b="0" i="1" kern="1200" dirty="0" smtClean="0">
              <a:latin typeface="Calibri" pitchFamily="34" charset="0"/>
            </a:rPr>
            <a:t>all </a:t>
          </a:r>
          <a:r>
            <a:rPr lang="en-US" sz="1800" b="0" kern="1200" dirty="0" smtClean="0">
              <a:latin typeface="Calibri" pitchFamily="34" charset="0"/>
            </a:rPr>
            <a:t>students</a:t>
          </a:r>
          <a:endParaRPr lang="en-US" sz="1800" b="0" kern="1200" dirty="0">
            <a:latin typeface="Calibri" pitchFamily="34" charset="0"/>
          </a:endParaRPr>
        </a:p>
      </dsp:txBody>
      <dsp:txXfrm>
        <a:off x="2546251" y="192332"/>
        <a:ext cx="3242383" cy="1153990"/>
      </dsp:txXfrm>
    </dsp:sp>
    <dsp:sp modelId="{CB84E4DF-5480-4528-98E0-AC192290E825}">
      <dsp:nvSpPr>
        <dsp:cNvPr id="0" name=""/>
        <dsp:cNvSpPr/>
      </dsp:nvSpPr>
      <dsp:spPr>
        <a:xfrm>
          <a:off x="0" y="0"/>
          <a:ext cx="2546251" cy="1538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alibri" pitchFamily="34" charset="0"/>
            </a:rPr>
            <a:t>Linguistic diversity is characteristic of the K-12 population</a:t>
          </a:r>
          <a:endParaRPr lang="en-US" sz="1800" b="0" kern="1200" dirty="0">
            <a:latin typeface="Calibri" pitchFamily="34" charset="0"/>
          </a:endParaRPr>
        </a:p>
      </dsp:txBody>
      <dsp:txXfrm>
        <a:off x="75111" y="75111"/>
        <a:ext cx="2396029" cy="1388432"/>
      </dsp:txXfrm>
    </dsp:sp>
    <dsp:sp modelId="{AEB9FC22-8F5C-42D7-8439-4A03DF24809B}">
      <dsp:nvSpPr>
        <dsp:cNvPr id="0" name=""/>
        <dsp:cNvSpPr/>
      </dsp:nvSpPr>
      <dsp:spPr>
        <a:xfrm>
          <a:off x="2546251" y="1692519"/>
          <a:ext cx="3819378" cy="15386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Calibri" pitchFamily="34" charset="0"/>
            </a:rPr>
            <a:t>Significant focus on oral language in assessment and instructional practices</a:t>
          </a:r>
          <a:endParaRPr lang="en-US" sz="1800" b="0" kern="1200" dirty="0">
            <a:latin typeface="Calibri" pitchFamily="34" charset="0"/>
          </a:endParaRPr>
        </a:p>
      </dsp:txBody>
      <dsp:txXfrm>
        <a:off x="2546251" y="1884851"/>
        <a:ext cx="3242383" cy="1153990"/>
      </dsp:txXfrm>
    </dsp:sp>
    <dsp:sp modelId="{2D02D5D9-AD28-471A-BBFA-3FD6A7EF3F00}">
      <dsp:nvSpPr>
        <dsp:cNvPr id="0" name=""/>
        <dsp:cNvSpPr/>
      </dsp:nvSpPr>
      <dsp:spPr>
        <a:xfrm>
          <a:off x="0" y="1692519"/>
          <a:ext cx="2546251" cy="1538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latin typeface="Calibri" pitchFamily="34" charset="0"/>
            </a:rPr>
            <a:t>Common gap between word-reading and word-knowledge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latin typeface="Calibri" pitchFamily="34" charset="0"/>
            </a:rPr>
            <a:t>Newcomers acquire basic English with relative ease</a:t>
          </a:r>
          <a:endParaRPr lang="en-US" sz="1700" b="0" kern="1200" dirty="0">
            <a:latin typeface="Calibri" pitchFamily="34" charset="0"/>
          </a:endParaRPr>
        </a:p>
      </dsp:txBody>
      <dsp:txXfrm>
        <a:off x="75111" y="1767630"/>
        <a:ext cx="2396029" cy="1388432"/>
      </dsp:txXfrm>
    </dsp:sp>
    <dsp:sp modelId="{68784FA8-0092-4FA0-B4B5-C0040CE432FA}">
      <dsp:nvSpPr>
        <dsp:cNvPr id="0" name=""/>
        <dsp:cNvSpPr/>
      </dsp:nvSpPr>
      <dsp:spPr>
        <a:xfrm>
          <a:off x="2546251" y="3385039"/>
          <a:ext cx="3819378" cy="15386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Calibri" pitchFamily="34" charset="0"/>
            </a:rPr>
            <a:t>Use  accommodations </a:t>
          </a:r>
          <a:r>
            <a:rPr lang="en-US" sz="1800" b="0" kern="1200" baseline="0" dirty="0" smtClean="0">
              <a:latin typeface="Calibri" pitchFamily="34" charset="0"/>
            </a:rPr>
            <a:t>judiciously, i</a:t>
          </a:r>
          <a:r>
            <a:rPr lang="en-US" sz="1800" b="0" kern="1200" dirty="0" smtClean="0">
              <a:latin typeface="Calibri" pitchFamily="34" charset="0"/>
            </a:rPr>
            <a:t>n tandem with instruction that builds language</a:t>
          </a:r>
          <a:endParaRPr lang="en-US" sz="1800" b="0" kern="1200" dirty="0">
            <a:latin typeface="Calibri" pitchFamily="34" charset="0"/>
          </a:endParaRPr>
        </a:p>
      </dsp:txBody>
      <dsp:txXfrm>
        <a:off x="2546251" y="3577371"/>
        <a:ext cx="3242383" cy="1153990"/>
      </dsp:txXfrm>
    </dsp:sp>
    <dsp:sp modelId="{E2880FB2-517F-45F2-B3C5-493A4F7EB5EE}">
      <dsp:nvSpPr>
        <dsp:cNvPr id="0" name=""/>
        <dsp:cNvSpPr/>
      </dsp:nvSpPr>
      <dsp:spPr>
        <a:xfrm>
          <a:off x="0" y="3385039"/>
          <a:ext cx="2546251" cy="1538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alibri" pitchFamily="34" charset="0"/>
            </a:rPr>
            <a:t>Accommodations  during high-stakes tests are not a silver bullet</a:t>
          </a:r>
          <a:endParaRPr lang="en-US" sz="1800" b="0" kern="1200" dirty="0">
            <a:latin typeface="Calibri" pitchFamily="34" charset="0"/>
          </a:endParaRPr>
        </a:p>
      </dsp:txBody>
      <dsp:txXfrm>
        <a:off x="75111" y="3460150"/>
        <a:ext cx="2396029" cy="1388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4BEE7-E30D-4D91-8C6C-434B7CEA47BD}">
      <dsp:nvSpPr>
        <dsp:cNvPr id="0" name=""/>
        <dsp:cNvSpPr/>
      </dsp:nvSpPr>
      <dsp:spPr>
        <a:xfrm>
          <a:off x="2079370" y="0"/>
          <a:ext cx="1665351" cy="9251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Code-related Measures</a:t>
          </a:r>
          <a:endParaRPr lang="en-US" sz="1800" kern="1200" dirty="0"/>
        </a:p>
      </dsp:txBody>
      <dsp:txXfrm>
        <a:off x="2106468" y="27098"/>
        <a:ext cx="1611155" cy="870999"/>
      </dsp:txXfrm>
    </dsp:sp>
    <dsp:sp modelId="{A38C4484-6FCA-4D2E-9764-BF65759FA237}">
      <dsp:nvSpPr>
        <dsp:cNvPr id="0" name=""/>
        <dsp:cNvSpPr/>
      </dsp:nvSpPr>
      <dsp:spPr>
        <a:xfrm>
          <a:off x="4484878" y="0"/>
          <a:ext cx="1665351" cy="9251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Meaning-related Measures</a:t>
          </a:r>
          <a:endParaRPr lang="en-US" sz="1800" kern="1200" dirty="0"/>
        </a:p>
      </dsp:txBody>
      <dsp:txXfrm>
        <a:off x="4511976" y="27098"/>
        <a:ext cx="1611155" cy="870999"/>
      </dsp:txXfrm>
    </dsp:sp>
    <dsp:sp modelId="{FF32F934-5EBD-4337-B889-FE3E56422F97}">
      <dsp:nvSpPr>
        <dsp:cNvPr id="0" name=""/>
        <dsp:cNvSpPr/>
      </dsp:nvSpPr>
      <dsp:spPr>
        <a:xfrm>
          <a:off x="3767851" y="3932078"/>
          <a:ext cx="693896" cy="693896"/>
        </a:xfrm>
        <a:prstGeom prst="triangl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6523647-6C93-4093-AF1F-0475687A14C3}">
      <dsp:nvSpPr>
        <dsp:cNvPr id="0" name=""/>
        <dsp:cNvSpPr/>
      </dsp:nvSpPr>
      <dsp:spPr>
        <a:xfrm rot="21360000">
          <a:off x="2032475" y="3634736"/>
          <a:ext cx="4164649" cy="29122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692C1B48-E549-4C91-848C-09B4EB7C1D29}">
      <dsp:nvSpPr>
        <dsp:cNvPr id="0" name=""/>
        <dsp:cNvSpPr/>
      </dsp:nvSpPr>
      <dsp:spPr>
        <a:xfrm rot="21360000">
          <a:off x="1978757" y="1202871"/>
          <a:ext cx="1681539" cy="2479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/>
            </a:solidFill>
          </a:endParaRPr>
        </a:p>
      </dsp:txBody>
      <dsp:txXfrm>
        <a:off x="2060843" y="1284957"/>
        <a:ext cx="1517367" cy="2315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1FABB-888B-4423-BD01-A2A1CB75E1D2}">
      <dsp:nvSpPr>
        <dsp:cNvPr id="0" name=""/>
        <dsp:cNvSpPr/>
      </dsp:nvSpPr>
      <dsp:spPr>
        <a:xfrm>
          <a:off x="1080536" y="1553"/>
          <a:ext cx="1685701" cy="1685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Low scores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327401" y="248418"/>
        <a:ext cx="1191971" cy="1191971"/>
      </dsp:txXfrm>
    </dsp:sp>
    <dsp:sp modelId="{CEE6569F-486A-464B-B095-3091D33AC6C6}">
      <dsp:nvSpPr>
        <dsp:cNvPr id="0" name=""/>
        <dsp:cNvSpPr/>
      </dsp:nvSpPr>
      <dsp:spPr>
        <a:xfrm>
          <a:off x="1434534" y="1824133"/>
          <a:ext cx="977707" cy="97770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>
        <a:off x="1564129" y="2198008"/>
        <a:ext cx="718517" cy="229957"/>
      </dsp:txXfrm>
    </dsp:sp>
    <dsp:sp modelId="{1CFBA0CF-2F01-4264-8217-67E6EDE9A2B4}">
      <dsp:nvSpPr>
        <dsp:cNvPr id="0" name=""/>
        <dsp:cNvSpPr/>
      </dsp:nvSpPr>
      <dsp:spPr>
        <a:xfrm>
          <a:off x="1080536" y="2938719"/>
          <a:ext cx="1685701" cy="1685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Emphasis on isolated skills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327401" y="3185584"/>
        <a:ext cx="1191971" cy="1191971"/>
      </dsp:txXfrm>
    </dsp:sp>
    <dsp:sp modelId="{ACCCF9D1-9292-4DC1-A024-6C873E5D5BC7}">
      <dsp:nvSpPr>
        <dsp:cNvPr id="0" name=""/>
        <dsp:cNvSpPr/>
      </dsp:nvSpPr>
      <dsp:spPr>
        <a:xfrm>
          <a:off x="3019093" y="1999446"/>
          <a:ext cx="536053" cy="627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>
        <a:off x="3019093" y="2124862"/>
        <a:ext cx="375237" cy="376249"/>
      </dsp:txXfrm>
    </dsp:sp>
    <dsp:sp modelId="{760ECBB7-28E3-4FCA-8075-EC7033A9F53D}">
      <dsp:nvSpPr>
        <dsp:cNvPr id="0" name=""/>
        <dsp:cNvSpPr/>
      </dsp:nvSpPr>
      <dsp:spPr>
        <a:xfrm>
          <a:off x="3777659" y="627285"/>
          <a:ext cx="3371403" cy="3371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Poor Instructional Practice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4271390" y="1121016"/>
        <a:ext cx="2383941" cy="23839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127AD-D6A1-4707-9B0E-2B6FB41C014E}">
      <dsp:nvSpPr>
        <dsp:cNvPr id="0" name=""/>
        <dsp:cNvSpPr/>
      </dsp:nvSpPr>
      <dsp:spPr>
        <a:xfrm rot="21300000">
          <a:off x="25254" y="1844672"/>
          <a:ext cx="8179091" cy="936629"/>
        </a:xfrm>
        <a:prstGeom prst="mathMinus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4397CEDC-9ECA-4E64-917D-168BE86C78A4}">
      <dsp:nvSpPr>
        <dsp:cNvPr id="0" name=""/>
        <dsp:cNvSpPr/>
      </dsp:nvSpPr>
      <dsp:spPr>
        <a:xfrm>
          <a:off x="987552" y="231298"/>
          <a:ext cx="2468880" cy="185039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29C5CF-AE45-4EC5-83A6-02975C9CDC3D}">
      <dsp:nvSpPr>
        <dsp:cNvPr id="0" name=""/>
        <dsp:cNvSpPr/>
      </dsp:nvSpPr>
      <dsp:spPr>
        <a:xfrm>
          <a:off x="4361687" y="0"/>
          <a:ext cx="2633472" cy="1942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Comprehensive: Measure across literacy domains</a:t>
          </a:r>
          <a:endParaRPr lang="en-US" sz="2400" kern="1200" dirty="0"/>
        </a:p>
      </dsp:txBody>
      <dsp:txXfrm>
        <a:off x="4361687" y="0"/>
        <a:ext cx="2633472" cy="1942909"/>
      </dsp:txXfrm>
    </dsp:sp>
    <dsp:sp modelId="{516704D7-A2D1-4E3F-ADE5-CB9289B56907}">
      <dsp:nvSpPr>
        <dsp:cNvPr id="0" name=""/>
        <dsp:cNvSpPr/>
      </dsp:nvSpPr>
      <dsp:spPr>
        <a:xfrm>
          <a:off x="4773167" y="2544286"/>
          <a:ext cx="2468880" cy="185039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16FDF0-BCBE-4D4D-ADC7-84C22905E422}">
      <dsp:nvSpPr>
        <dsp:cNvPr id="0" name=""/>
        <dsp:cNvSpPr/>
      </dsp:nvSpPr>
      <dsp:spPr>
        <a:xfrm>
          <a:off x="1234440" y="2683065"/>
          <a:ext cx="2633472" cy="1942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Thorough: Includes different types of assessments</a:t>
          </a:r>
          <a:endParaRPr lang="en-US" sz="2400" kern="1200" dirty="0"/>
        </a:p>
      </dsp:txBody>
      <dsp:txXfrm>
        <a:off x="1234440" y="2683065"/>
        <a:ext cx="2633472" cy="19429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F67A7-C8D9-4B2D-8EC7-B5F7221F1F32}">
      <dsp:nvSpPr>
        <dsp:cNvPr id="0" name=""/>
        <dsp:cNvSpPr/>
      </dsp:nvSpPr>
      <dsp:spPr>
        <a:xfrm>
          <a:off x="1283976" y="0"/>
          <a:ext cx="5079714" cy="4495800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Big Ideas;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Abstract Concepts; Complex Academic Language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0409" y="337185"/>
        <a:ext cx="2666850" cy="764286"/>
      </dsp:txXfrm>
    </dsp:sp>
    <dsp:sp modelId="{C4C411C9-A4E7-45DB-8492-7F26F4444D45}">
      <dsp:nvSpPr>
        <dsp:cNvPr id="0" name=""/>
        <dsp:cNvSpPr/>
      </dsp:nvSpPr>
      <dsp:spPr>
        <a:xfrm>
          <a:off x="2626911" y="1707819"/>
          <a:ext cx="2452245" cy="1853775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Code-Level Skills &amp; Comprehension Skills </a:t>
          </a:r>
          <a:endParaRPr lang="en-US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86034" y="2171263"/>
        <a:ext cx="1733999" cy="9268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2FFEF-4121-4486-BBEE-0488F4FBBEFC}">
      <dsp:nvSpPr>
        <dsp:cNvPr id="0" name=""/>
        <dsp:cNvSpPr/>
      </dsp:nvSpPr>
      <dsp:spPr>
        <a:xfrm>
          <a:off x="2221" y="0"/>
          <a:ext cx="1332738" cy="204825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D6D79-43C5-4C49-8772-53CDFDBC5AA3}">
      <dsp:nvSpPr>
        <dsp:cNvPr id="0" name=""/>
        <dsp:cNvSpPr/>
      </dsp:nvSpPr>
      <dsp:spPr>
        <a:xfrm>
          <a:off x="1374941" y="0"/>
          <a:ext cx="2261616" cy="204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Pushing through the content</a:t>
          </a:r>
          <a:endParaRPr lang="en-US" sz="2800" kern="1200" dirty="0"/>
        </a:p>
      </dsp:txBody>
      <dsp:txXfrm>
        <a:off x="1374941" y="0"/>
        <a:ext cx="2261616" cy="2048256"/>
      </dsp:txXfrm>
    </dsp:sp>
    <dsp:sp modelId="{F4B5C044-5C95-4F96-9DBB-22D57CB4F211}">
      <dsp:nvSpPr>
        <dsp:cNvPr id="0" name=""/>
        <dsp:cNvSpPr/>
      </dsp:nvSpPr>
      <dsp:spPr>
        <a:xfrm>
          <a:off x="402042" y="2218944"/>
          <a:ext cx="1332738" cy="204825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3A401-EEE3-4704-B54B-6EFF53CCE0A9}">
      <dsp:nvSpPr>
        <dsp:cNvPr id="0" name=""/>
        <dsp:cNvSpPr/>
      </dsp:nvSpPr>
      <dsp:spPr>
        <a:xfrm>
          <a:off x="1774762" y="2218944"/>
          <a:ext cx="2261616" cy="204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Focus on deep language and content learning</a:t>
          </a:r>
          <a:endParaRPr lang="en-US" sz="2800" kern="1200" dirty="0"/>
        </a:p>
      </dsp:txBody>
      <dsp:txXfrm>
        <a:off x="1774762" y="2218944"/>
        <a:ext cx="2261616" cy="20482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5F2D3-4722-4EC7-8232-733C1756D42D}">
      <dsp:nvSpPr>
        <dsp:cNvPr id="0" name=""/>
        <dsp:cNvSpPr/>
      </dsp:nvSpPr>
      <dsp:spPr>
        <a:xfrm rot="10800000">
          <a:off x="0" y="0"/>
          <a:ext cx="9032488" cy="925195"/>
        </a:xfrm>
        <a:prstGeom prst="trapezoid">
          <a:avLst>
            <a:gd name="adj" fmla="val 97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Rich, decontextualized knowledge of a word’s meaning, its relationship to other words, metaphorical use</a:t>
          </a:r>
          <a:endParaRPr lang="en-US" sz="2000" kern="1200" dirty="0"/>
        </a:p>
      </dsp:txBody>
      <dsp:txXfrm rot="-10800000">
        <a:off x="1580685" y="0"/>
        <a:ext cx="5871117" cy="925195"/>
      </dsp:txXfrm>
    </dsp:sp>
    <dsp:sp modelId="{470ED9F4-1199-41E8-9E68-9C951F0CEE16}">
      <dsp:nvSpPr>
        <dsp:cNvPr id="0" name=""/>
        <dsp:cNvSpPr/>
      </dsp:nvSpPr>
      <dsp:spPr>
        <a:xfrm rot="10800000">
          <a:off x="903248" y="925194"/>
          <a:ext cx="7225990" cy="925195"/>
        </a:xfrm>
        <a:prstGeom prst="trapezoid">
          <a:avLst>
            <a:gd name="adj" fmla="val 97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Enough knowledge to understand but not enough to recall and use appropriately</a:t>
          </a:r>
          <a:endParaRPr lang="en-US" sz="2000" kern="1200" dirty="0"/>
        </a:p>
      </dsp:txBody>
      <dsp:txXfrm rot="-10800000">
        <a:off x="2167797" y="925194"/>
        <a:ext cx="4696893" cy="925195"/>
      </dsp:txXfrm>
    </dsp:sp>
    <dsp:sp modelId="{9E971EEE-7621-4CF2-B950-AE78AEB18C20}">
      <dsp:nvSpPr>
        <dsp:cNvPr id="0" name=""/>
        <dsp:cNvSpPr/>
      </dsp:nvSpPr>
      <dsp:spPr>
        <a:xfrm rot="10800000">
          <a:off x="1806497" y="1850390"/>
          <a:ext cx="5419492" cy="925195"/>
        </a:xfrm>
        <a:prstGeom prst="trapezoid">
          <a:avLst>
            <a:gd name="adj" fmla="val 97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Narrow-context bound knowledge</a:t>
          </a:r>
          <a:endParaRPr lang="en-US" sz="2000" kern="1200" dirty="0"/>
        </a:p>
      </dsp:txBody>
      <dsp:txXfrm rot="-10800000">
        <a:off x="2754908" y="1850390"/>
        <a:ext cx="3522670" cy="925195"/>
      </dsp:txXfrm>
    </dsp:sp>
    <dsp:sp modelId="{87385787-615E-4B96-8C23-D8ACCD5B583C}">
      <dsp:nvSpPr>
        <dsp:cNvPr id="0" name=""/>
        <dsp:cNvSpPr/>
      </dsp:nvSpPr>
      <dsp:spPr>
        <a:xfrm rot="10800000">
          <a:off x="2709746" y="2775584"/>
          <a:ext cx="3612995" cy="925195"/>
        </a:xfrm>
        <a:prstGeom prst="trapezoid">
          <a:avLst>
            <a:gd name="adj" fmla="val 97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General sense</a:t>
          </a:r>
          <a:endParaRPr lang="en-US" sz="2000" kern="1200" dirty="0"/>
        </a:p>
      </dsp:txBody>
      <dsp:txXfrm rot="-10800000">
        <a:off x="3342020" y="2775584"/>
        <a:ext cx="2348446" cy="925195"/>
      </dsp:txXfrm>
    </dsp:sp>
    <dsp:sp modelId="{79CBECC0-FA9A-499A-948B-7258A4E4DDE5}">
      <dsp:nvSpPr>
        <dsp:cNvPr id="0" name=""/>
        <dsp:cNvSpPr/>
      </dsp:nvSpPr>
      <dsp:spPr>
        <a:xfrm rot="10800000">
          <a:off x="3612995" y="3700780"/>
          <a:ext cx="1806497" cy="925195"/>
        </a:xfrm>
        <a:prstGeom prst="trapezoid">
          <a:avLst>
            <a:gd name="adj" fmla="val 97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10800000">
        <a:off x="3612995" y="3700780"/>
        <a:ext cx="1806497" cy="9251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3BF12-2803-49D4-B588-BA783E2FF3D0}">
      <dsp:nvSpPr>
        <dsp:cNvPr id="0" name=""/>
        <dsp:cNvSpPr/>
      </dsp:nvSpPr>
      <dsp:spPr>
        <a:xfrm>
          <a:off x="94065" y="2204"/>
          <a:ext cx="3088469" cy="173213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Name: </a:t>
          </a:r>
          <a:r>
            <a:rPr lang="en-US" sz="1400" kern="1200" dirty="0" smtClean="0"/>
            <a:t>Ms. Russ</a:t>
          </a: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Date: </a:t>
          </a:r>
          <a:r>
            <a:rPr lang="en-US" sz="1400" kern="1200" dirty="0" smtClean="0"/>
            <a:t>2/24/10</a:t>
          </a:r>
          <a:r>
            <a:rPr lang="en-US" sz="1400" kern="1200" dirty="0"/>
            <a:t>	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Explanation:</a:t>
          </a: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u="sng" kern="1200" dirty="0"/>
            <a:t>I </a:t>
          </a:r>
          <a:r>
            <a:rPr lang="en-US" sz="1400" u="sng" kern="1200" dirty="0" smtClean="0"/>
            <a:t>was watching </a:t>
          </a:r>
          <a:r>
            <a:rPr lang="en-US" sz="1400" i="1" u="sng" kern="1200" dirty="0" smtClean="0"/>
            <a:t>The Devil Wears Prada</a:t>
          </a:r>
          <a:r>
            <a:rPr lang="en-US" sz="1400" i="0" u="sng" kern="1200" dirty="0" smtClean="0"/>
            <a:t> and one character said that she couldn’t see the distinction between two belts.</a:t>
          </a:r>
          <a:endParaRPr lang="en-US" sz="1400" u="sng" kern="1200" dirty="0"/>
        </a:p>
      </dsp:txBody>
      <dsp:txXfrm>
        <a:off x="134651" y="42790"/>
        <a:ext cx="3007297" cy="1691553"/>
      </dsp:txXfrm>
    </dsp:sp>
    <dsp:sp modelId="{FC548896-BE20-4E12-87D6-E10DD7E9FF12}">
      <dsp:nvSpPr>
        <dsp:cNvPr id="0" name=""/>
        <dsp:cNvSpPr/>
      </dsp:nvSpPr>
      <dsp:spPr>
        <a:xfrm>
          <a:off x="94065" y="1734343"/>
          <a:ext cx="3088469" cy="7448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Target Word: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sng" kern="1200" dirty="0" smtClean="0"/>
            <a:t>distinction</a:t>
          </a:r>
          <a:endParaRPr lang="en-US" sz="1400" u="sng" kern="1200" dirty="0"/>
        </a:p>
      </dsp:txBody>
      <dsp:txXfrm>
        <a:off x="94065" y="1734343"/>
        <a:ext cx="2174978" cy="744819"/>
      </dsp:txXfrm>
    </dsp:sp>
    <dsp:sp modelId="{27345A7C-AAFD-4009-A286-C3446B8F7E03}">
      <dsp:nvSpPr>
        <dsp:cNvPr id="0" name=""/>
        <dsp:cNvSpPr/>
      </dsp:nvSpPr>
      <dsp:spPr>
        <a:xfrm>
          <a:off x="2384681" y="1638415"/>
          <a:ext cx="812144" cy="8121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F67A7-C8D9-4B2D-8EC7-B5F7221F1F32}">
      <dsp:nvSpPr>
        <dsp:cNvPr id="0" name=""/>
        <dsp:cNvSpPr/>
      </dsp:nvSpPr>
      <dsp:spPr>
        <a:xfrm>
          <a:off x="195441" y="0"/>
          <a:ext cx="3940175" cy="3940175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Academic Success</a:t>
          </a:r>
          <a:endParaRPr lang="en-U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31233" y="295513"/>
        <a:ext cx="2068591" cy="669829"/>
      </dsp:txXfrm>
    </dsp:sp>
    <dsp:sp modelId="{C4C411C9-A4E7-45DB-8492-7F26F4444D45}">
      <dsp:nvSpPr>
        <dsp:cNvPr id="0" name=""/>
        <dsp:cNvSpPr/>
      </dsp:nvSpPr>
      <dsp:spPr>
        <a:xfrm>
          <a:off x="666331" y="985043"/>
          <a:ext cx="2955131" cy="2955131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Reading to Learn</a:t>
          </a:r>
          <a:endParaRPr lang="en-US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99100" y="1723826"/>
        <a:ext cx="2089593" cy="1477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72194-F37C-420E-85E6-0CFD76B16E3D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30EB4-0ADC-4FD2-BD15-F0B33C8902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72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F6DEA-4F5C-49DF-BE6B-FF8C171EBB6D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0FB43-B5AD-494E-BC4A-EEC0226754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9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D67A7-5F22-4737-A49B-30713F9F16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Sky Marietta</a:t>
            </a:r>
            <a:endParaRPr lang="en-US"/>
          </a:p>
        </p:txBody>
      </p:sp>
      <p:sp>
        <p:nvSpPr>
          <p:cNvPr id="5734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4/10/2010</a:t>
            </a:r>
            <a:endParaRPr lang="en-US"/>
          </a:p>
        </p:txBody>
      </p:sp>
      <p:sp>
        <p:nvSpPr>
          <p:cNvPr id="5735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Creating a Comprehensive and Balanced Literacy Assessment Battery</a:t>
            </a:r>
            <a:endParaRPr lang="en-US"/>
          </a:p>
        </p:txBody>
      </p:sp>
      <p:sp>
        <p:nvSpPr>
          <p:cNvPr id="5735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8682CE-42AA-4918-A5DF-572D018795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9B689-E8D5-4E53-8B7B-B66F57B2D84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4/10/2010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Creating a Comprehensive and Balanced Literacy Assessment Battery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Sky Marietta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C6B816-1398-46B9-BCEA-392124B2C8A2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/>
              <a:t>Knowledge-Building Literacy Instruction</a:t>
            </a:r>
          </a:p>
          <a:p>
            <a:pPr>
              <a:buFont typeface="Arial" charset="0"/>
              <a:buChar char="•"/>
            </a:pPr>
            <a:endParaRPr lang="en-US" sz="3000" dirty="0" smtClean="0"/>
          </a:p>
          <a:p>
            <a:pPr>
              <a:buFont typeface="Arial" charset="0"/>
              <a:buChar char="•"/>
            </a:pPr>
            <a:r>
              <a:rPr lang="en-US" sz="3000" dirty="0" smtClean="0"/>
              <a:t>At its core, complex concepts to be </a:t>
            </a:r>
            <a:r>
              <a:rPr lang="en-US" sz="3000" i="1" dirty="0" smtClean="0"/>
              <a:t>studied</a:t>
            </a:r>
            <a:endParaRPr lang="en-US" sz="3000" dirty="0" smtClean="0"/>
          </a:p>
          <a:p>
            <a:endParaRPr lang="en-US" sz="30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000" dirty="0" smtClean="0">
                <a:latin typeface="Calibri" pitchFamily="34" charset="0"/>
              </a:rPr>
              <a:t>Rich-text and content-based literacy curricula are essential tools to accomplish even the best standards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latin typeface="Calibri" pitchFamily="34" charset="0"/>
              </a:rPr>
              <a:t>support children &amp; adults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latin typeface="Calibri" pitchFamily="34" charset="0"/>
              </a:rPr>
              <a:t>platform for instruction</a:t>
            </a:r>
          </a:p>
          <a:p>
            <a:endParaRPr lang="en-US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/>
              <a:t>Academic language instruction- embedded in rigorous content - is a promising approach with ELs and their peers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/>
              <a:t>Build students’ academic language using rich texts and discussions, word play and study, and writing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D67A7-5F22-4737-A49B-30713F9F161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Thinking about heterogeneity.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FB43-B5AD-494E-BC4A-EEC02267542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AB8A96-C146-49B5-9D3A-C0683BC40B9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2F4D0F-51D3-4E6C-A971-B3136DE3B78C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3C8E86-D4CF-4B51-AB10-3CD21B11E608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07F042-D350-4A11-9F52-1E3284892C40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53DDAC-5500-4B5E-BAD5-0F95BD05AE8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E2526D-13E4-4C88-AFAD-0B8AB4491B99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>
            <a:normAutofit fontScale="92500"/>
          </a:bodyPr>
          <a:lstStyle/>
          <a:p>
            <a:pPr defTabSz="456928">
              <a:defRPr/>
            </a:pPr>
            <a:endParaRPr lang="en-US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5907A3-6DCA-4C0E-8539-07B01204DD4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AD06B-9D26-413D-AA3C-6BC9528EEA7A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What data do you currently gather?</a:t>
            </a:r>
          </a:p>
          <a:p>
            <a:r>
              <a:rPr lang="en-US" dirty="0" smtClean="0">
                <a:ea typeface="ＭＳ Ｐゴシック" charset="-128"/>
              </a:rPr>
              <a:t>What would you do if these</a:t>
            </a:r>
            <a:r>
              <a:rPr lang="en-US" baseline="0" dirty="0" smtClean="0">
                <a:ea typeface="ＭＳ Ｐゴシック" charset="-128"/>
              </a:rPr>
              <a:t> data represented your student population? </a:t>
            </a: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/>
          <a:lstStyle/>
          <a:p>
            <a:pPr algn="r" defTabSz="904875" eaLnBrk="0" hangingPunct="0"/>
            <a:fld id="{A7A1BC24-6747-40AC-8BD6-5A07CA38F73D}" type="slidenum">
              <a:rPr lang="en-US" sz="1200"/>
              <a:pPr algn="r" defTabSz="904875" eaLnBrk="0" hangingPunct="0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426E3-403D-4E37-8BDF-3ACC0107722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413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Three to Third Instructional Leadership Workshop</a:t>
            </a:r>
          </a:p>
        </p:txBody>
      </p:sp>
      <p:sp>
        <p:nvSpPr>
          <p:cNvPr id="1413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11/2/2009</a:t>
            </a:r>
          </a:p>
        </p:txBody>
      </p:sp>
      <p:sp>
        <p:nvSpPr>
          <p:cNvPr id="14131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Sky Marietta</a:t>
            </a:r>
          </a:p>
        </p:txBody>
      </p:sp>
      <p:sp>
        <p:nvSpPr>
          <p:cNvPr id="14131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8E4B65-7B41-4CCB-8943-0A40D7B6EBA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9B689-E8D5-4E53-8B7B-B66F57B2D84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4/10/2010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Creating a Comprehensive and Balanced Literacy Assessment Battery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Sky Marietta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last thing we want is for a teacher to spend hours on phonemic awareness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C5981-B3ED-4F93-8B51-B76DFD8CAC7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4/10/2010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Creating a Comprehensive and Balanced Literacy Assessment Battery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Sky Marietta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6E7DA-A5FE-E242-80EB-1AC15E3ACB4B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06E7DA-A5FE-E242-80EB-1AC15E3ACB4B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075" y="1346200"/>
            <a:ext cx="1965325" cy="477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338" y="1346200"/>
            <a:ext cx="5748337" cy="477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06E7DA-A5FE-E242-80EB-1AC15E3ACB4B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64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SIG_2011_presentation_easternbgcover2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4670" y="-33868"/>
            <a:ext cx="8983133" cy="69415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72932" y="2286000"/>
            <a:ext cx="4885267" cy="1600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572932" y="3886200"/>
            <a:ext cx="4199468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27436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38" y="2176463"/>
            <a:ext cx="7866062" cy="3462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6E7DA-A5FE-E242-80EB-1AC15E3ACB4B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6E7DA-A5FE-E242-80EB-1AC15E3ACB4B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338" y="2176463"/>
            <a:ext cx="3856037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2176463"/>
            <a:ext cx="3857625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6E7DA-A5FE-E242-80EB-1AC15E3ACB4B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6E7DA-A5FE-E242-80EB-1AC15E3ACB4B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6E7DA-A5FE-E242-80EB-1AC15E3ACB4B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6E7DA-A5FE-E242-80EB-1AC15E3ACB4B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6E7DA-A5FE-E242-80EB-1AC15E3ACB4B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6E7DA-A5FE-E242-80EB-1AC15E3ACB4B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IG_2011_presentation_easternbg.eps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463" y="-36513"/>
            <a:ext cx="9009062" cy="696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68338" y="1346200"/>
            <a:ext cx="7866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8338" y="2176463"/>
            <a:ext cx="7866062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  <a:latin typeface="Calibri" pitchFamily="34" charset="0"/>
                <a:ea typeface="ＭＳ Ｐゴシック" pitchFamily="16" charset="-128"/>
              </a:defRPr>
            </a:lvl1pPr>
          </a:lstStyle>
          <a:p>
            <a:fld id="{2706E7DA-A5FE-E242-80EB-1AC15E3ACB4B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16" charset="-128"/>
              </a:defRPr>
            </a:lvl1pPr>
          </a:lstStyle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2" name="Picture 2" descr="COI-LOGO18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467600" y="5715000"/>
            <a:ext cx="9525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cap="small" baseline="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A62C34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A62C34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A62C34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A62C34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A62C34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A62C34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A62C34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A62C34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27436C"/>
          </a:solidFill>
          <a:latin typeface="Calibri" pitchFamily="34" charset="0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7436C"/>
          </a:solidFill>
          <a:latin typeface="Calibri" pitchFamily="34" charset="0"/>
          <a:ea typeface="+mn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595959"/>
          </a:solidFill>
          <a:latin typeface="Calibri" pitchFamily="34" charset="0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Calibri" pitchFamily="34" charset="0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Calibri" pitchFamily="34" charset="0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Calibri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enteroninstruction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COI-Info@rmcres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nteroninstruction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71725" y="1953482"/>
            <a:ext cx="6435068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Organizing for the Success of English Language Learners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09850" y="3349953"/>
            <a:ext cx="6196943" cy="3185781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/>
              <a:t>David Francis, PhD</a:t>
            </a:r>
          </a:p>
          <a:p>
            <a:pPr algn="ctr"/>
            <a:r>
              <a:rPr lang="en-US" sz="1300" dirty="0" smtClean="0"/>
              <a:t>Director , English Language Learning, </a:t>
            </a:r>
          </a:p>
          <a:p>
            <a:pPr algn="ctr"/>
            <a:r>
              <a:rPr lang="en-US" sz="1300" dirty="0" smtClean="0"/>
              <a:t>Center On Instruction English Language Learning </a:t>
            </a:r>
          </a:p>
          <a:p>
            <a:pPr algn="ctr"/>
            <a:r>
              <a:rPr lang="en-US" sz="1300" dirty="0" smtClean="0"/>
              <a:t>Chair, Psychology Department,</a:t>
            </a:r>
          </a:p>
          <a:p>
            <a:pPr algn="ctr">
              <a:spcAft>
                <a:spcPts val="600"/>
              </a:spcAft>
            </a:pPr>
            <a:r>
              <a:rPr lang="en-US" sz="1300" dirty="0" smtClean="0"/>
              <a:t>University of Houston</a:t>
            </a:r>
          </a:p>
          <a:p>
            <a:pPr algn="ctr">
              <a:spcAft>
                <a:spcPts val="600"/>
              </a:spcAft>
            </a:pPr>
            <a:r>
              <a:rPr lang="en-US" sz="1600" b="1" dirty="0" smtClean="0"/>
              <a:t>Julie Russ, Ed.M.</a:t>
            </a:r>
          </a:p>
          <a:p>
            <a:pPr algn="ctr"/>
            <a:r>
              <a:rPr lang="en-US" sz="1300" dirty="0" smtClean="0"/>
              <a:t>Research Associate, Language Diversity and Literacy Development Group, </a:t>
            </a:r>
          </a:p>
          <a:p>
            <a:pPr algn="ctr">
              <a:spcAft>
                <a:spcPts val="600"/>
              </a:spcAft>
            </a:pPr>
            <a:r>
              <a:rPr lang="en-US" sz="1300" dirty="0" smtClean="0"/>
              <a:t>Harvard Graduate School of Education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b="1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 </a:t>
            </a:r>
            <a:r>
              <a:rPr lang="en-US" sz="1400" b="1" dirty="0" smtClean="0"/>
              <a:t>Western SIG Regional Conference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Los Angeles, CA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April 6, 2011</a:t>
            </a:r>
          </a:p>
          <a:p>
            <a:pPr algn="ctr">
              <a:spcAft>
                <a:spcPts val="600"/>
              </a:spcAft>
            </a:pPr>
            <a:endParaRPr lang="en-US" sz="1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609850" y="3399695"/>
            <a:ext cx="6196943" cy="1588"/>
          </a:xfrm>
          <a:prstGeom prst="line">
            <a:avLst/>
          </a:prstGeom>
          <a:ln w="9525">
            <a:solidFill>
              <a:srgbClr val="A62C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OI LOGO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98" y="5760330"/>
            <a:ext cx="1216052" cy="8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Spotlight: Recent Research	on ELLs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Trends in their Reading Development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Effectively Serving Adolescent Newcomers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Accommodations for ELLs taking High-Stakes Tests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8" name="Rectangle 30"/>
          <p:cNvSpPr>
            <a:spLocks noChangeArrowheads="1"/>
          </p:cNvSpPr>
          <p:nvPr/>
        </p:nvSpPr>
        <p:spPr bwMode="auto">
          <a:xfrm>
            <a:off x="828675" y="1400175"/>
            <a:ext cx="73914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0" hangingPunct="0">
              <a:defRPr/>
            </a:pPr>
            <a:endParaRPr lang="en-US" dirty="0">
              <a:latin typeface="Verdana" pitchFamily="34" charset="0"/>
              <a:ea typeface="+mn-ea"/>
            </a:endParaRPr>
          </a:p>
        </p:txBody>
      </p:sp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2314575" y="2466975"/>
            <a:ext cx="4343400" cy="1447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619375" y="2619375"/>
            <a:ext cx="365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rPr>
              <a:t>READING COMPREHENSION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695575" y="1704975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2000" b="1" dirty="0">
                <a:latin typeface="Calibri" pitchFamily="34" charset="0"/>
                <a:ea typeface="+mn-ea"/>
                <a:cs typeface="Arial" pitchFamily="34" charset="0"/>
              </a:rPr>
              <a:t>Phonological</a:t>
            </a:r>
          </a:p>
          <a:p>
            <a:pPr algn="ctr" defTabSz="914400" eaLnBrk="0" hangingPunct="0">
              <a:defRPr/>
            </a:pPr>
            <a:r>
              <a:rPr lang="en-US" sz="2000" b="1" dirty="0">
                <a:latin typeface="Calibri" pitchFamily="34" charset="0"/>
                <a:ea typeface="+mn-ea"/>
                <a:cs typeface="Arial" pitchFamily="34" charset="0"/>
              </a:rPr>
              <a:t>Awareness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24375" y="1704975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2000" b="1" dirty="0">
                <a:latin typeface="Calibri" pitchFamily="34" charset="0"/>
                <a:ea typeface="+mn-ea"/>
                <a:cs typeface="Arial" pitchFamily="34" charset="0"/>
              </a:rPr>
              <a:t>Word Reading</a:t>
            </a:r>
            <a:r>
              <a:rPr lang="en-US" sz="2200" b="1" dirty="0">
                <a:latin typeface="Calibri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124575" y="1857375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2200" b="1" dirty="0"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en-US" b="1" dirty="0">
                <a:latin typeface="Calibri" pitchFamily="34" charset="0"/>
                <a:ea typeface="+mn-ea"/>
                <a:cs typeface="Arial" pitchFamily="34" charset="0"/>
              </a:rPr>
              <a:t>Efficiency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505575" y="2771775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buFontTx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 Background Knowledge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33375" y="315277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Oral Language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429375" y="383857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Motivation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543175" y="4295775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Metalinguistic Skills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14775" y="4448175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Text Characteristics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810375" y="345757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Interest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5743575" y="1628775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hangingPunct="0">
              <a:defRPr/>
            </a:pPr>
            <a:endParaRPr lang="en-US">
              <a:latin typeface="Verdana" pitchFamily="34" charset="0"/>
              <a:ea typeface="+mn-ea"/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667375" y="1933575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hangingPunct="0">
              <a:defRPr/>
            </a:pPr>
            <a:endParaRPr lang="en-US">
              <a:latin typeface="Verdana" pitchFamily="34" charset="0"/>
              <a:ea typeface="+mn-ea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734175" y="1400175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r>
              <a:rPr lang="en-US" b="1" dirty="0">
                <a:latin typeface="Calibri" pitchFamily="34" charset="0"/>
                <a:ea typeface="+mn-ea"/>
              </a:rPr>
              <a:t>Accuracy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1019175" y="360997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04775" y="3846513"/>
            <a:ext cx="1227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+mn-ea"/>
              </a:rPr>
              <a:t>Vocabulary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H="1">
            <a:off x="1171575" y="360997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09575" y="4295775"/>
            <a:ext cx="137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+mn-ea"/>
              </a:rPr>
              <a:t>Word Learning Strategies </a:t>
            </a: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2238375" y="3533775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1933575" y="35337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552575" y="4332288"/>
            <a:ext cx="137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+mn-ea"/>
              </a:rPr>
              <a:t>Knowledge of word function or type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5819775" y="421957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latin typeface="Calibri" pitchFamily="34" charset="0"/>
                <a:ea typeface="+mn-ea"/>
              </a:rPr>
              <a:t>Understanding of Purpose</a:t>
            </a:r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H="1">
            <a:off x="4524375" y="5133975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5057775" y="5133975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3489325" y="5667375"/>
            <a:ext cx="17208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+mn-ea"/>
              </a:rPr>
              <a:t>Organizational structure</a:t>
            </a:r>
          </a:p>
          <a:p>
            <a:pPr defTabSz="914400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5362575" y="5667375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+mn-ea"/>
              </a:rPr>
              <a:t>Sentence structure</a:t>
            </a:r>
          </a:p>
        </p:txBody>
      </p:sp>
      <p:sp>
        <p:nvSpPr>
          <p:cNvPr id="20511" name="Rectangle 35"/>
          <p:cNvSpPr>
            <a:spLocks noChangeArrowheads="1"/>
          </p:cNvSpPr>
          <p:nvPr/>
        </p:nvSpPr>
        <p:spPr bwMode="auto">
          <a:xfrm>
            <a:off x="866775" y="1704975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2000" b="1" dirty="0">
                <a:latin typeface="Calibri" pitchFamily="34" charset="0"/>
                <a:ea typeface="+mn-ea"/>
                <a:cs typeface="Arial" pitchFamily="34" charset="0"/>
              </a:rPr>
              <a:t>Letter Names &amp; Letter Sounds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8675" y="161746"/>
            <a:ext cx="7505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cap="small" dirty="0" smtClean="0">
                <a:latin typeface="Calibri" pitchFamily="34" charset="0"/>
              </a:rPr>
              <a:t>How we think about “reading”</a:t>
            </a:r>
          </a:p>
          <a:p>
            <a:pPr algn="ctr"/>
            <a:r>
              <a:rPr lang="en-US" sz="3200" i="1" cap="small" dirty="0" smtClean="0">
                <a:latin typeface="Calibri" pitchFamily="34" charset="0"/>
              </a:rPr>
              <a:t>A Primer for today’s purposes</a:t>
            </a:r>
            <a:endParaRPr lang="en-US" sz="3200" i="1" cap="small" dirty="0">
              <a:latin typeface="Calibri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1093" y="5762625"/>
            <a:ext cx="1476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Trends in ELLs’ Reading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What’s working:</a:t>
            </a:r>
          </a:p>
          <a:p>
            <a:pPr lvl="0"/>
            <a:r>
              <a:rPr lang="en-US" dirty="0" smtClean="0"/>
              <a:t>On average, young ELLs develop proficient code-based skills with the same efficiency as their peers</a:t>
            </a:r>
          </a:p>
          <a:p>
            <a:pPr lvl="1"/>
            <a:r>
              <a:rPr lang="en-US" dirty="0" smtClean="0"/>
              <a:t>they are getting the “mechanics” of reading</a:t>
            </a:r>
          </a:p>
          <a:p>
            <a:pPr lvl="0"/>
            <a:r>
              <a:rPr lang="en-US" dirty="0" smtClean="0"/>
              <a:t>ELLs tend to develop basic communication skills with ease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49" y="1346200"/>
            <a:ext cx="8334375" cy="830263"/>
          </a:xfrm>
        </p:spPr>
        <p:txBody>
          <a:bodyPr/>
          <a:lstStyle/>
          <a:p>
            <a:r>
              <a:rPr lang="en-US" dirty="0" smtClean="0"/>
              <a:t>Trends in </a:t>
            </a:r>
            <a:r>
              <a:rPr lang="en-US" dirty="0" err="1" smtClean="0"/>
              <a:t>ELLs’</a:t>
            </a:r>
            <a:r>
              <a:rPr lang="en-US" dirty="0" smtClean="0"/>
              <a:t> Reading Development </a:t>
            </a:r>
            <a:r>
              <a:rPr lang="en-US" sz="2800" dirty="0" smtClean="0"/>
              <a:t>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8338" y="2300288"/>
            <a:ext cx="7866062" cy="346233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we still need to work on:</a:t>
            </a:r>
          </a:p>
          <a:p>
            <a:pPr lvl="0"/>
            <a:r>
              <a:rPr lang="en-US" dirty="0" smtClean="0"/>
              <a:t>Many ELLs struggle to develop sophisticated reading comprehension skills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 smtClean="0"/>
              <a:t>gets in the way of reading comprehension</a:t>
            </a:r>
          </a:p>
          <a:p>
            <a:r>
              <a:rPr lang="en-US" dirty="0" smtClean="0"/>
              <a:t>More than an ELL issue</a:t>
            </a:r>
          </a:p>
          <a:p>
            <a:pPr lvl="1">
              <a:buFont typeface="Wingdings" pitchFamily="2" charset="2"/>
              <a:buChar char="à"/>
            </a:pPr>
            <a:r>
              <a:rPr lang="en-US" b="1" dirty="0" smtClean="0"/>
              <a:t>Common profile for ELL and EO struggling readers in similar schools and </a:t>
            </a:r>
            <a:r>
              <a:rPr lang="en-US" b="1" smtClean="0"/>
              <a:t>classrooms.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3375" y="171926"/>
            <a:ext cx="8658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cap="small" dirty="0" smtClean="0">
                <a:latin typeface="Calibri" pitchFamily="34" charset="0"/>
              </a:rPr>
              <a:t>Demonstration: The </a:t>
            </a:r>
            <a:r>
              <a:rPr lang="en-US" sz="2000" b="1" cap="small" dirty="0">
                <a:latin typeface="Calibri" pitchFamily="34" charset="0"/>
              </a:rPr>
              <a:t>Gap Between Word Reading &amp; Word Knowledge 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04799" y="6324600"/>
            <a:ext cx="86582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latin typeface="Calibri" pitchFamily="34" charset="0"/>
              </a:rPr>
              <a:t>             </a:t>
            </a:r>
            <a:r>
              <a:rPr lang="en-US" sz="1100" dirty="0" smtClean="0">
                <a:latin typeface="Calibri" pitchFamily="34" charset="0"/>
              </a:rPr>
              <a:t>  	 		</a:t>
            </a:r>
            <a:r>
              <a:rPr lang="en-US" sz="1100" b="1" dirty="0" smtClean="0">
                <a:latin typeface="Calibri" pitchFamily="34" charset="0"/>
              </a:rPr>
              <a:t>Age </a:t>
            </a:r>
            <a:r>
              <a:rPr lang="en-US" sz="1100" b="1" dirty="0">
                <a:latin typeface="Calibri" pitchFamily="34" charset="0"/>
              </a:rPr>
              <a:t>4.5                                                                Age 8                                                                     </a:t>
            </a:r>
            <a:r>
              <a:rPr lang="en-US" sz="1100" b="1" dirty="0" smtClean="0">
                <a:latin typeface="Calibri" pitchFamily="34" charset="0"/>
              </a:rPr>
              <a:t>		Age 13</a:t>
            </a:r>
            <a:endParaRPr lang="en-US" sz="1100" b="1" dirty="0">
              <a:latin typeface="Calibri" pitchFamily="34" charset="0"/>
            </a:endParaRPr>
          </a:p>
          <a:p>
            <a:pPr>
              <a:defRPr/>
            </a:pPr>
            <a:r>
              <a:rPr lang="en-US" sz="1100" b="1" dirty="0">
                <a:latin typeface="Calibri" pitchFamily="34" charset="0"/>
              </a:rPr>
              <a:t>       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04788" y="457200"/>
          <a:ext cx="8758238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00800" y="2514600"/>
            <a:ext cx="1835150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>
                <a:latin typeface="Calibri" pitchFamily="34" charset="0"/>
                <a:cs typeface="Times New Roman" pitchFamily="18" charset="0"/>
              </a:rPr>
              <a:t>Word Reading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5181600"/>
            <a:ext cx="2192338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>
                <a:latin typeface="Calibri" pitchFamily="34" charset="0"/>
                <a:cs typeface="Times New Roman" pitchFamily="18" charset="0"/>
              </a:rPr>
              <a:t>Word Knowledge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90600" y="3400425"/>
            <a:ext cx="7772400" cy="1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000" y="2971800"/>
            <a:ext cx="2193925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>
                <a:latin typeface="Calibri" pitchFamily="34" charset="0"/>
                <a:cs typeface="Times New Roman" pitchFamily="18" charset="0"/>
              </a:rPr>
              <a:t>National Average</a:t>
            </a:r>
          </a:p>
        </p:txBody>
      </p:sp>
      <p:sp>
        <p:nvSpPr>
          <p:cNvPr id="11" name="Up-Down Arrow 10"/>
          <p:cNvSpPr/>
          <p:nvPr/>
        </p:nvSpPr>
        <p:spPr>
          <a:xfrm>
            <a:off x="7543800" y="3400425"/>
            <a:ext cx="484188" cy="1524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 rot="16200000">
            <a:off x="-1090612" y="320040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alibri" pitchFamily="34" charset="0"/>
              </a:rPr>
              <a:t>Percentile Rank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5950" y="6254500"/>
            <a:ext cx="721518" cy="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b="8934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4770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2500" cap="small" dirty="0" smtClean="0">
                <a:latin typeface="Calibri"/>
                <a:cs typeface="Calibri"/>
              </a:rPr>
              <a:t>Demonstration: Gap </a:t>
            </a:r>
            <a:r>
              <a:rPr lang="en-US" sz="2500" cap="small" dirty="0">
                <a:latin typeface="Calibri"/>
                <a:cs typeface="Calibri"/>
              </a:rPr>
              <a:t>between Reading Words &amp; Comprehending Text </a:t>
            </a:r>
          </a:p>
        </p:txBody>
      </p:sp>
      <p:sp>
        <p:nvSpPr>
          <p:cNvPr id="179204" name="AutoShape 4"/>
          <p:cNvSpPr>
            <a:spLocks noChangeAspect="1" noChangeArrowheads="1"/>
          </p:cNvSpPr>
          <p:nvPr/>
        </p:nvSpPr>
        <p:spPr bwMode="auto">
          <a:xfrm rot="3214576">
            <a:off x="2643981" y="1242219"/>
            <a:ext cx="255588" cy="514350"/>
          </a:xfrm>
          <a:prstGeom prst="downArrow">
            <a:avLst>
              <a:gd name="adj1" fmla="val 50000"/>
              <a:gd name="adj2" fmla="val 50310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/>
            <a:endParaRPr lang="en-US" dirty="0"/>
          </a:p>
        </p:txBody>
      </p:sp>
      <p:sp>
        <p:nvSpPr>
          <p:cNvPr id="179205" name="AutoShape 5"/>
          <p:cNvSpPr>
            <a:spLocks noChangeAspect="1" noChangeArrowheads="1"/>
          </p:cNvSpPr>
          <p:nvPr/>
        </p:nvSpPr>
        <p:spPr bwMode="auto">
          <a:xfrm rot="1821189">
            <a:off x="4953000" y="2971800"/>
            <a:ext cx="255588" cy="514350"/>
          </a:xfrm>
          <a:prstGeom prst="downArrow">
            <a:avLst>
              <a:gd name="adj1" fmla="val 50000"/>
              <a:gd name="adj2" fmla="val 50310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/>
            <a:endParaRPr lang="en-US" dirty="0"/>
          </a:p>
        </p:txBody>
      </p:sp>
      <p:sp>
        <p:nvSpPr>
          <p:cNvPr id="179206" name="AutoShape 6"/>
          <p:cNvSpPr>
            <a:spLocks noChangeAspect="1" noChangeArrowheads="1"/>
          </p:cNvSpPr>
          <p:nvPr/>
        </p:nvSpPr>
        <p:spPr bwMode="auto">
          <a:xfrm rot="3308643">
            <a:off x="8193088" y="3236912"/>
            <a:ext cx="228600" cy="460375"/>
          </a:xfrm>
          <a:prstGeom prst="downArrow">
            <a:avLst>
              <a:gd name="adj1" fmla="val 50000"/>
              <a:gd name="adj2" fmla="val 50347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/>
            <a:endParaRPr lang="en-US" dirty="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505200" y="6521450"/>
            <a:ext cx="617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600" dirty="0" err="1">
                <a:latin typeface="Calibri" pitchFamily="34" charset="0"/>
              </a:rPr>
              <a:t>Crosson</a:t>
            </a:r>
            <a:r>
              <a:rPr lang="en-US" sz="1600" dirty="0">
                <a:latin typeface="Calibri" pitchFamily="34" charset="0"/>
              </a:rPr>
              <a:t> &amp; </a:t>
            </a:r>
            <a:r>
              <a:rPr lang="en-US" sz="1600" dirty="0" err="1">
                <a:latin typeface="Calibri" pitchFamily="34" charset="0"/>
              </a:rPr>
              <a:t>Lesaux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2010; </a:t>
            </a:r>
            <a:r>
              <a:rPr lang="en-US" sz="1600" dirty="0" err="1">
                <a:latin typeface="Calibri" pitchFamily="34" charset="0"/>
              </a:rPr>
              <a:t>Lesaux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Crosson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Kieffer</a:t>
            </a:r>
            <a:r>
              <a:rPr lang="en-US" sz="1600" dirty="0">
                <a:latin typeface="Calibri" pitchFamily="34" charset="0"/>
              </a:rPr>
              <a:t> &amp; Pierce, </a:t>
            </a:r>
            <a:r>
              <a:rPr lang="en-US" sz="1600" dirty="0" smtClean="0">
                <a:latin typeface="Calibri" pitchFamily="34" charset="0"/>
              </a:rPr>
              <a:t>2010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>
            <a:off x="2362200" y="1676400"/>
            <a:ext cx="2286000" cy="2057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46" y="6096000"/>
            <a:ext cx="96476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241891"/>
            <a:ext cx="7866062" cy="8302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Prototype Case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1330403"/>
            <a:ext cx="9007475" cy="5083175"/>
          </a:xfrm>
        </p:spPr>
        <p:txBody>
          <a:bodyPr/>
          <a:lstStyle/>
          <a:p>
            <a:pPr>
              <a:lnSpc>
                <a:spcPct val="114000"/>
              </a:lnSpc>
              <a:buNone/>
              <a:defRPr/>
            </a:pPr>
            <a:r>
              <a:rPr lang="en-US" sz="2000" dirty="0" smtClean="0"/>
              <a:t>		In the Unified District, Rosa Parks is a K-8 School that serves 641 students from diverse ethnic and cultural backgrounds. 37.9% of students identify as Black, 58% Latino, 2.7% White, and 1.0% Asian. The great majority of children are U.S. born and enrolled at Rosa Parks in kindergarten. 80% of students receive free or reduced-price lunch. Classroom sizes are relatively small, the school culture is very positive, and at each grade level, teachers collect data on their students’ literacy skills. From K-3, the majority of students show significant progress in reading ability, but year-to-year about 50% of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graders are in the needs improvement range.  Rosa Parks’ middle-school students are not faring any better;  only about 20% of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graders score in the proficient range while about 50% are in the needs improvement range and about 25% in the warning range. The feeder high school has just set up a summer remediation program to boost the reading skills of underprepared incoming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students. The district is working on a K-12 literacy plan.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1074737"/>
            <a:ext cx="7866062" cy="830263"/>
          </a:xfrm>
        </p:spPr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38" y="1905000"/>
            <a:ext cx="7866062" cy="3462337"/>
          </a:xfrm>
        </p:spPr>
        <p:txBody>
          <a:bodyPr/>
          <a:lstStyle/>
          <a:p>
            <a:r>
              <a:rPr lang="en-US" dirty="0" smtClean="0"/>
              <a:t>What do the issues at Rosa Parks and in Unified District mean for assessment?</a:t>
            </a:r>
          </a:p>
          <a:p>
            <a:endParaRPr lang="en-US" sz="1600" dirty="0" smtClean="0"/>
          </a:p>
          <a:p>
            <a:r>
              <a:rPr lang="en-US" dirty="0" smtClean="0"/>
              <a:t>If the data shown in previous slides represented your student population, what would your next steps be?</a:t>
            </a:r>
          </a:p>
          <a:p>
            <a:endParaRPr lang="en-US" sz="1600" dirty="0" smtClean="0"/>
          </a:p>
          <a:p>
            <a:r>
              <a:rPr lang="en-US" dirty="0" smtClean="0"/>
              <a:t>To what extent are you currently basing  decisions on data?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266700"/>
            <a:ext cx="7866062" cy="1117239"/>
          </a:xfrm>
        </p:spPr>
        <p:txBody>
          <a:bodyPr/>
          <a:lstStyle/>
          <a:p>
            <a:r>
              <a:rPr lang="en-US" sz="3600" dirty="0" smtClean="0"/>
              <a:t>The Link: Creating a Comprehensive Assessment Battery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19048" y="1763713"/>
          <a:ext cx="8886824" cy="3838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0" y="1383939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1093" y="5762625"/>
            <a:ext cx="1476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41563" y="4764088"/>
            <a:ext cx="5000625" cy="147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>
                <a:solidFill>
                  <a:schemeClr val="accent1"/>
                </a:solidFill>
              </a:rPr>
              <a:t>Assessment systems need to include a language component.  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4019549" y="2124075"/>
          <a:ext cx="4410075" cy="264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900" name="TextBox 2"/>
          <p:cNvSpPr txBox="1">
            <a:spLocks noChangeArrowheads="1"/>
          </p:cNvSpPr>
          <p:nvPr/>
        </p:nvSpPr>
        <p:spPr bwMode="auto">
          <a:xfrm>
            <a:off x="384412" y="1708576"/>
            <a:ext cx="804862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2400" dirty="0" smtClean="0">
                <a:latin typeface="Calibri" pitchFamily="34" charset="0"/>
              </a:rPr>
              <a:t>Preventing </a:t>
            </a:r>
            <a:r>
              <a:rPr lang="en-US" sz="2400" dirty="0">
                <a:latin typeface="Calibri" pitchFamily="34" charset="0"/>
              </a:rPr>
              <a:t>the gap between reading words &amp; </a:t>
            </a:r>
            <a:r>
              <a:rPr lang="en-US" sz="2400" dirty="0" smtClean="0">
                <a:latin typeface="Calibri" pitchFamily="34" charset="0"/>
              </a:rPr>
              <a:t>and understanding what is read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9672" y="2910022"/>
            <a:ext cx="96693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Word Reading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9672" y="4257675"/>
            <a:ext cx="112723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Word </a:t>
            </a:r>
            <a:r>
              <a:rPr lang="en-US" sz="9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Knowledge</a:t>
            </a:r>
            <a:endParaRPr lang="en-US" sz="9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Up-Down Arrow 9"/>
          <p:cNvSpPr/>
          <p:nvPr/>
        </p:nvSpPr>
        <p:spPr>
          <a:xfrm>
            <a:off x="7323138" y="3511704"/>
            <a:ext cx="182880" cy="54864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1093" y="5681662"/>
            <a:ext cx="1476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 bwMode="auto">
          <a:xfrm>
            <a:off x="0" y="1383939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8338" y="288925"/>
            <a:ext cx="7866062" cy="830263"/>
          </a:xfrm>
        </p:spPr>
        <p:txBody>
          <a:bodyPr/>
          <a:lstStyle/>
          <a:p>
            <a:r>
              <a:rPr lang="en-US" sz="3600" dirty="0" smtClean="0"/>
              <a:t>The Link: Creating a Comprehensive Assessment Battery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r>
              <a:rPr lang="en-US" sz="1200">
                <a:latin typeface="Times New Roman" pitchFamily="112" charset="0"/>
                <a:ea typeface="MS Pゴシック" pitchFamily="-92" charset="-128"/>
              </a:rPr>
              <a:t>Funded by U.S. Department of Education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1000" y="2409573"/>
            <a:ext cx="8458200" cy="3791465"/>
          </a:xfrm>
          <a:prstGeom prst="rect">
            <a:avLst/>
          </a:prstGeom>
          <a:noFill/>
          <a:ln>
            <a:noFill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latin typeface="Arial Narrow" pitchFamily="34" charset="0"/>
              </a:rPr>
              <a:t>The Center on Instruction is operated by RMC Research Corporation in partnership with </a:t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>the Florida Center for Reading Research at Florida State University; Instructional Research Group;</a:t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>the Texas Institute for Measurement, Evaluation, and Statistics at the University of Houston;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atin typeface="Arial Narrow" pitchFamily="34" charset="0"/>
              </a:rPr>
              <a:t>and The Meadows Center for Preventing Educational Risk at the University of Texas at Austin.</a:t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/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/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>The contents of this PowerPoint were developed under cooperative agreement S283B050034 with</a:t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>the U.S. Department of Education. However, these contents do not necessarily represent the policy of the Department of Education, and you should not assume endorsement by the Federal Government.</a:t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/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>The Center on Instruction requests that no changes be made to the content or appearance of this product.</a:t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/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i="1" dirty="0">
                <a:latin typeface="Arial Narrow" pitchFamily="34" charset="0"/>
              </a:rPr>
              <a:t>To download a copy of this document, visit </a:t>
            </a:r>
            <a:r>
              <a:rPr lang="en-US" sz="1600" b="1" i="1" dirty="0">
                <a:latin typeface="Arial Narrow" pitchFamily="34" charset="0"/>
                <a:hlinkClick r:id="rId2"/>
              </a:rPr>
              <a:t>www.centeroninstruction.org</a:t>
            </a:r>
            <a:r>
              <a:rPr lang="en-US" sz="1600" b="1" i="1" dirty="0">
                <a:latin typeface="Arial Narrow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600" b="1" i="1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b="1" i="1" dirty="0">
                <a:latin typeface="Arial Narrow" pitchFamily="34" charset="0"/>
              </a:rPr>
              <a:t>2011</a:t>
            </a:r>
          </a:p>
        </p:txBody>
      </p:sp>
      <p:pic>
        <p:nvPicPr>
          <p:cNvPr id="4101" name="Picture 3" descr="COI LOGO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1225392"/>
            <a:ext cx="17176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0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endParaRPr lang="en-US" sz="320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38" y="317483"/>
            <a:ext cx="7866062" cy="830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Assessments Can Create Instructional Imbalance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676400"/>
            <a:ext cx="160020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Relying on a single measure can “tip the scales.”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2779455"/>
            <a:ext cx="1600200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Instruction most often focuses on the domains and skills being measured.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Unintended Consequences of Unbalanced Assessment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Ideal Literacy Battery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Isosceles Triangle 6"/>
          <p:cNvSpPr/>
          <p:nvPr/>
        </p:nvSpPr>
        <p:spPr>
          <a:xfrm>
            <a:off x="4148260" y="4248615"/>
            <a:ext cx="635620" cy="490654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68338" y="2430465"/>
            <a:ext cx="7866062" cy="3462337"/>
          </a:xfrm>
        </p:spPr>
        <p:txBody>
          <a:bodyPr/>
          <a:lstStyle/>
          <a:p>
            <a:r>
              <a:rPr lang="en-US" dirty="0" smtClean="0"/>
              <a:t>What current language and literacy measures are you using at your school, district, or in your state?</a:t>
            </a:r>
          </a:p>
          <a:p>
            <a:endParaRPr lang="en-US" dirty="0"/>
          </a:p>
        </p:txBody>
      </p:sp>
      <p:pic>
        <p:nvPicPr>
          <p:cNvPr id="1026" name="Picture 2" descr="C:\Documents and Settings\Sky Marietta\My Documents\Personal\My Pictures\Microsoft Clip Organizer\j043953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1327" y="3754514"/>
            <a:ext cx="4038600" cy="2687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2999" y="1132987"/>
            <a:ext cx="11191874" cy="830263"/>
          </a:xfrm>
        </p:spPr>
        <p:txBody>
          <a:bodyPr/>
          <a:lstStyle/>
          <a:p>
            <a:r>
              <a:rPr lang="en-US" sz="3600" dirty="0" smtClean="0"/>
              <a:t>Matching Instruction to Today’s Students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7" y="2062286"/>
            <a:ext cx="8471267" cy="3462337"/>
          </a:xfrm>
        </p:spPr>
        <p:txBody>
          <a:bodyPr/>
          <a:lstStyle/>
          <a:p>
            <a:r>
              <a:rPr lang="en-US" dirty="0" smtClean="0"/>
              <a:t>Infuse language &amp; reading into daily instruction, PK-12</a:t>
            </a:r>
          </a:p>
          <a:p>
            <a:pPr lvl="1"/>
            <a:r>
              <a:rPr lang="en-US" sz="2200" dirty="0" smtClean="0"/>
              <a:t>Curriculum is mediated with language, largely through teacher talk and text </a:t>
            </a:r>
          </a:p>
          <a:p>
            <a:pPr lvl="1"/>
            <a:r>
              <a:rPr lang="en-US" sz="2200" dirty="0" smtClean="0"/>
              <a:t>Cannot separate big ideas and critical thinking from language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Increase in opportunities for academic productive talk, beyond providing responses </a:t>
            </a:r>
          </a:p>
          <a:p>
            <a:r>
              <a:rPr lang="en-US" dirty="0" smtClean="0"/>
              <a:t>No longer feasible to rely on specialist/specialization models </a:t>
            </a:r>
          </a:p>
          <a:p>
            <a:pPr lvl="1"/>
            <a:r>
              <a:rPr lang="en-US" sz="2200" dirty="0" smtClean="0"/>
              <a:t>historically inefficient and ineffective, anyway</a:t>
            </a:r>
          </a:p>
          <a:p>
            <a:pPr lvl="1"/>
            <a:r>
              <a:rPr lang="en-US" sz="2200" dirty="0" smtClean="0"/>
              <a:t>universal design for learning (setting-level)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885090" y="1770185"/>
          <a:ext cx="7239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68338" y="1241853"/>
            <a:ext cx="7866062" cy="830263"/>
          </a:xfrm>
        </p:spPr>
        <p:txBody>
          <a:bodyPr/>
          <a:lstStyle/>
          <a:p>
            <a:r>
              <a:rPr lang="en-US" sz="3600" dirty="0" smtClean="0"/>
              <a:t>Knowledge-Based Reading Instruction</a:t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0000"/>
                </a:solidFill>
              </a:rPr>
              <a:t>Standard Practice, Elementary to High School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648200" y="1328055"/>
            <a:ext cx="4040188" cy="715355"/>
          </a:xfrm>
        </p:spPr>
        <p:txBody>
          <a:bodyPr>
            <a:normAutofit/>
          </a:bodyPr>
          <a:lstStyle/>
          <a:p>
            <a:r>
              <a:rPr lang="en-US" dirty="0" smtClean="0"/>
              <a:t>Unintended 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15542" y="2108198"/>
            <a:ext cx="3963988" cy="4191000"/>
          </a:xfrm>
        </p:spPr>
        <p:txBody>
          <a:bodyPr>
            <a:normAutofit fontScale="92500" lnSpcReduction="10000"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-US" sz="2500" dirty="0" smtClean="0"/>
              <a:t>Only about 10% of instructional time in classrooms is spent on explicit support for: 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-US" sz="2300" dirty="0" smtClean="0">
                <a:solidFill>
                  <a:srgbClr val="000000"/>
                </a:solidFill>
              </a:rPr>
              <a:t>vocabulary development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-US" sz="2300" dirty="0" smtClean="0">
                <a:solidFill>
                  <a:srgbClr val="000000"/>
                </a:solidFill>
              </a:rPr>
              <a:t>writing development</a:t>
            </a:r>
          </a:p>
          <a:p>
            <a:pPr marL="304038" lvl="1" indent="-320040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-US" sz="2800" dirty="0" smtClean="0"/>
              <a:t>Classroom talk tends to focus on “basic” communication rather than rich, engaging discussion and debate to foster academic language</a:t>
            </a:r>
          </a:p>
          <a:p>
            <a:pPr marL="304038" lvl="1" indent="-320040">
              <a:spcBef>
                <a:spcPts val="0"/>
              </a:spcBef>
              <a:buClr>
                <a:schemeClr val="accent1"/>
              </a:buClr>
              <a:buSzPct val="80000"/>
            </a:pPr>
            <a:endParaRPr lang="en-US" sz="27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304801" y="1600200"/>
            <a:ext cx="3810000" cy="7153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 much to do (with little time &amp; Support)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2286000"/>
          <a:ext cx="4038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25164" y="1212678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Building Language &amp; Vocabulary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</a:rPr>
              <a:t>Average students add approximately 2,000-3,000 words a year to their reading vocabularies</a:t>
            </a:r>
          </a:p>
          <a:p>
            <a:pPr>
              <a:buFontTx/>
              <a:buNone/>
            </a:pPr>
            <a:endParaRPr lang="en-US" smtClean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mtClean="0">
                <a:ea typeface="ＭＳ Ｐゴシック" charset="-128"/>
              </a:rPr>
              <a:t>This means:</a:t>
            </a:r>
          </a:p>
          <a:p>
            <a:r>
              <a:rPr lang="en-US" smtClean="0">
                <a:ea typeface="ＭＳ Ｐゴシック" charset="-128"/>
              </a:rPr>
              <a:t>Six to eight new words each day</a:t>
            </a:r>
          </a:p>
          <a:p>
            <a:r>
              <a:rPr lang="en-US" smtClean="0">
                <a:ea typeface="ＭＳ Ｐゴシック" charset="-128"/>
              </a:rPr>
              <a:t>50,000 words by the end of high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Academic Language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668338" y="2176463"/>
            <a:ext cx="7866062" cy="3532359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ＭＳ Ｐゴシック" charset="-128"/>
              </a:rPr>
              <a:t>Academic language is:</a:t>
            </a:r>
          </a:p>
          <a:p>
            <a:pPr marL="692150" lvl="1" indent="-347663" eaLnBrk="1" hangingPunct="1"/>
            <a:r>
              <a:rPr lang="en-US" dirty="0" smtClean="0">
                <a:latin typeface="Calibri" pitchFamily="34" charset="0"/>
              </a:rPr>
              <a:t>the language used in the classroom and workplace</a:t>
            </a:r>
          </a:p>
          <a:p>
            <a:pPr marL="692150" lvl="1" indent="-347663" eaLnBrk="1" hangingPunct="1"/>
            <a:r>
              <a:rPr lang="en-US" dirty="0" smtClean="0">
                <a:latin typeface="Calibri" pitchFamily="34" charset="0"/>
              </a:rPr>
              <a:t>the language of text</a:t>
            </a:r>
          </a:p>
          <a:p>
            <a:pPr marL="692150" lvl="1" indent="-347663" eaLnBrk="1" hangingPunct="1"/>
            <a:r>
              <a:rPr lang="en-US" dirty="0" smtClean="0">
                <a:latin typeface="Calibri" pitchFamily="34" charset="0"/>
              </a:rPr>
              <a:t>the language of academic assessments</a:t>
            </a:r>
          </a:p>
          <a:p>
            <a:pPr marL="692150" lvl="1" indent="-347663" eaLnBrk="1" hangingPunct="1"/>
            <a:r>
              <a:rPr lang="en-US" dirty="0" smtClean="0">
                <a:latin typeface="Calibri" pitchFamily="34" charset="0"/>
              </a:rPr>
              <a:t>the language of academic success</a:t>
            </a:r>
          </a:p>
          <a:p>
            <a:pPr marL="692150" lvl="1" indent="-347663" eaLnBrk="1" hangingPunct="1"/>
            <a:r>
              <a:rPr lang="en-US" dirty="0" smtClean="0">
                <a:latin typeface="Calibri" pitchFamily="34" charset="0"/>
              </a:rPr>
              <a:t>the language of </a:t>
            </a:r>
            <a:r>
              <a:rPr lang="en-US" dirty="0" smtClean="0">
                <a:latin typeface="Calibri" pitchFamily="34" charset="0"/>
              </a:rPr>
              <a:t>power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3983" y="5734336"/>
            <a:ext cx="22345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92150" lvl="1" indent="-347663" algn="r"/>
            <a:r>
              <a:rPr lang="en-US" sz="2200" dirty="0" err="1">
                <a:latin typeface="Calibri" pitchFamily="34" charset="0"/>
              </a:rPr>
              <a:t>Scarcella</a:t>
            </a:r>
            <a:r>
              <a:rPr lang="en-US" sz="2200" dirty="0">
                <a:latin typeface="Calibri" pitchFamily="34" charset="0"/>
              </a:rPr>
              <a:t>, 2003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1074055"/>
            <a:ext cx="7866062" cy="8302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Academic Language</a:t>
            </a:r>
            <a:endParaRPr lang="en-US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668338" y="1904318"/>
            <a:ext cx="7866062" cy="438527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Calibri" pitchFamily="34" charset="0"/>
                <a:ea typeface="ＭＳ Ｐゴシック" charset="-128"/>
              </a:rPr>
              <a:t>The language of print (to be read or written) is different than conversational language</a:t>
            </a:r>
            <a:r>
              <a:rPr lang="en-US" b="1" dirty="0" smtClean="0">
                <a:latin typeface="Calibri" pitchFamily="34" charset="0"/>
                <a:ea typeface="ＭＳ Ｐゴシック" charset="-128"/>
              </a:rPr>
              <a:t>:</a:t>
            </a:r>
            <a:endParaRPr lang="en-US" b="1" dirty="0" smtClean="0">
              <a:latin typeface="Calibri" pitchFamily="34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charset="-128"/>
              </a:rPr>
              <a:t>Breadth and depth of vocabulary knowledge needed, including multiple meanings;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charset="-128"/>
              </a:rPr>
              <a:t>Wide range of vocabulary that appears far more often in text than in oral conversation;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charset="-128"/>
              </a:rPr>
              <a:t>Specific academic vocabulary;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charset="-128"/>
              </a:rPr>
              <a:t>Complex sentence structures;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ＭＳ Ｐゴシック" charset="-128"/>
              </a:rPr>
              <a:t>Corresponding syntax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Framework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The 21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st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Century America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  <a:latin typeface="Calibri" pitchFamily="34" charset="0"/>
              </a:rPr>
              <a:t>Organizing For The Success Of ELLs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rgbClr val="7F7F7F"/>
                </a:solidFill>
              </a:rPr>
              <a:t>Lessons Learned From Recent Research</a:t>
            </a:r>
            <a:endParaRPr lang="en-US" dirty="0" smtClean="0">
              <a:solidFill>
                <a:srgbClr val="7F7F7F"/>
              </a:solidFill>
              <a:latin typeface="Calibri" pitchFamily="34" charset="0"/>
            </a:endParaRP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rgbClr val="7F7F7F"/>
                </a:solidFill>
              </a:rPr>
              <a:t>Linking Lessons-learned To The Design Of Effective Policies &amp; Practices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Bringing It All Together</a:t>
            </a:r>
            <a:endParaRPr lang="en-US" dirty="0" smtClean="0">
              <a:solidFill>
                <a:srgbClr val="7F7F7F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228600" y="381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800" dirty="0" smtClean="0">
                <a:ea typeface="ＭＳ Ｐゴシック" charset="-128"/>
              </a:rPr>
              <a:t>Academic Words are Abstract Concepts</a:t>
            </a:r>
          </a:p>
        </p:txBody>
      </p:sp>
      <p:sp>
        <p:nvSpPr>
          <p:cNvPr id="63491" name="Content Placeholder 3"/>
          <p:cNvSpPr>
            <a:spLocks noGrp="1"/>
          </p:cNvSpPr>
          <p:nvPr>
            <p:ph sz="half" idx="4294967295"/>
          </p:nvPr>
        </p:nvSpPr>
        <p:spPr>
          <a:xfrm>
            <a:off x="-351693" y="1524000"/>
            <a:ext cx="25908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Challenge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Focus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Incentive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Motivate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Communicate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Identity / Identify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Incidents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Legally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Method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Policy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Research</a:t>
            </a:r>
            <a:endParaRPr lang="en-US" sz="1800" i="1" dirty="0" smtClean="0">
              <a:solidFill>
                <a:schemeClr val="tx1"/>
              </a:solidFill>
              <a:ea typeface="ＭＳ Ｐゴシック" charset="-128"/>
            </a:endParaRP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Require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Survey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Affect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Culture</a:t>
            </a:r>
          </a:p>
          <a:p>
            <a:pPr algn="ctr">
              <a:buFontTx/>
              <a:buNone/>
            </a:pPr>
            <a:endParaRPr lang="en-US" sz="2000" dirty="0" smtClean="0">
              <a:solidFill>
                <a:schemeClr val="tx1"/>
              </a:solidFill>
              <a:ea typeface="ＭＳ Ｐゴシック" charset="-128"/>
            </a:endParaRPr>
          </a:p>
          <a:p>
            <a:pPr algn="ctr">
              <a:buFontTx/>
              <a:buNone/>
            </a:pPr>
            <a:endParaRPr lang="en-US" sz="2000" dirty="0" smtClean="0">
              <a:solidFill>
                <a:schemeClr val="tx1"/>
              </a:solidFill>
              <a:ea typeface="ＭＳ Ｐゴシック" charset="-128"/>
            </a:endParaRPr>
          </a:p>
          <a:p>
            <a:endParaRPr lang="en-US" sz="2800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3492" name="Content Placeholder 4"/>
          <p:cNvSpPr>
            <a:spLocks noGrp="1"/>
          </p:cNvSpPr>
          <p:nvPr>
            <p:ph sz="half" idx="4294967295"/>
          </p:nvPr>
        </p:nvSpPr>
        <p:spPr>
          <a:xfrm>
            <a:off x="1524000" y="1524000"/>
            <a:ext cx="2057400" cy="5334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Affect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Culture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Contribute</a:t>
            </a:r>
            <a:endParaRPr lang="en-US" sz="1800" i="1" dirty="0" smtClean="0">
              <a:solidFill>
                <a:schemeClr val="tx1"/>
              </a:solidFill>
              <a:ea typeface="ＭＳ Ｐゴシック" charset="-128"/>
            </a:endParaRP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Establish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Ethnic/ethnicity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Residents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Welfare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Ancient</a:t>
            </a:r>
            <a:endParaRPr lang="en-US" sz="1800" b="1" i="1" dirty="0" smtClean="0">
              <a:solidFill>
                <a:schemeClr val="tx1"/>
              </a:solidFill>
              <a:ea typeface="ＭＳ Ｐゴシック" charset="-128"/>
            </a:endParaRP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Complex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Integrated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Located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Major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Period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Puzzle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Site</a:t>
            </a:r>
          </a:p>
          <a:p>
            <a:endParaRPr lang="en-US" sz="2800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505200" y="1447800"/>
            <a:ext cx="19050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34" charset="0"/>
              </a:rPr>
              <a:t>Community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Discrimination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Distinctions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Evidence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Gender</a:t>
            </a:r>
            <a:endParaRPr lang="en-US" i="1" dirty="0">
              <a:latin typeface="Calibri" pitchFamily="34" charset="0"/>
            </a:endParaRP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Options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Regulations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Research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Respond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Topic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Collapse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Conduct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Contribute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Crucial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Research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Resource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Seeking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Establish</a:t>
            </a:r>
          </a:p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5410200" y="1143000"/>
            <a:ext cx="21336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Located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Major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Period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Puzzle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Site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According to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Average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Expert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Foundation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Media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Nearly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Percent 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Survey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Awareness/aware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Civil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Documentary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Image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Inspire</a:t>
            </a:r>
          </a:p>
          <a:p>
            <a:pPr algn="ctr">
              <a:defRPr/>
            </a:pPr>
            <a:endParaRPr lang="en-US" dirty="0">
              <a:latin typeface="Calibri" pitchFamily="34" charset="0"/>
            </a:endParaRPr>
          </a:p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7391400" y="1143000"/>
            <a:ext cx="1524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Anticipate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Constantly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Contribute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Convince</a:t>
            </a:r>
            <a:endParaRPr lang="en-US" i="1" dirty="0">
              <a:latin typeface="Calibri" pitchFamily="34" charset="0"/>
            </a:endParaRP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Effect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Expanse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Generate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Inspire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Image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Releasing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Region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Survive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Issue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Research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Social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Survive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Vision</a:t>
            </a:r>
          </a:p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512" y="2232025"/>
          <a:ext cx="9032488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515937"/>
            <a:ext cx="7866062" cy="830263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charset="-128"/>
              </a:rPr>
              <a:t>What does it mean to know a word?</a:t>
            </a:r>
          </a:p>
        </p:txBody>
      </p:sp>
      <p:sp>
        <p:nvSpPr>
          <p:cNvPr id="6" name="Oval 5"/>
          <p:cNvSpPr/>
          <p:nvPr/>
        </p:nvSpPr>
        <p:spPr>
          <a:xfrm>
            <a:off x="6846888" y="4325938"/>
            <a:ext cx="2130425" cy="207486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Label </a:t>
            </a:r>
          </a:p>
          <a:p>
            <a:pPr algn="ctr">
              <a:defRPr/>
            </a:pPr>
            <a:r>
              <a:rPr lang="en-US" sz="2400" dirty="0"/>
              <a:t>vs. </a:t>
            </a:r>
          </a:p>
          <a:p>
            <a:pPr algn="ctr">
              <a:defRPr/>
            </a:pPr>
            <a:r>
              <a:rPr lang="en-US" sz="2400" dirty="0"/>
              <a:t>Concept</a:t>
            </a:r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111512" y="1606550"/>
            <a:ext cx="67357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5 Levels of Word Knowledge:</a:t>
            </a:r>
          </a:p>
          <a:p>
            <a:pPr>
              <a:defRPr/>
            </a:pPr>
            <a:endParaRPr lang="en-US" sz="3200" dirty="0">
              <a:ea typeface="ＭＳ Ｐゴシック" pitchFamily="34" charset="-128"/>
            </a:endParaRPr>
          </a:p>
        </p:txBody>
      </p:sp>
      <p:sp>
        <p:nvSpPr>
          <p:cNvPr id="59398" name="TextBox 7"/>
          <p:cNvSpPr txBox="1">
            <a:spLocks noChangeArrowheads="1"/>
          </p:cNvSpPr>
          <p:nvPr/>
        </p:nvSpPr>
        <p:spPr bwMode="auto">
          <a:xfrm>
            <a:off x="3713163" y="5934075"/>
            <a:ext cx="18176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No </a:t>
            </a:r>
          </a:p>
          <a:p>
            <a:pPr algn="ctr"/>
            <a:r>
              <a:rPr lang="en-US" sz="1600"/>
              <a:t>knowledge</a:t>
            </a:r>
          </a:p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713163" y="5934075"/>
            <a:ext cx="18176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900" b="1" dirty="0" smtClean="0">
                <a:solidFill>
                  <a:srgbClr val="000000"/>
                </a:solidFill>
                <a:latin typeface="Corbel" pitchFamily="34" charset="0"/>
              </a:rPr>
              <a:t>So how do we teach vocabulary to promote literacy skills?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00708" name="AutoShape 4"/>
          <p:cNvSpPr>
            <a:spLocks noChangeArrowheads="1"/>
          </p:cNvSpPr>
          <p:nvPr/>
        </p:nvSpPr>
        <p:spPr bwMode="auto">
          <a:xfrm>
            <a:off x="2590800" y="2895600"/>
            <a:ext cx="4191000" cy="19812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r>
              <a:rPr lang="en-US" sz="2400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High utility </a:t>
            </a:r>
          </a:p>
          <a:p>
            <a:pPr algn="ctr" defTabSz="914400">
              <a:defRPr/>
            </a:pPr>
            <a:r>
              <a:rPr lang="en-US" sz="2400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academic words</a:t>
            </a:r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00709" name="AutoShape 5"/>
          <p:cNvSpPr>
            <a:spLocks noChangeArrowheads="1"/>
          </p:cNvSpPr>
          <p:nvPr/>
        </p:nvSpPr>
        <p:spPr bwMode="auto">
          <a:xfrm>
            <a:off x="2590800" y="1657350"/>
            <a:ext cx="4191000" cy="1752600"/>
          </a:xfrm>
          <a:prstGeom prst="flowChartDocumen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r>
              <a:rPr lang="en-US" sz="2400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Targeting </a:t>
            </a:r>
            <a:r>
              <a:rPr lang="en-US" sz="2400" b="1" i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depth</a:t>
            </a:r>
            <a:r>
              <a:rPr lang="en-US" sz="2400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2400" b="1" i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defTabSz="914400">
              <a:defRPr/>
            </a:pPr>
            <a:r>
              <a:rPr lang="en-US" sz="2400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of word knowledge</a:t>
            </a:r>
          </a:p>
        </p:txBody>
      </p:sp>
      <p:sp>
        <p:nvSpPr>
          <p:cNvPr id="200710" name="AutoShape 6"/>
          <p:cNvSpPr>
            <a:spLocks noChangeArrowheads="1"/>
          </p:cNvSpPr>
          <p:nvPr/>
        </p:nvSpPr>
        <p:spPr bwMode="auto">
          <a:xfrm rot="10800000">
            <a:off x="2586038" y="4319588"/>
            <a:ext cx="4191000" cy="1905000"/>
          </a:xfrm>
          <a:prstGeom prst="flowChartDocumen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defTabSz="914400">
              <a:defRPr/>
            </a:pPr>
            <a:endParaRPr lang="en-US" sz="2400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2819400" y="4851400"/>
            <a:ext cx="3657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2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Direct instruction &amp; word-learning strategies</a:t>
            </a:r>
          </a:p>
        </p:txBody>
      </p:sp>
      <p:sp>
        <p:nvSpPr>
          <p:cNvPr id="200712" name="AutoShape 8"/>
          <p:cNvSpPr>
            <a:spLocks noChangeArrowheads="1"/>
          </p:cNvSpPr>
          <p:nvPr/>
        </p:nvSpPr>
        <p:spPr bwMode="auto">
          <a:xfrm rot="16200000">
            <a:off x="-609600" y="3048000"/>
            <a:ext cx="4648200" cy="1752600"/>
          </a:xfrm>
          <a:prstGeom prst="triangle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171450" indent="-171450" algn="r" defTabSz="914400">
              <a:defRPr/>
            </a:pPr>
            <a:endParaRPr lang="en-US" sz="2400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0713" name="AutoShape 9"/>
          <p:cNvSpPr>
            <a:spLocks noChangeArrowheads="1"/>
          </p:cNvSpPr>
          <p:nvPr/>
        </p:nvSpPr>
        <p:spPr bwMode="auto">
          <a:xfrm rot="5400000">
            <a:off x="5334000" y="3048000"/>
            <a:ext cx="4648200" cy="1752600"/>
          </a:xfrm>
          <a:prstGeom prst="triangle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marL="171450" indent="-171450" algn="r" defTabSz="914400">
              <a:defRPr/>
            </a:pPr>
            <a:endParaRPr lang="en-US" sz="2400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6858000" y="3444875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Anchored in text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1066800" y="3352800"/>
            <a:ext cx="16764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Multiple, </a:t>
            </a:r>
            <a:r>
              <a:rPr lang="en-US" sz="2200" b="1" i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planned</a:t>
            </a:r>
          </a:p>
          <a:p>
            <a:pPr defTabSz="914400">
              <a:defRPr/>
            </a:pPr>
            <a:r>
              <a:rPr lang="en-US" sz="2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exposures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" grpId="0" animBg="1"/>
      <p:bldP spid="200710" grpId="0" animBg="1"/>
      <p:bldP spid="200711" grpId="0"/>
      <p:bldP spid="200712" grpId="0" animBg="1"/>
      <p:bldP spid="200713" grpId="0" animBg="1"/>
      <p:bldP spid="200714" grpId="0"/>
      <p:bldP spid="2007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68338" y="1004515"/>
            <a:ext cx="7866062" cy="8302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</a:rPr>
              <a:t>What are some key elements of the </a:t>
            </a:r>
            <a:r>
              <a:rPr lang="en-US" sz="2800" i="1" dirty="0" smtClean="0">
                <a:solidFill>
                  <a:srgbClr val="000000"/>
                </a:solidFill>
                <a:ea typeface="ＭＳ Ｐゴシック" charset="-128"/>
              </a:rPr>
              <a:t>process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</a:rPr>
              <a:t>?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616676"/>
            <a:ext cx="8077200" cy="3992321"/>
          </a:xfrm>
        </p:spPr>
        <p:txBody>
          <a:bodyPr/>
          <a:lstStyle/>
          <a:p>
            <a:pPr marL="514350" indent="-514350"/>
            <a:r>
              <a:rPr lang="en-US" sz="2400" dirty="0" smtClean="0">
                <a:ea typeface="ＭＳ Ｐゴシック" charset="-128"/>
              </a:rPr>
              <a:t>Engaging, rich text that features academic vocabulary and complex ideas</a:t>
            </a:r>
          </a:p>
          <a:p>
            <a:pPr marL="514350" indent="-514350">
              <a:buFont typeface="Wingdings 2" pitchFamily="18" charset="2"/>
              <a:buNone/>
            </a:pPr>
            <a:endParaRPr lang="en-US" sz="1800" dirty="0" smtClean="0">
              <a:ea typeface="ＭＳ Ｐゴシック" charset="-128"/>
            </a:endParaRPr>
          </a:p>
          <a:p>
            <a:pPr marL="514350" indent="-514350"/>
            <a:r>
              <a:rPr lang="en-US" sz="2400" dirty="0" smtClean="0">
                <a:ea typeface="ＭＳ Ｐゴシック" charset="-128"/>
              </a:rPr>
              <a:t>Opportunities for quality academic discussions</a:t>
            </a:r>
          </a:p>
          <a:p>
            <a:pPr marL="914400" lvl="1" indent="-514350"/>
            <a:r>
              <a:rPr lang="en-US" sz="2400" dirty="0" smtClean="0"/>
              <a:t>Focused on the abstract concept</a:t>
            </a:r>
          </a:p>
          <a:p>
            <a:pPr marL="914400" lvl="1" indent="-514350">
              <a:buFont typeface="Wingdings" pitchFamily="2" charset="2"/>
              <a:buNone/>
            </a:pPr>
            <a:endParaRPr lang="en-US" sz="1800" dirty="0" smtClean="0"/>
          </a:p>
          <a:p>
            <a:pPr marL="514350" indent="-514350"/>
            <a:r>
              <a:rPr lang="en-US" sz="2400" dirty="0" smtClean="0">
                <a:ea typeface="ＭＳ Ｐゴシック" charset="-128"/>
              </a:rPr>
              <a:t>Opportunities for word play and learning</a:t>
            </a:r>
          </a:p>
          <a:p>
            <a:pPr marL="914400" lvl="1" indent="-514350"/>
            <a:r>
              <a:rPr lang="en-US" sz="2400" dirty="0" smtClean="0"/>
              <a:t>Meanings, parts, and transformations</a:t>
            </a:r>
          </a:p>
          <a:p>
            <a:pPr marL="914400" lvl="1" indent="-514350">
              <a:buFont typeface="Wingdings" pitchFamily="2" charset="2"/>
              <a:buNone/>
            </a:pPr>
            <a:endParaRPr lang="en-US" sz="1800" dirty="0" smtClean="0"/>
          </a:p>
          <a:p>
            <a:pPr marL="514350" indent="-514350"/>
            <a:r>
              <a:rPr lang="en-US" sz="2400" dirty="0" smtClean="0">
                <a:ea typeface="ＭＳ Ｐゴシック" charset="-128"/>
              </a:rPr>
              <a:t>Writing as a tool for reinforcing language development and critical thinking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ＭＳ Ｐゴシック" charset="-128"/>
              </a:rPr>
              <a:t>Why Start with Print?</a:t>
            </a:r>
          </a:p>
        </p:txBody>
      </p:sp>
      <p:graphicFrame>
        <p:nvGraphicFramePr>
          <p:cNvPr id="257086" name="Group 62"/>
          <p:cNvGraphicFramePr>
            <a:graphicFrameLocks noGrp="1"/>
          </p:cNvGraphicFramePr>
          <p:nvPr/>
        </p:nvGraphicFramePr>
        <p:xfrm>
          <a:off x="304800" y="2020888"/>
          <a:ext cx="8610600" cy="4638993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Academic words per 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Newspapers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68.3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Adult books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52.7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Comic books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53.5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Children’s books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30.9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Conversation between two college-educated adults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17.3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10" name="Text Box 35"/>
          <p:cNvSpPr txBox="1">
            <a:spLocks noChangeArrowheads="1"/>
          </p:cNvSpPr>
          <p:nvPr/>
        </p:nvSpPr>
        <p:spPr bwMode="auto">
          <a:xfrm>
            <a:off x="54864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Hayes &amp; Ahrens (1998, p. 401)</a:t>
            </a:r>
          </a:p>
        </p:txBody>
      </p:sp>
      <p:pic>
        <p:nvPicPr>
          <p:cNvPr id="67611" name="Picture 66" descr="MPj030961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11125"/>
            <a:ext cx="25146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60020" y="1143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So, for example…</a:t>
            </a:r>
          </a:p>
        </p:txBody>
      </p:sp>
      <p:pic>
        <p:nvPicPr>
          <p:cNvPr id="68611" name="Picture 6" descr="Players with Pride_Page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35213"/>
            <a:ext cx="3429000" cy="4522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8612" name="Content Placeholder 5" descr="Players with Pride_Page_1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133600"/>
            <a:ext cx="3424238" cy="4525963"/>
          </a:xfrm>
          <a:noFill/>
          <a:ln>
            <a:solidFill>
              <a:schemeClr val="tx1"/>
            </a:solidFill>
          </a:ln>
        </p:spPr>
      </p:pic>
      <p:sp>
        <p:nvSpPr>
          <p:cNvPr id="68613" name="TextBox 7"/>
          <p:cNvSpPr txBox="1">
            <a:spLocks noChangeArrowheads="1"/>
          </p:cNvSpPr>
          <p:nvPr/>
        </p:nvSpPr>
        <p:spPr bwMode="auto">
          <a:xfrm>
            <a:off x="1219200" y="1584325"/>
            <a:ext cx="662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</a:rPr>
              <a:t>Words in Context of Engaging Text</a:t>
            </a:r>
            <a:endParaRPr lang="en-US" sz="3000" dirty="0">
              <a:solidFill>
                <a:srgbClr val="000000"/>
              </a:solidFill>
            </a:endParaRPr>
          </a:p>
          <a:p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4114800"/>
            <a:ext cx="3505200" cy="1654175"/>
          </a:xfrm>
          <a:prstGeom prst="rect">
            <a:avLst/>
          </a:prstGeom>
          <a:noFill/>
          <a:ln w="38100" cmpd="thickThin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Target Words:</a:t>
            </a:r>
          </a:p>
          <a:p>
            <a:pPr algn="ctr">
              <a:defRPr/>
            </a:pPr>
            <a:endParaRPr lang="en-US" sz="2000" dirty="0">
              <a:latin typeface="Calibri" pitchFamily="34" charset="0"/>
            </a:endParaRPr>
          </a:p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affect, community, contribute, culture, establish, ethnic, resident, welfare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2209800"/>
            <a:ext cx="3429000" cy="1323975"/>
          </a:xfrm>
          <a:prstGeom prst="rect">
            <a:avLst/>
          </a:prstGeom>
          <a:noFill/>
          <a:ln w="38100" cmpd="thickThin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Platform for Discussing Big Concepts:</a:t>
            </a:r>
            <a:endParaRPr lang="en-US" sz="2000" dirty="0">
              <a:latin typeface="Calibri" pitchFamily="34" charset="0"/>
            </a:endParaRPr>
          </a:p>
          <a:p>
            <a:pPr algn="ctr">
              <a:buClr>
                <a:schemeClr val="tx1"/>
              </a:buClr>
              <a:buSzPts val="2000"/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community service</a:t>
            </a:r>
          </a:p>
          <a:p>
            <a:pPr algn="ctr">
              <a:buClr>
                <a:schemeClr val="tx1"/>
              </a:buClr>
              <a:buSzPts val="2000"/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tolerance</a:t>
            </a:r>
            <a:endParaRPr lang="en-US" dirty="0"/>
          </a:p>
        </p:txBody>
      </p:sp>
      <p:grpSp>
        <p:nvGrpSpPr>
          <p:cNvPr id="2" name="Up Arrow 10"/>
          <p:cNvGrpSpPr>
            <a:grpSpLocks/>
          </p:cNvGrpSpPr>
          <p:nvPr/>
        </p:nvGrpSpPr>
        <p:grpSpPr bwMode="auto">
          <a:xfrm>
            <a:off x="3276600" y="2590800"/>
            <a:ext cx="1889125" cy="1614488"/>
            <a:chOff x="2047" y="1855"/>
            <a:chExt cx="1190" cy="1017"/>
          </a:xfrm>
        </p:grpSpPr>
        <p:pic>
          <p:nvPicPr>
            <p:cNvPr id="68620" name="Up Arrow 1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7" y="1855"/>
              <a:ext cx="1190" cy="1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21" name="Text Box 9"/>
            <p:cNvSpPr txBox="1">
              <a:spLocks noChangeArrowheads="1"/>
            </p:cNvSpPr>
            <p:nvPr/>
          </p:nvSpPr>
          <p:spPr bwMode="auto">
            <a:xfrm rot="3128912">
              <a:off x="2513" y="1758"/>
              <a:ext cx="240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Up Arrow 12"/>
          <p:cNvGrpSpPr>
            <a:grpSpLocks/>
          </p:cNvGrpSpPr>
          <p:nvPr/>
        </p:nvGrpSpPr>
        <p:grpSpPr bwMode="auto">
          <a:xfrm rot="-206843">
            <a:off x="3352800" y="4267200"/>
            <a:ext cx="2120900" cy="1317625"/>
            <a:chOff x="2074" y="2918"/>
            <a:chExt cx="1336" cy="830"/>
          </a:xfrm>
        </p:grpSpPr>
        <p:pic>
          <p:nvPicPr>
            <p:cNvPr id="68618" name="Up Arrow 1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4" y="2918"/>
              <a:ext cx="1336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9" name="Text Box 12"/>
            <p:cNvSpPr txBox="1">
              <a:spLocks noChangeArrowheads="1"/>
            </p:cNvSpPr>
            <p:nvPr/>
          </p:nvSpPr>
          <p:spPr bwMode="auto">
            <a:xfrm rot="6785077">
              <a:off x="2593" y="2686"/>
              <a:ext cx="240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8573" y="381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Or, how about…</a:t>
            </a:r>
          </a:p>
        </p:txBody>
      </p:sp>
      <p:pic>
        <p:nvPicPr>
          <p:cNvPr id="696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9962">
            <a:off x="228600" y="2057400"/>
            <a:ext cx="3122613" cy="4373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96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3979">
            <a:off x="1447800" y="2667000"/>
            <a:ext cx="3265488" cy="4322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Up Arrow 6"/>
          <p:cNvGrpSpPr>
            <a:grpSpLocks/>
          </p:cNvGrpSpPr>
          <p:nvPr/>
        </p:nvGrpSpPr>
        <p:grpSpPr bwMode="auto">
          <a:xfrm rot="666794">
            <a:off x="3365500" y="2667000"/>
            <a:ext cx="1890713" cy="1620838"/>
            <a:chOff x="2292" y="1805"/>
            <a:chExt cx="1191" cy="1021"/>
          </a:xfrm>
        </p:grpSpPr>
        <p:pic>
          <p:nvPicPr>
            <p:cNvPr id="69644" name="Up Arrow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92" y="1805"/>
              <a:ext cx="1191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45" name="Text Box 6"/>
            <p:cNvSpPr txBox="1">
              <a:spLocks noChangeArrowheads="1"/>
            </p:cNvSpPr>
            <p:nvPr/>
          </p:nvSpPr>
          <p:spPr bwMode="auto">
            <a:xfrm rot="3128912">
              <a:off x="2760" y="1710"/>
              <a:ext cx="240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Up Arrow 7"/>
          <p:cNvGrpSpPr>
            <a:grpSpLocks/>
          </p:cNvGrpSpPr>
          <p:nvPr/>
        </p:nvGrpSpPr>
        <p:grpSpPr bwMode="auto">
          <a:xfrm>
            <a:off x="3365500" y="4114800"/>
            <a:ext cx="2120900" cy="1317625"/>
            <a:chOff x="2316" y="2822"/>
            <a:chExt cx="1336" cy="830"/>
          </a:xfrm>
        </p:grpSpPr>
        <p:pic>
          <p:nvPicPr>
            <p:cNvPr id="69642" name="Up Arrow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16" y="2822"/>
              <a:ext cx="1336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43" name="Text Box 9"/>
            <p:cNvSpPr txBox="1">
              <a:spLocks noChangeArrowheads="1"/>
            </p:cNvSpPr>
            <p:nvPr/>
          </p:nvSpPr>
          <p:spPr bwMode="auto">
            <a:xfrm rot="6785077">
              <a:off x="2833" y="2590"/>
              <a:ext cx="240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486400" y="2286000"/>
            <a:ext cx="3429000" cy="1600200"/>
          </a:xfrm>
          <a:prstGeom prst="rect">
            <a:avLst/>
          </a:prstGeom>
          <a:noFill/>
          <a:ln w="38100" cmpd="thickThin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Platform for Discussing Big Concepts:</a:t>
            </a:r>
            <a:endParaRPr lang="en-US" sz="2000" dirty="0">
              <a:latin typeface="Calibri" pitchFamily="34" charset="0"/>
            </a:endParaRPr>
          </a:p>
          <a:p>
            <a:pPr algn="ctr">
              <a:buClr>
                <a:schemeClr val="tx1"/>
              </a:buClr>
              <a:buSzPts val="2000"/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segregation</a:t>
            </a:r>
          </a:p>
          <a:p>
            <a:pPr algn="ctr">
              <a:buClr>
                <a:schemeClr val="tx1"/>
              </a:buClr>
              <a:buSzPts val="2000"/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ethical policies</a:t>
            </a:r>
          </a:p>
          <a:p>
            <a:pPr algn="ctr">
              <a:buClr>
                <a:schemeClr val="tx1"/>
              </a:buClr>
              <a:buSzPts val="2000"/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4191000"/>
            <a:ext cx="3505200" cy="1654175"/>
          </a:xfrm>
          <a:prstGeom prst="rect">
            <a:avLst/>
          </a:prstGeom>
          <a:noFill/>
          <a:ln w="38100" cmpd="thickThin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Target Words:</a:t>
            </a:r>
          </a:p>
          <a:p>
            <a:pPr algn="ctr">
              <a:defRPr/>
            </a:pPr>
            <a:endParaRPr lang="en-US" sz="2000" dirty="0">
              <a:latin typeface="Calibri" pitchFamily="34" charset="0"/>
            </a:endParaRPr>
          </a:p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discrimination, distinctions, evidence, gender, options, regulations, respond, topic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9641" name="TextBox 10"/>
          <p:cNvSpPr txBox="1">
            <a:spLocks noChangeArrowheads="1"/>
          </p:cNvSpPr>
          <p:nvPr/>
        </p:nvSpPr>
        <p:spPr bwMode="auto">
          <a:xfrm>
            <a:off x="0" y="14478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</a:rPr>
              <a:t>Words in the Context of </a:t>
            </a:r>
            <a:r>
              <a:rPr lang="en-US" sz="3000" b="1" i="1" dirty="0">
                <a:solidFill>
                  <a:srgbClr val="000000"/>
                </a:solidFill>
              </a:rPr>
              <a:t>another</a:t>
            </a:r>
            <a:r>
              <a:rPr lang="en-US" sz="3000" b="1" dirty="0">
                <a:solidFill>
                  <a:srgbClr val="000000"/>
                </a:solidFill>
              </a:rPr>
              <a:t> Engaging Text</a:t>
            </a:r>
            <a:endParaRPr lang="en-US" sz="3000" dirty="0">
              <a:solidFill>
                <a:srgbClr val="000000"/>
              </a:solidFill>
            </a:endParaRPr>
          </a:p>
          <a:p>
            <a:endParaRPr lang="en-US"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52400" y="4038600"/>
            <a:ext cx="6858000" cy="2133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5" name="TextBox 13"/>
          <p:cNvSpPr txBox="1">
            <a:spLocks noChangeArrowheads="1"/>
          </p:cNvSpPr>
          <p:nvPr/>
        </p:nvSpPr>
        <p:spPr bwMode="auto">
          <a:xfrm>
            <a:off x="381000" y="1524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000000"/>
                </a:solidFill>
                <a:latin typeface="+mj-lt"/>
              </a:rPr>
              <a:t>Word Play and Learning</a:t>
            </a:r>
          </a:p>
          <a:p>
            <a:pPr algn="ctr">
              <a:defRPr/>
            </a:pPr>
            <a:endParaRPr lang="en-US" sz="3000" b="1" dirty="0">
              <a:solidFill>
                <a:srgbClr val="000000"/>
              </a:solidFill>
            </a:endParaRP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2743200" y="4572000"/>
            <a:ext cx="388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/>
              <a:t>(noun) an official rule or order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(noun) the act of controlling or adjusting something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4800" y="48006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regulation</a:t>
            </a:r>
          </a:p>
          <a:p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524000" y="4953000"/>
            <a:ext cx="1143000" cy="4572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524000" y="4724400"/>
            <a:ext cx="1219200" cy="2286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Document 13"/>
          <p:cNvSpPr/>
          <p:nvPr/>
        </p:nvSpPr>
        <p:spPr>
          <a:xfrm rot="16200000">
            <a:off x="953293" y="799307"/>
            <a:ext cx="1674813" cy="32766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2057400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discriminate</a:t>
            </a:r>
            <a:endParaRPr lang="en-US" sz="4000"/>
          </a:p>
        </p:txBody>
      </p:sp>
      <p:sp>
        <p:nvSpPr>
          <p:cNvPr id="7" name="Flowchart: Document 14"/>
          <p:cNvSpPr/>
          <p:nvPr/>
        </p:nvSpPr>
        <p:spPr>
          <a:xfrm rot="5400000">
            <a:off x="2401093" y="1789907"/>
            <a:ext cx="1674813" cy="1295400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67000" y="205740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tion</a:t>
            </a:r>
            <a:endParaRPr lang="en-US" sz="4000"/>
          </a:p>
        </p:txBody>
      </p:sp>
      <p:graphicFrame>
        <p:nvGraphicFramePr>
          <p:cNvPr id="35" name="Diagram 34"/>
          <p:cNvGraphicFramePr/>
          <p:nvPr/>
        </p:nvGraphicFramePr>
        <p:xfrm>
          <a:off x="4648200" y="1828800"/>
          <a:ext cx="3276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Up Arrow Callout 36"/>
          <p:cNvSpPr/>
          <p:nvPr/>
        </p:nvSpPr>
        <p:spPr>
          <a:xfrm>
            <a:off x="457200" y="3276600"/>
            <a:ext cx="32766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Word Parts</a:t>
            </a:r>
          </a:p>
        </p:txBody>
      </p:sp>
      <p:sp>
        <p:nvSpPr>
          <p:cNvPr id="38" name="Left Arrow Callout 37"/>
          <p:cNvSpPr/>
          <p:nvPr/>
        </p:nvSpPr>
        <p:spPr>
          <a:xfrm>
            <a:off x="6934200" y="4572000"/>
            <a:ext cx="1981200" cy="2057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Multiple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Meanings</a:t>
            </a:r>
          </a:p>
        </p:txBody>
      </p:sp>
      <p:sp>
        <p:nvSpPr>
          <p:cNvPr id="39" name="Down Arrow Callout 38"/>
          <p:cNvSpPr/>
          <p:nvPr/>
        </p:nvSpPr>
        <p:spPr>
          <a:xfrm>
            <a:off x="6019800" y="1143000"/>
            <a:ext cx="29718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Word Consciousness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6 -0.11078 L -0.0125 -0.010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-0.10476 L -0.0125 -0.004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5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9968 L 0.025 -0.010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4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11101 L -0.0125 -0.007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2475" grpId="0"/>
      <p:bldP spid="22" grpId="0"/>
      <p:bldP spid="6" grpId="0" animBg="1"/>
      <p:bldP spid="16" grpId="0"/>
      <p:bldP spid="7" grpId="0" animBg="1"/>
      <p:bldP spid="17" grpId="0"/>
      <p:bldGraphic spid="35" grpId="0">
        <p:bldAsOne/>
      </p:bldGraphic>
      <p:bldP spid="38" grpId="0" animBg="1"/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09" y="1201056"/>
            <a:ext cx="7866062" cy="830263"/>
          </a:xfrm>
        </p:spPr>
        <p:txBody>
          <a:bodyPr/>
          <a:lstStyle/>
          <a:p>
            <a:pPr marL="633412" indent="-51435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What does this mean for K-12?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175"/>
            <a:ext cx="7866062" cy="346233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/>
              <a:t>Implement a comprehensive and thorough assessment system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/>
              <a:t>Use data to identify priorities for classrooms of learners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/>
              <a:t>Build students’ academic language using rich texts and discussions, word play and study, and writing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This means choosing curricula wisely and building teachers’ capacity to do this hard work (assessment and instruction). 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983340"/>
            <a:ext cx="7866062" cy="830263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65" y="1741031"/>
            <a:ext cx="7866062" cy="3846966"/>
          </a:xfrm>
        </p:spPr>
        <p:txBody>
          <a:bodyPr/>
          <a:lstStyle/>
          <a:p>
            <a:r>
              <a:rPr lang="en-US" sz="2400" dirty="0" smtClean="0"/>
              <a:t>What current instructional practices are common place at your school, in your district, or in your state? </a:t>
            </a:r>
          </a:p>
          <a:p>
            <a:pPr lvl="1"/>
            <a:r>
              <a:rPr lang="en-US" sz="2400" dirty="0" smtClean="0"/>
              <a:t>What kinds of language skills are targeted in your ELL support programs?</a:t>
            </a:r>
          </a:p>
          <a:p>
            <a:r>
              <a:rPr lang="en-US" sz="2400" dirty="0" smtClean="0"/>
              <a:t>To what extent do your teachers recognize the language demands of their content area?</a:t>
            </a:r>
          </a:p>
          <a:p>
            <a:pPr lvl="1"/>
            <a:r>
              <a:rPr lang="en-US" sz="2400" dirty="0" smtClean="0"/>
              <a:t>What do they do to develop students’ content area language?</a:t>
            </a:r>
          </a:p>
          <a:p>
            <a:r>
              <a:rPr lang="en-US" sz="2400" dirty="0" smtClean="0"/>
              <a:t>What steps will you need to take to implement knowledge-based reading instruction, with a particular focus on building students’ academic language?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21st Century America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68866" y="2109257"/>
            <a:ext cx="7865535" cy="45487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 in 5 children is the child of an immigrant</a:t>
            </a:r>
          </a:p>
          <a:p>
            <a:r>
              <a:rPr lang="en-US" dirty="0" smtClean="0"/>
              <a:t>Over 400 different native languages are represented</a:t>
            </a:r>
          </a:p>
          <a:p>
            <a:r>
              <a:rPr lang="en-US" dirty="0" smtClean="0"/>
              <a:t>The immigrant population’s growth rate is 3 times as fast as that for the overall population</a:t>
            </a:r>
          </a:p>
          <a:p>
            <a:r>
              <a:rPr lang="en-US" dirty="0" smtClean="0"/>
              <a:t>U.S. born children of Latino immigrants are the fastest growing segment of the school-aged population</a:t>
            </a:r>
          </a:p>
          <a:p>
            <a:pPr lvl="1"/>
            <a:r>
              <a:rPr lang="en-US" dirty="0" smtClean="0"/>
              <a:t>84% of Latino students are U.S. born</a:t>
            </a:r>
          </a:p>
          <a:p>
            <a:pPr lvl="4">
              <a:buNone/>
            </a:pPr>
            <a:endParaRPr lang="en-US" dirty="0" smtClean="0"/>
          </a:p>
          <a:p>
            <a:pPr lvl="4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300" dirty="0" smtClean="0"/>
              <a:t>(Fry &amp; Gonzales, 2008; NCES, 2006; US Census Bureau)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Spotlight: Recent Research	on ELLs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Trends in their Reading Development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Effectively Serving Adolescent Newcomers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Accommodations for ELLs taking High-Stakes Tests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6285"/>
            <a:ext cx="8229600" cy="1143000"/>
          </a:xfrm>
        </p:spPr>
        <p:txBody>
          <a:bodyPr/>
          <a:lstStyle/>
          <a:p>
            <a:pPr lvl="1" algn="ctr"/>
            <a:r>
              <a:rPr lang="en-US" sz="3200" cap="small" dirty="0" smtClean="0">
                <a:solidFill>
                  <a:schemeClr val="tx1"/>
                </a:solidFill>
                <a:latin typeface="Calibri" pitchFamily="34" charset="0"/>
              </a:rPr>
              <a:t>Adolescent Newcomers</a:t>
            </a:r>
            <a:endParaRPr lang="en-US" sz="3200" cap="small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2106797"/>
            <a:ext cx="4040188" cy="639762"/>
          </a:xfrm>
        </p:spPr>
        <p:txBody>
          <a:bodyPr/>
          <a:lstStyle/>
          <a:p>
            <a:r>
              <a:rPr lang="en-US" dirty="0" smtClean="0"/>
              <a:t>Common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889978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Faced with the challenge of simultaneously:</a:t>
            </a:r>
          </a:p>
          <a:p>
            <a:pPr lvl="1"/>
            <a:r>
              <a:rPr lang="en-US" dirty="0" smtClean="0"/>
              <a:t>acquiring basic proficiency</a:t>
            </a:r>
          </a:p>
          <a:p>
            <a:pPr lvl="1"/>
            <a:r>
              <a:rPr lang="en-US" dirty="0" smtClean="0"/>
              <a:t>acquiring grade-level academic skills</a:t>
            </a:r>
          </a:p>
          <a:p>
            <a:r>
              <a:rPr lang="en-US" dirty="0" smtClean="0"/>
              <a:t>Tend to move quickly when acquiring basic/survival English </a:t>
            </a:r>
            <a:endParaRPr lang="en-US" sz="105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2106797"/>
            <a:ext cx="4041775" cy="639762"/>
          </a:xfrm>
        </p:spPr>
        <p:txBody>
          <a:bodyPr/>
          <a:lstStyle/>
          <a:p>
            <a:r>
              <a:rPr lang="en-US" dirty="0" smtClean="0"/>
              <a:t>Just as common: Diversity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942490"/>
            <a:ext cx="4041775" cy="39512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Local differences that bear on policy and practice:</a:t>
            </a:r>
          </a:p>
          <a:p>
            <a:r>
              <a:rPr lang="en-US" dirty="0" smtClean="0"/>
              <a:t>age of arrival in U.S. schools </a:t>
            </a:r>
          </a:p>
          <a:p>
            <a:r>
              <a:rPr lang="en-US" dirty="0" smtClean="0"/>
              <a:t>amount and degree of formal schooling</a:t>
            </a:r>
          </a:p>
          <a:p>
            <a:r>
              <a:rPr lang="en-US" dirty="0" smtClean="0"/>
              <a:t>native language literacy skills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1017956"/>
            <a:ext cx="7866062" cy="830263"/>
          </a:xfrm>
        </p:spPr>
        <p:txBody>
          <a:bodyPr/>
          <a:lstStyle/>
          <a:p>
            <a:r>
              <a:rPr lang="en-US" dirty="0" smtClean="0"/>
              <a:t>The link: Serving Newcomers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12" y="1943469"/>
            <a:ext cx="8346710" cy="3462337"/>
          </a:xfrm>
        </p:spPr>
        <p:txBody>
          <a:bodyPr/>
          <a:lstStyle/>
          <a:p>
            <a:r>
              <a:rPr lang="en-US" dirty="0" smtClean="0"/>
              <a:t>Local differences make a single instructional prototype unrealistic</a:t>
            </a:r>
          </a:p>
          <a:p>
            <a:r>
              <a:rPr lang="en-US" dirty="0" smtClean="0"/>
              <a:t>Still, common characteristics of effective settings:</a:t>
            </a:r>
          </a:p>
          <a:p>
            <a:pPr lvl="1"/>
            <a:r>
              <a:rPr lang="en-US" dirty="0" smtClean="0"/>
              <a:t>assessment, ongoing progress monitoring</a:t>
            </a:r>
          </a:p>
          <a:p>
            <a:pPr lvl="1"/>
            <a:r>
              <a:rPr lang="en-US" dirty="0" smtClean="0"/>
              <a:t>mixed-level classrooms</a:t>
            </a:r>
          </a:p>
          <a:p>
            <a:pPr lvl="1"/>
            <a:r>
              <a:rPr lang="en-US" dirty="0" smtClean="0"/>
              <a:t>academic language &amp; content-based literacy </a:t>
            </a:r>
          </a:p>
          <a:p>
            <a:pPr lvl="1"/>
            <a:r>
              <a:rPr lang="en-US" dirty="0" smtClean="0"/>
              <a:t>word-reading instruction just for the few who need it</a:t>
            </a:r>
          </a:p>
          <a:p>
            <a:pPr lvl="2"/>
            <a:r>
              <a:rPr lang="en-US" dirty="0" smtClean="0">
                <a:solidFill>
                  <a:srgbClr val="27436C"/>
                </a:solidFill>
              </a:rPr>
              <a:t>Small group or individual, intensive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Link: Making reception centers &amp; short-term academies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38" y="2593975"/>
            <a:ext cx="7866062" cy="3462337"/>
          </a:xfrm>
        </p:spPr>
        <p:txBody>
          <a:bodyPr/>
          <a:lstStyle/>
          <a:p>
            <a:r>
              <a:rPr lang="en-US" dirty="0" smtClean="0"/>
              <a:t>Short-term means </a:t>
            </a:r>
            <a:r>
              <a:rPr lang="en-US" b="1" i="1" dirty="0" smtClean="0"/>
              <a:t>brief</a:t>
            </a:r>
          </a:p>
          <a:p>
            <a:r>
              <a:rPr lang="en-US" dirty="0" smtClean="0"/>
              <a:t>Push on academic language instruction</a:t>
            </a:r>
          </a:p>
          <a:p>
            <a:pPr lvl="1"/>
            <a:r>
              <a:rPr lang="en-US" dirty="0" smtClean="0"/>
              <a:t>exclusive focus on basic skills &amp; communication shortchanges newcomers</a:t>
            </a:r>
          </a:p>
          <a:p>
            <a:r>
              <a:rPr lang="en-US" dirty="0" smtClean="0"/>
              <a:t>Testing out does not guarantee academic success for any of our </a:t>
            </a:r>
            <a:r>
              <a:rPr lang="en-US" dirty="0" err="1" smtClean="0"/>
              <a:t>ELLs</a:t>
            </a:r>
            <a:r>
              <a:rPr lang="en-US" dirty="0" smtClean="0"/>
              <a:t>, especially newcomers</a:t>
            </a:r>
          </a:p>
          <a:p>
            <a:pPr lvl="1"/>
            <a:r>
              <a:rPr lang="en-US" dirty="0" smtClean="0"/>
              <a:t>continued support is key!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what extent are newcomers a substantial proportion of your ELL population?</a:t>
            </a:r>
          </a:p>
          <a:p>
            <a:pPr lvl="1"/>
            <a:r>
              <a:rPr lang="en-US" dirty="0" smtClean="0"/>
              <a:t>Is this uniform across school levels?</a:t>
            </a:r>
          </a:p>
          <a:p>
            <a:r>
              <a:rPr lang="en-US" dirty="0" smtClean="0"/>
              <a:t>What supports and/or programs do you have in place for addressing newcomers learning needs?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What kinds of language skills are targeted in your newcomer programs?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Spotlight: Recent Research	on ELLs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Trends in their Reading Development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Effectively Serving Adolescent Newcomers</a:t>
            </a:r>
          </a:p>
          <a:p>
            <a:pPr marL="514350" indent="-514350">
              <a:buAutoNum type="arabicPeriod"/>
            </a:pPr>
            <a:r>
              <a:rPr lang="en-US" dirty="0" smtClean="0"/>
              <a:t>Accommodations for ELLs taking High-Stakes Tests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1266825"/>
            <a:ext cx="7866062" cy="830263"/>
          </a:xfrm>
        </p:spPr>
        <p:txBody>
          <a:bodyPr/>
          <a:lstStyle/>
          <a:p>
            <a:r>
              <a:rPr lang="en-US" sz="3600" dirty="0" smtClean="0"/>
              <a:t>What we’re learning about </a:t>
            </a:r>
            <a:br>
              <a:rPr lang="en-US" sz="3600" dirty="0" smtClean="0"/>
            </a:br>
            <a:r>
              <a:rPr lang="en-US" sz="3600" dirty="0" smtClean="0"/>
              <a:t>Assessment Accommodations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63" y="2433270"/>
            <a:ext cx="7866062" cy="3462337"/>
          </a:xfrm>
        </p:spPr>
        <p:txBody>
          <a:bodyPr/>
          <a:lstStyle/>
          <a:p>
            <a:r>
              <a:rPr lang="en-US" dirty="0" smtClean="0"/>
              <a:t>Uncovering a Working Myth: </a:t>
            </a:r>
          </a:p>
          <a:p>
            <a:pPr lvl="1"/>
            <a:r>
              <a:rPr lang="en-US" dirty="0" smtClean="0"/>
              <a:t>The more accommodations the better?</a:t>
            </a:r>
          </a:p>
          <a:p>
            <a:pPr lvl="2"/>
            <a:r>
              <a:rPr lang="en-US" dirty="0" smtClean="0">
                <a:solidFill>
                  <a:srgbClr val="27436C"/>
                </a:solidFill>
              </a:rPr>
              <a:t>75 different accommodations currently in use with ELLs</a:t>
            </a:r>
          </a:p>
          <a:p>
            <a:r>
              <a:rPr lang="en-US" dirty="0" smtClean="0"/>
              <a:t>Discovering the reality</a:t>
            </a:r>
            <a:r>
              <a:rPr lang="en-US" b="1" dirty="0" smtClean="0"/>
              <a:t>: </a:t>
            </a:r>
          </a:p>
          <a:p>
            <a:pPr lvl="1"/>
            <a:r>
              <a:rPr lang="en-US" dirty="0" smtClean="0"/>
              <a:t>The majority of accommodations in use are questionable or inappropriate for 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86" y="1122362"/>
            <a:ext cx="8147414" cy="830263"/>
          </a:xfrm>
        </p:spPr>
        <p:txBody>
          <a:bodyPr/>
          <a:lstStyle/>
          <a:p>
            <a:r>
              <a:rPr lang="en-US" sz="3800" dirty="0" smtClean="0"/>
              <a:t>The Link: Using Accommodations Wisely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86" y="1707797"/>
            <a:ext cx="7666768" cy="4532359"/>
          </a:xfrm>
        </p:spPr>
        <p:txBody>
          <a:bodyPr/>
          <a:lstStyle/>
          <a:p>
            <a:pPr marL="342900" lvl="2" indent="-342900">
              <a:buNone/>
            </a:pPr>
            <a:r>
              <a:rPr lang="en-US" sz="2800" dirty="0" smtClean="0">
                <a:solidFill>
                  <a:srgbClr val="27436C"/>
                </a:solidFill>
              </a:rPr>
              <a:t>Considerations for Matching the Accommodations to the Learner:</a:t>
            </a:r>
            <a:endParaRPr lang="en-US" sz="2400" dirty="0" smtClean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Native language literacy proficiency?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Instruction provided about how to use the accommodation (e.g., dictionaries)?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Language of instruction? Proficiency level?</a:t>
            </a:r>
          </a:p>
          <a:p>
            <a:pPr lvl="2"/>
            <a:endParaRPr lang="en-US" sz="1800" dirty="0" smtClean="0"/>
          </a:p>
          <a:p>
            <a:pPr>
              <a:buNone/>
            </a:pPr>
            <a:r>
              <a:rPr lang="en-US" dirty="0" smtClean="0"/>
              <a:t>Combining Accommodations Judiciously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e.g., dictionary use takes time, so complement with extended time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1343025"/>
            <a:ext cx="7866062" cy="830263"/>
          </a:xfrm>
        </p:spPr>
        <p:txBody>
          <a:bodyPr/>
          <a:lstStyle/>
          <a:p>
            <a:r>
              <a:rPr lang="en-US" sz="3600" dirty="0" smtClean="0"/>
              <a:t>What we’re learning about </a:t>
            </a:r>
            <a:br>
              <a:rPr lang="en-US" sz="3600" dirty="0" smtClean="0"/>
            </a:br>
            <a:r>
              <a:rPr lang="en-US" sz="3600" dirty="0" smtClean="0"/>
              <a:t>Assessment Accommodations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38" y="2600325"/>
            <a:ext cx="7866062" cy="3462337"/>
          </a:xfrm>
        </p:spPr>
        <p:txBody>
          <a:bodyPr/>
          <a:lstStyle/>
          <a:p>
            <a:r>
              <a:rPr lang="en-US" dirty="0" smtClean="0"/>
              <a:t>They don’t always make up the gaps:</a:t>
            </a:r>
          </a:p>
          <a:p>
            <a:pPr lvl="1"/>
            <a:r>
              <a:rPr lang="en-US" dirty="0" smtClean="0"/>
              <a:t>Central role of academic language in content assessment</a:t>
            </a:r>
          </a:p>
          <a:p>
            <a:pPr lvl="1"/>
            <a:r>
              <a:rPr lang="en-US" dirty="0" smtClean="0"/>
              <a:t>Mediating role of language in content learning</a:t>
            </a:r>
          </a:p>
          <a:p>
            <a:pPr lvl="1"/>
            <a:r>
              <a:rPr lang="en-US" dirty="0" smtClean="0"/>
              <a:t>Differential opportunities to learn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1182913"/>
            <a:ext cx="7866062" cy="830263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38" y="1792320"/>
            <a:ext cx="7866062" cy="4274845"/>
          </a:xfrm>
        </p:spPr>
        <p:txBody>
          <a:bodyPr/>
          <a:lstStyle/>
          <a:p>
            <a:r>
              <a:rPr lang="en-US" dirty="0" smtClean="0"/>
              <a:t>What accommodations are allowable in your state for </a:t>
            </a:r>
            <a:r>
              <a:rPr lang="en-US" dirty="0" err="1" smtClean="0"/>
              <a:t>ELLs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 these address EL student’s linguistic needs?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To what extent do students get an opportunity to use these accommodations during instruction?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are decisions made regarding allowable accommodations for a specific student?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19" y="553676"/>
            <a:ext cx="7866062" cy="830263"/>
          </a:xfrm>
        </p:spPr>
        <p:txBody>
          <a:bodyPr>
            <a:normAutofit/>
          </a:bodyPr>
          <a:lstStyle/>
          <a:p>
            <a:r>
              <a:rPr lang="en-US" dirty="0" smtClean="0"/>
              <a:t>The 21st Century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776413"/>
            <a:ext cx="3856037" cy="39497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Cultural, linguistic, and economic diversity is a reality for the nation as a whole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2176463"/>
            <a:ext cx="3857625" cy="3949700"/>
          </a:xfrm>
        </p:spPr>
        <p:txBody>
          <a:bodyPr anchor="b"/>
          <a:lstStyle/>
          <a:p>
            <a:pPr marL="342900" lvl="1" indent="-342900">
              <a:buNone/>
            </a:pPr>
            <a:r>
              <a:rPr lang="en-US" sz="3000" dirty="0" smtClean="0"/>
              <a:t>For </a:t>
            </a:r>
            <a:r>
              <a:rPr lang="en-US" sz="3000" i="1" dirty="0" smtClean="0"/>
              <a:t>all</a:t>
            </a:r>
            <a:r>
              <a:rPr lang="en-US" sz="3000" dirty="0" smtClean="0"/>
              <a:t> settings </a:t>
            </a:r>
          </a:p>
          <a:p>
            <a:pPr marL="342900" lvl="1" indent="-342900">
              <a:buNone/>
            </a:pPr>
            <a:r>
              <a:rPr lang="en-US" sz="3000" dirty="0" smtClean="0"/>
              <a:t>and </a:t>
            </a:r>
            <a:r>
              <a:rPr lang="en-US" sz="3000" i="1" dirty="0" smtClean="0"/>
              <a:t>all</a:t>
            </a:r>
            <a:r>
              <a:rPr lang="en-US" sz="3000" dirty="0" smtClean="0"/>
              <a:t> programs </a:t>
            </a:r>
          </a:p>
          <a:p>
            <a:pPr marL="342900" lvl="1" indent="-342900">
              <a:buNone/>
            </a:pPr>
            <a:r>
              <a:rPr lang="en-US" sz="3000" dirty="0" smtClean="0"/>
              <a:t>serving children</a:t>
            </a:r>
          </a:p>
        </p:txBody>
      </p:sp>
      <p:pic>
        <p:nvPicPr>
          <p:cNvPr id="5" name="Picture 5" descr="U.S. MAP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791076" y="1895475"/>
            <a:ext cx="3314700" cy="21336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182" y="4307421"/>
            <a:ext cx="2163068" cy="181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" y="3823606"/>
            <a:ext cx="1752600" cy="12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1093" y="5762625"/>
            <a:ext cx="1476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0" y="1383939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Framework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  <a:latin typeface="Calibri" pitchFamily="34" charset="0"/>
              </a:rPr>
              <a:t>The 21</a:t>
            </a:r>
            <a:r>
              <a:rPr lang="en-US" baseline="30000" dirty="0" smtClean="0">
                <a:solidFill>
                  <a:srgbClr val="7F7F7F"/>
                </a:solidFill>
                <a:latin typeface="Calibri" pitchFamily="34" charset="0"/>
              </a:rPr>
              <a:t>st</a:t>
            </a:r>
            <a:r>
              <a:rPr lang="en-US" dirty="0" smtClean="0">
                <a:solidFill>
                  <a:srgbClr val="7F7F7F"/>
                </a:solidFill>
                <a:latin typeface="Calibri" pitchFamily="34" charset="0"/>
              </a:rPr>
              <a:t> Century America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  <a:latin typeface="Calibri" pitchFamily="34" charset="0"/>
              </a:rPr>
              <a:t>Organizing For The Success Of ELLs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rgbClr val="7F7F7F"/>
                </a:solidFill>
              </a:rPr>
              <a:t>Lessons Learned From Recent Research</a:t>
            </a:r>
            <a:endParaRPr lang="en-US" dirty="0" smtClean="0">
              <a:solidFill>
                <a:srgbClr val="7F7F7F"/>
              </a:solidFill>
              <a:latin typeface="Calibri" pitchFamily="34" charset="0"/>
            </a:endParaRP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rgbClr val="7F7F7F"/>
                </a:solidFill>
              </a:rPr>
              <a:t>Linking Lessons-learned To The Design Of Effective Policies &amp; Practices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Bringing It All Together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1172308"/>
            <a:ext cx="7866062" cy="830263"/>
          </a:xfrm>
        </p:spPr>
        <p:txBody>
          <a:bodyPr/>
          <a:lstStyle/>
          <a:p>
            <a:r>
              <a:rPr lang="en-US" dirty="0" smtClean="0"/>
              <a:t>Bringing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823816"/>
            <a:ext cx="4906718" cy="446001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ELLs educated entirely in the U.S., reclassified </a:t>
            </a:r>
            <a:r>
              <a:rPr lang="en-US" dirty="0" err="1" smtClean="0"/>
              <a:t>ELLs</a:t>
            </a:r>
            <a:r>
              <a:rPr lang="en-US" dirty="0" smtClean="0"/>
              <a:t>, ELL newcomers, and their English-only peers…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</a:t>
            </a:r>
            <a:r>
              <a:rPr lang="en-US" dirty="0" smtClean="0"/>
              <a:t>need the oral and written language abilities to learn content-knowledge </a:t>
            </a:r>
            <a:r>
              <a:rPr lang="en-US" i="1" dirty="0" smtClean="0"/>
              <a:t>and </a:t>
            </a:r>
            <a:r>
              <a:rPr lang="en-US" dirty="0" smtClean="0"/>
              <a:t>to communicate what they learned.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014630"/>
              </p:ext>
            </p:extLst>
          </p:nvPr>
        </p:nvGraphicFramePr>
        <p:xfrm>
          <a:off x="4534929" y="2252036"/>
          <a:ext cx="4287795" cy="394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45015" y="4651618"/>
            <a:ext cx="2743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Having the language to understand what you’re reading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1266092"/>
            <a:ext cx="7866062" cy="830263"/>
          </a:xfrm>
        </p:spPr>
        <p:txBody>
          <a:bodyPr/>
          <a:lstStyle/>
          <a:p>
            <a:r>
              <a:rPr lang="en-US" dirty="0" smtClean="0"/>
              <a:t>Bringing it All together: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38" y="2286002"/>
            <a:ext cx="7866062" cy="3462337"/>
          </a:xfrm>
        </p:spPr>
        <p:txBody>
          <a:bodyPr/>
          <a:lstStyle/>
          <a:p>
            <a:r>
              <a:rPr lang="en-US" sz="2400" dirty="0" smtClean="0"/>
              <a:t>Knowledge based literacy instruction</a:t>
            </a:r>
          </a:p>
          <a:p>
            <a:pPr lvl="1"/>
            <a:r>
              <a:rPr lang="en-US" sz="2400" dirty="0" smtClean="0"/>
              <a:t>content goals</a:t>
            </a:r>
          </a:p>
          <a:p>
            <a:pPr lvl="1"/>
            <a:r>
              <a:rPr lang="en-US" sz="2400" dirty="0" smtClean="0"/>
              <a:t>knowledge gaps rather than skills gaps</a:t>
            </a:r>
          </a:p>
          <a:p>
            <a:pPr lvl="1"/>
            <a:r>
              <a:rPr lang="en-US" sz="2400" dirty="0" smtClean="0"/>
              <a:t>professional development plans</a:t>
            </a:r>
          </a:p>
          <a:p>
            <a:r>
              <a:rPr lang="en-US" sz="2400" dirty="0" smtClean="0"/>
              <a:t>PK-12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assessment systems </a:t>
            </a:r>
          </a:p>
          <a:p>
            <a:pPr lvl="1"/>
            <a:r>
              <a:rPr lang="en-US" sz="2400" dirty="0" smtClean="0"/>
              <a:t>include a significant focus on oral language</a:t>
            </a:r>
          </a:p>
          <a:p>
            <a:r>
              <a:rPr lang="en-US" sz="2400" dirty="0" smtClean="0"/>
              <a:t>Formal plan for continued support for reclassified ELLs</a:t>
            </a:r>
          </a:p>
          <a:p>
            <a:pPr lvl="1"/>
            <a:r>
              <a:rPr lang="en-US" sz="2400" dirty="0" smtClean="0"/>
              <a:t>universal design for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8584" y="1711562"/>
          <a:ext cx="6365630" cy="4923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owchart: Stored Data 8"/>
          <p:cNvSpPr/>
          <p:nvPr/>
        </p:nvSpPr>
        <p:spPr bwMode="auto">
          <a:xfrm rot="10800000">
            <a:off x="6564923" y="1711562"/>
            <a:ext cx="2297723" cy="4923694"/>
          </a:xfrm>
          <a:prstGeom prst="flowChartOnlineStorag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92368" y="867506"/>
            <a:ext cx="2391509" cy="64476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ＭＳ Ｐゴシック" charset="0"/>
                <a:cs typeface="ＭＳ Ｐゴシック" charset="0"/>
              </a:rPr>
              <a:t>Lessons Learned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012829" y="668214"/>
            <a:ext cx="3458309" cy="1043347"/>
          </a:xfrm>
          <a:prstGeom prst="rightArrow">
            <a:avLst>
              <a:gd name="adj1" fmla="val 50000"/>
              <a:gd name="adj2" fmla="val 47143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charset="0"/>
                <a:cs typeface="ＭＳ Ｐゴシック" charset="0"/>
              </a:rPr>
              <a:t>Action Steps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Flowchart: Stored Data 12"/>
          <p:cNvSpPr/>
          <p:nvPr/>
        </p:nvSpPr>
        <p:spPr bwMode="auto">
          <a:xfrm rot="10800000">
            <a:off x="6541475" y="668214"/>
            <a:ext cx="2133601" cy="961288"/>
          </a:xfrm>
          <a:prstGeom prst="flowChartOnlineStorag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4214" y="644767"/>
            <a:ext cx="1910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Improved Academic Outcomes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3507" y="2778368"/>
            <a:ext cx="17467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Increasing the quality of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</a:rPr>
              <a:t>ELLs’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language and reading environments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1237342"/>
            <a:ext cx="7866062" cy="830263"/>
          </a:xfrm>
        </p:spPr>
        <p:txBody>
          <a:bodyPr/>
          <a:lstStyle/>
          <a:p>
            <a:r>
              <a:rPr lang="en-US" dirty="0" smtClean="0"/>
              <a:t>Discussion: bringing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51" y="2176463"/>
            <a:ext cx="8130948" cy="3462337"/>
          </a:xfrm>
        </p:spPr>
        <p:txBody>
          <a:bodyPr/>
          <a:lstStyle/>
          <a:p>
            <a:r>
              <a:rPr lang="en-US" dirty="0" smtClean="0"/>
              <a:t>Where is your school/district/state on the continuum of development of a model educational system for </a:t>
            </a:r>
            <a:r>
              <a:rPr lang="en-US" dirty="0" err="1" smtClean="0"/>
              <a:t>ELLs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can you do to advance along this continuum?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The demographics of your EL population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Content area instruction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Assessment and accommodations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English language development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Data-based decision making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r>
              <a:rPr lang="en-US" sz="1200">
                <a:latin typeface="Times New Roman" pitchFamily="112" charset="0"/>
                <a:ea typeface="MS Pゴシック" pitchFamily="-92" charset="-128"/>
              </a:rPr>
              <a:t>Funded by U.S. Department of Education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1000" y="2409573"/>
            <a:ext cx="8458200" cy="3791465"/>
          </a:xfrm>
          <a:prstGeom prst="rect">
            <a:avLst/>
          </a:prstGeom>
          <a:noFill/>
          <a:ln>
            <a:noFill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endParaRPr lang="en-US" sz="1600" b="1" i="1" dirty="0">
              <a:latin typeface="Arial Narrow" pitchFamily="34" charset="0"/>
            </a:endParaRPr>
          </a:p>
        </p:txBody>
      </p:sp>
      <p:pic>
        <p:nvPicPr>
          <p:cNvPr id="4101" name="Picture 3" descr="COI LOGO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1225392"/>
            <a:ext cx="17176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0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endParaRPr lang="en-US" sz="32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8605" y="2884236"/>
            <a:ext cx="691978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Contact the Center on Instruction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hlinkClick r:id="rId3"/>
              </a:rPr>
              <a:t>COI-Info@rmcres.com</a:t>
            </a:r>
            <a:r>
              <a:rPr lang="en-US" sz="2800" dirty="0"/>
              <a:t> </a:t>
            </a:r>
          </a:p>
          <a:p>
            <a:pPr algn="ctr">
              <a:lnSpc>
                <a:spcPct val="90000"/>
              </a:lnSpc>
            </a:pPr>
            <a:r>
              <a:rPr lang="en-US" sz="2800" dirty="0"/>
              <a:t>Website address: </a:t>
            </a:r>
            <a:r>
              <a:rPr lang="en-US" sz="2800" dirty="0">
                <a:hlinkClick r:id="rId4"/>
              </a:rPr>
              <a:t>http://centeroninstruction.org</a:t>
            </a:r>
            <a:r>
              <a:rPr lang="en-US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16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668338" y="1209675"/>
            <a:ext cx="7866062" cy="830263"/>
          </a:xfrm>
        </p:spPr>
        <p:txBody>
          <a:bodyPr/>
          <a:lstStyle/>
          <a:p>
            <a:r>
              <a:rPr lang="en-US" dirty="0" smtClean="0"/>
              <a:t>English Language Learners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668338" y="2039938"/>
            <a:ext cx="7866062" cy="3910012"/>
          </a:xfrm>
        </p:spPr>
        <p:txBody>
          <a:bodyPr/>
          <a:lstStyle/>
          <a:p>
            <a:r>
              <a:rPr lang="en-US" sz="2400" dirty="0" smtClean="0"/>
              <a:t>Large gap in achievement between ELLs and their English-only peers</a:t>
            </a:r>
          </a:p>
          <a:p>
            <a:pPr lvl="1"/>
            <a:r>
              <a:rPr lang="en-US" sz="2000" dirty="0" smtClean="0"/>
              <a:t>50% of Latino fourth graders scored at the below-basic level in reading (NCES, 2007)</a:t>
            </a:r>
          </a:p>
          <a:p>
            <a:r>
              <a:rPr lang="en-US" sz="2400" dirty="0" smtClean="0"/>
              <a:t>Almost twice as likely as their English-only peers to dropout</a:t>
            </a:r>
          </a:p>
          <a:p>
            <a:pPr lvl="1"/>
            <a:r>
              <a:rPr lang="en-US" sz="2000" dirty="0" smtClean="0"/>
              <a:t>Latinos account for nearly half (46%) of all high school dropouts (Snyder, </a:t>
            </a:r>
            <a:r>
              <a:rPr lang="en-US" sz="2000" dirty="0" err="1" smtClean="0"/>
              <a:t>Dillow</a:t>
            </a:r>
            <a:r>
              <a:rPr lang="en-US" sz="2000" dirty="0" smtClean="0"/>
              <a:t>, &amp; Hoffman, 2007).  </a:t>
            </a:r>
          </a:p>
          <a:p>
            <a:r>
              <a:rPr lang="en-US" sz="2400" dirty="0" smtClean="0"/>
              <a:t>College remediation rates on the incline</a:t>
            </a:r>
          </a:p>
          <a:p>
            <a:r>
              <a:rPr lang="en-US" sz="2400" dirty="0" smtClean="0"/>
              <a:t>Juxtaposed against family aspirations </a:t>
            </a:r>
          </a:p>
          <a:p>
            <a:pPr lvl="1"/>
            <a:r>
              <a:rPr lang="en-US" sz="2000" dirty="0" smtClean="0"/>
              <a:t>“Land of Opportunity”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668338" y="1298575"/>
            <a:ext cx="7866062" cy="830263"/>
          </a:xfrm>
        </p:spPr>
        <p:txBody>
          <a:bodyPr/>
          <a:lstStyle/>
          <a:p>
            <a:r>
              <a:rPr lang="en-US" sz="3200" dirty="0" smtClean="0"/>
              <a:t>Classrooms as a Setting for Development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54038" y="2271713"/>
            <a:ext cx="7866062" cy="4062412"/>
          </a:xfrm>
        </p:spPr>
        <p:txBody>
          <a:bodyPr/>
          <a:lstStyle/>
          <a:p>
            <a:r>
              <a:rPr lang="en-US" sz="2400" dirty="0" smtClean="0"/>
              <a:t>Children and youth spend 15,000-20,000 hours of their lives in classrooms</a:t>
            </a:r>
          </a:p>
          <a:p>
            <a:pPr lvl="1"/>
            <a:r>
              <a:rPr lang="en-US" sz="2400" dirty="0" smtClean="0"/>
              <a:t>formal instruction occurs primarily in classrooms</a:t>
            </a:r>
          </a:p>
          <a:p>
            <a:endParaRPr lang="en-US" sz="2400" dirty="0" smtClean="0"/>
          </a:p>
          <a:p>
            <a:r>
              <a:rPr lang="en-US" sz="2400" dirty="0" smtClean="0"/>
              <a:t>For immigrant students and non-native speakers of English, the classroom is an especially important setting for cognitive, linguistic, and social-emotional development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the </a:t>
            </a:r>
            <a:r>
              <a:rPr lang="en-US" dirty="0" err="1" smtClean="0"/>
              <a:t>ELLs</a:t>
            </a:r>
            <a:r>
              <a:rPr lang="en-US" dirty="0" smtClean="0"/>
              <a:t> in your school, district, or state? </a:t>
            </a:r>
          </a:p>
          <a:p>
            <a:pPr lvl="1"/>
            <a:r>
              <a:rPr lang="en-US" dirty="0" smtClean="0"/>
              <a:t>Home </a:t>
            </a:r>
            <a:r>
              <a:rPr lang="en-US" dirty="0" err="1" smtClean="0"/>
              <a:t>language(s</a:t>
            </a:r>
            <a:r>
              <a:rPr lang="en-US" dirty="0" smtClean="0"/>
              <a:t>)? </a:t>
            </a:r>
          </a:p>
          <a:p>
            <a:pPr lvl="1"/>
            <a:r>
              <a:rPr lang="en-US" dirty="0" smtClean="0"/>
              <a:t>Populations’ rate of growth? </a:t>
            </a:r>
          </a:p>
          <a:p>
            <a:pPr lvl="1"/>
            <a:r>
              <a:rPr lang="en-US" dirty="0" smtClean="0"/>
              <a:t>Process of identification? </a:t>
            </a:r>
          </a:p>
          <a:p>
            <a:pPr lvl="1"/>
            <a:r>
              <a:rPr lang="en-US" dirty="0" smtClean="0"/>
              <a:t>Age of arrival (e.g., U.S. born, newcomers)?</a:t>
            </a:r>
          </a:p>
          <a:p>
            <a:pPr lvl="1"/>
            <a:r>
              <a:rPr lang="en-US" dirty="0" smtClean="0"/>
              <a:t>Socio-economic status?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Framework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The 21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Century America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Organizing For The Success Of ELLs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</a:rPr>
              <a:t>Lessons Learned From Recent Research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rgbClr val="7F7F7F"/>
                </a:solidFill>
                <a:latin typeface="Calibri" pitchFamily="34" charset="0"/>
              </a:rPr>
              <a:t>Linking Lessons-</a:t>
            </a:r>
            <a:r>
              <a:rPr lang="en-US" dirty="0" smtClean="0">
                <a:solidFill>
                  <a:srgbClr val="7F7F7F"/>
                </a:solidFill>
              </a:rPr>
              <a:t>learned To The D</a:t>
            </a:r>
            <a:r>
              <a:rPr lang="en-US" dirty="0" smtClean="0">
                <a:solidFill>
                  <a:srgbClr val="7F7F7F"/>
                </a:solidFill>
                <a:latin typeface="Calibri" pitchFamily="34" charset="0"/>
              </a:rPr>
              <a:t>esign Of </a:t>
            </a:r>
            <a:r>
              <a:rPr lang="en-US" dirty="0" smtClean="0">
                <a:solidFill>
                  <a:srgbClr val="7F7F7F"/>
                </a:solidFill>
              </a:rPr>
              <a:t>E</a:t>
            </a:r>
            <a:r>
              <a:rPr lang="en-US" dirty="0" smtClean="0">
                <a:solidFill>
                  <a:srgbClr val="7F7F7F"/>
                </a:solidFill>
                <a:latin typeface="Calibri" pitchFamily="34" charset="0"/>
              </a:rPr>
              <a:t>ffective Policies &amp; Practices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Bringing It All Together</a:t>
            </a:r>
          </a:p>
          <a:p>
            <a:pPr marL="914400" lvl="1" indent="-514350">
              <a:spcAft>
                <a:spcPts val="1200"/>
              </a:spcAft>
              <a:buNone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7"/>
</p:tagLst>
</file>

<file path=ppt/theme/theme1.xml><?xml version="1.0" encoding="utf-8"?>
<a:theme xmlns:a="http://schemas.openxmlformats.org/drawingml/2006/main" name="PPT Template for Western SIG Conference">
  <a:themeElements>
    <a:clrScheme name="PPT Template for Western SIG Conference.pptx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PT Template for Western SIG Conference.pptx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PT Template for Western SIG Conference.pptx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2546</Words>
  <Application>Microsoft Office PowerPoint</Application>
  <PresentationFormat>On-screen Show (4:3)</PresentationFormat>
  <Paragraphs>532</Paragraphs>
  <Slides>55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PPT Template for Western SIG Conference</vt:lpstr>
      <vt:lpstr>Organizing for the Success of English Language Learners</vt:lpstr>
      <vt:lpstr>PowerPoint Presentation</vt:lpstr>
      <vt:lpstr>Framework</vt:lpstr>
      <vt:lpstr>The 21st Century America </vt:lpstr>
      <vt:lpstr>The 21st Century America</vt:lpstr>
      <vt:lpstr>English Language Learners</vt:lpstr>
      <vt:lpstr>Classrooms as a Setting for Development</vt:lpstr>
      <vt:lpstr>Discussion</vt:lpstr>
      <vt:lpstr>Framework</vt:lpstr>
      <vt:lpstr>Spotlight: Recent Research on ELLs </vt:lpstr>
      <vt:lpstr>PowerPoint Presentation</vt:lpstr>
      <vt:lpstr>Trends in ELLs’ Reading Development</vt:lpstr>
      <vt:lpstr>Trends in ELLs’ Reading Development (cont.)</vt:lpstr>
      <vt:lpstr>PowerPoint Presentation</vt:lpstr>
      <vt:lpstr>PowerPoint Presentation</vt:lpstr>
      <vt:lpstr>Prototype Case</vt:lpstr>
      <vt:lpstr>Discussion </vt:lpstr>
      <vt:lpstr>The Link: Creating a Comprehensive Assessment Battery</vt:lpstr>
      <vt:lpstr>The Link: Creating a Comprehensive Assessment Battery</vt:lpstr>
      <vt:lpstr>Assessments Can Create Instructional Imbalance</vt:lpstr>
      <vt:lpstr>Unintended Consequences of Unbalanced Assessment</vt:lpstr>
      <vt:lpstr>An Ideal Literacy Battery</vt:lpstr>
      <vt:lpstr>Discussion</vt:lpstr>
      <vt:lpstr>Matching Instruction to Today’s Students</vt:lpstr>
      <vt:lpstr>Knowledge-Based Reading Instruction </vt:lpstr>
      <vt:lpstr>Standard Practice, Elementary to High School </vt:lpstr>
      <vt:lpstr>Building Language &amp; Vocabulary</vt:lpstr>
      <vt:lpstr>Academic Language</vt:lpstr>
      <vt:lpstr>Academic Language</vt:lpstr>
      <vt:lpstr>Academic Words are Abstract Concepts</vt:lpstr>
      <vt:lpstr>What does it mean to know a word?</vt:lpstr>
      <vt:lpstr>So how do we teach vocabulary to promote literacy skills?</vt:lpstr>
      <vt:lpstr>What are some key elements of the process?</vt:lpstr>
      <vt:lpstr>Why Start with Print?</vt:lpstr>
      <vt:lpstr>So, for example…</vt:lpstr>
      <vt:lpstr>Or, how about…</vt:lpstr>
      <vt:lpstr>PowerPoint Presentation</vt:lpstr>
      <vt:lpstr>What does this mean for K-12?</vt:lpstr>
      <vt:lpstr>Discussion</vt:lpstr>
      <vt:lpstr>Spotlight: Recent Research on ELLs </vt:lpstr>
      <vt:lpstr>Adolescent Newcomers</vt:lpstr>
      <vt:lpstr>The link: Serving Newcomers</vt:lpstr>
      <vt:lpstr>The Link: Making reception centers &amp; short-term academies work</vt:lpstr>
      <vt:lpstr>Discussion</vt:lpstr>
      <vt:lpstr>Spotlight: Recent Research on ELLs </vt:lpstr>
      <vt:lpstr>What we’re learning about  Assessment Accommodations</vt:lpstr>
      <vt:lpstr>The Link: Using Accommodations Wisely</vt:lpstr>
      <vt:lpstr>What we’re learning about  Assessment Accommodations</vt:lpstr>
      <vt:lpstr>Discussion</vt:lpstr>
      <vt:lpstr>Framework</vt:lpstr>
      <vt:lpstr>Bringing it All together</vt:lpstr>
      <vt:lpstr>Bringing it All together: Key Points</vt:lpstr>
      <vt:lpstr>PowerPoint Presentation</vt:lpstr>
      <vt:lpstr>Discussion: bringing it all Together</vt:lpstr>
      <vt:lpstr>PowerPoint Presentation</vt:lpstr>
    </vt:vector>
  </TitlesOfParts>
  <Company>Learnlng Innovations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PRESENTATIONTITLE HERE</dc:title>
  <dc:creator>Jan Phlegar</dc:creator>
  <cp:lastModifiedBy>Ruth Dober</cp:lastModifiedBy>
  <cp:revision>101</cp:revision>
  <dcterms:created xsi:type="dcterms:W3CDTF">2011-04-06T21:24:26Z</dcterms:created>
  <dcterms:modified xsi:type="dcterms:W3CDTF">2011-04-07T11:51:04Z</dcterms:modified>
</cp:coreProperties>
</file>