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422" r:id="rId3"/>
    <p:sldId id="348" r:id="rId4"/>
    <p:sldId id="349" r:id="rId5"/>
    <p:sldId id="399" r:id="rId6"/>
    <p:sldId id="352" r:id="rId7"/>
    <p:sldId id="260" r:id="rId8"/>
    <p:sldId id="418" r:id="rId9"/>
    <p:sldId id="419" r:id="rId10"/>
    <p:sldId id="332" r:id="rId11"/>
    <p:sldId id="281" r:id="rId12"/>
    <p:sldId id="282" r:id="rId13"/>
    <p:sldId id="286" r:id="rId14"/>
    <p:sldId id="338" r:id="rId15"/>
    <p:sldId id="295" r:id="rId16"/>
    <p:sldId id="420" r:id="rId17"/>
    <p:sldId id="304" r:id="rId18"/>
    <p:sldId id="311" r:id="rId19"/>
    <p:sldId id="312" r:id="rId20"/>
    <p:sldId id="421" r:id="rId21"/>
    <p:sldId id="32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 Clarke" initials="B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3" autoAdjust="0"/>
    <p:restoredTop sz="86398" autoAdjust="0"/>
  </p:normalViewPr>
  <p:slideViewPr>
    <p:cSldViewPr snapToObjects="1">
      <p:cViewPr varScale="1">
        <p:scale>
          <a:sx n="80" d="100"/>
          <a:sy n="80" d="100"/>
        </p:scale>
        <p:origin x="-67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4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-2309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B4088-6B20-4BBC-BC9A-6302AD4CBEF3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6F44A-9D40-4820-9F6F-B62C4AD63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9530-8498-734C-965A-DFFF86206F23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67DC7-A679-3741-96B5-7FB33D80F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7DC7-A679-3741-96B5-7FB33D80FF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ctr"/>
            <a:endParaRPr lang="en-US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B36A12-19B9-0347-8C3F-D9156379F16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7DC7-A679-3741-96B5-7FB33D80FF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</a:t>
            </a:r>
            <a:r>
              <a:rPr lang="en-US" baseline="0" dirty="0" smtClean="0"/>
              <a:t> website 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7DC7-A679-3741-96B5-7FB33D80FF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974" indent="-227974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53FEE-0B4E-4AB9-8DDF-AB1714EA10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D07BF5-C71D-3F42-AD2D-62AB63EC39F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878A29-8AF8-EF4B-A7C2-4B3D95048D2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BEA689-F226-3041-9D69-DC15B073AA3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74E3D1-85BF-2540-A802-6C038C198EE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71CD1A-B750-7645-9682-1DE841F7A66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325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51153-3388-D648-A032-B0F2EDDC5923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40F0130-37C7-6342-9F37-18E82C224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51153-3388-D648-A032-B0F2EDDC5923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F0130-37C7-6342-9F37-18E82C224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51153-3388-D648-A032-B0F2EDDC5923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F0130-37C7-6342-9F37-18E82C224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DC51153-3388-D648-A032-B0F2EDDC5923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40F0130-37C7-6342-9F37-18E82C224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632523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3200" kern="1200">
          <a:solidFill>
            <a:srgbClr val="632523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–"/>
        <a:defRPr sz="2800" kern="1200">
          <a:solidFill>
            <a:srgbClr val="632523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2400" kern="1200">
          <a:solidFill>
            <a:srgbClr val="632523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–"/>
        <a:defRPr sz="2000" kern="1200">
          <a:solidFill>
            <a:srgbClr val="632523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»"/>
        <a:defRPr sz="2000" kern="1200">
          <a:solidFill>
            <a:srgbClr val="632523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ninstruction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ninstruction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es.ed.gov/ncee/wwc/publications/practiceguides" TargetMode="External"/><Relationship Id="rId4" Type="http://schemas.openxmlformats.org/officeDocument/2006/relationships/hyperlink" Target="http://www.rti4success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I-Info@rmcres.com" TargetMode="External"/><Relationship Id="rId2" Type="http://schemas.openxmlformats.org/officeDocument/2006/relationships/hyperlink" Target="http://www.inres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mailto:jokerr@inresg.org" TargetMode="External"/><Relationship Id="rId4" Type="http://schemas.openxmlformats.org/officeDocument/2006/relationships/hyperlink" Target="http://centeroninstruction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ncee/wwc/publications/practiceguid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839200" cy="2514600"/>
          </a:xfrm>
        </p:spPr>
        <p:txBody>
          <a:bodyPr/>
          <a:lstStyle/>
          <a:p>
            <a:r>
              <a:rPr lang="en-US" sz="3800" dirty="0" smtClean="0"/>
              <a:t>Response to Intervention as a </a:t>
            </a:r>
            <a:br>
              <a:rPr lang="en-US" sz="3800" dirty="0" smtClean="0"/>
            </a:br>
            <a:r>
              <a:rPr lang="en-US" sz="3800" dirty="0" smtClean="0"/>
              <a:t>Tool in School Turnaround:</a:t>
            </a:r>
            <a:br>
              <a:rPr lang="en-US" sz="3800" dirty="0" smtClean="0"/>
            </a:br>
            <a:r>
              <a:rPr lang="en-US" sz="3800" dirty="0" smtClean="0"/>
              <a:t>The Situation in Mathematics</a:t>
            </a:r>
            <a:endParaRPr lang="en-US" sz="3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533400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May 25</a:t>
            </a:r>
            <a:r>
              <a:rPr lang="en-US" sz="2200" dirty="0" smtClean="0"/>
              <a:t>, 2011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1688068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2125" y="634424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82E2E"/>
                </a:solidFill>
              </a:rPr>
              <a:t>Central SIG Regional Education Conference</a:t>
            </a:r>
            <a:endParaRPr lang="en-US" sz="3200" dirty="0"/>
          </a:p>
        </p:txBody>
      </p:sp>
      <p:pic>
        <p:nvPicPr>
          <p:cNvPr id="8" name="Picture 3" descr="COI LOGO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2268"/>
            <a:ext cx="1389773" cy="9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to Teach in Intervention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3600" dirty="0" smtClean="0"/>
              <a:t>Instruction  should include:</a:t>
            </a:r>
          </a:p>
          <a:p>
            <a:pPr lvl="1"/>
            <a:r>
              <a:rPr lang="en-US" sz="3200" dirty="0" smtClean="0"/>
              <a:t>procedures</a:t>
            </a:r>
          </a:p>
          <a:p>
            <a:pPr lvl="1"/>
            <a:r>
              <a:rPr lang="en-US" sz="3200" dirty="0" smtClean="0"/>
              <a:t>AND concepts</a:t>
            </a:r>
          </a:p>
          <a:p>
            <a:pPr lvl="1"/>
            <a:r>
              <a:rPr lang="en-US" sz="3200" dirty="0" smtClean="0"/>
              <a:t>AND word problems</a:t>
            </a:r>
          </a:p>
          <a:p>
            <a:r>
              <a:rPr lang="en-US" sz="3600" dirty="0" smtClean="0"/>
              <a:t>Whole number work consistently links operations to number properties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Recommendation 3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543800" cy="4572000"/>
          </a:xfrm>
        </p:spPr>
        <p:txBody>
          <a:bodyPr/>
          <a:lstStyle/>
          <a:p>
            <a:pPr indent="3175">
              <a:lnSpc>
                <a:spcPct val="80000"/>
              </a:lnSpc>
              <a:buFont typeface="Wingdings" pitchFamily="-112" charset="2"/>
              <a:buNone/>
            </a:pPr>
            <a:r>
              <a:rPr lang="en-US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Instruction </a:t>
            </a:r>
            <a:r>
              <a:rPr lang="en-US" dirty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during the intervention should be </a:t>
            </a:r>
            <a:r>
              <a:rPr lang="en-US" b="1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systematic and explicit</a:t>
            </a:r>
            <a:r>
              <a:rPr lang="en-US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. </a:t>
            </a:r>
            <a:r>
              <a:rPr lang="en-US" dirty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This includes providing models of proficient problem-solving, verbalization of </a:t>
            </a:r>
            <a:r>
              <a:rPr lang="en-US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thought </a:t>
            </a:r>
            <a:r>
              <a:rPr lang="en-US" dirty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processes, guided practice, corrective feedback, and frequent cumulative review.</a:t>
            </a:r>
          </a:p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sz="2400" dirty="0">
              <a:solidFill>
                <a:srgbClr val="682E2E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682E2E"/>
                </a:solidFill>
              </a:rPr>
              <a:t>Level of Evidence: </a:t>
            </a:r>
            <a:r>
              <a:rPr lang="en-US" sz="3200" b="1" dirty="0">
                <a:solidFill>
                  <a:srgbClr val="682E2E"/>
                </a:solidFill>
              </a:rPr>
              <a:t>Strong</a:t>
            </a:r>
            <a:endParaRPr lang="en-US" sz="3200" dirty="0">
              <a:solidFill>
                <a:srgbClr val="682E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Evidence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Six randomized controlled trials met standards</a:t>
            </a:r>
          </a:p>
          <a:p>
            <a:r>
              <a:rPr lang="en-US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Key themes </a:t>
            </a:r>
          </a:p>
          <a:p>
            <a:pPr marL="971550" lvl="1" indent="-514350">
              <a:buFont typeface="Arial" pitchFamily="-112" charset="0"/>
              <a:buAutoNum type="arabicPeriod"/>
            </a:pPr>
            <a:r>
              <a:rPr lang="en-US" i="1" dirty="0" smtClean="0">
                <a:solidFill>
                  <a:srgbClr val="682E2E"/>
                </a:solidFill>
              </a:rPr>
              <a:t>Extensive practice with feedback</a:t>
            </a:r>
          </a:p>
          <a:p>
            <a:pPr marL="971550" lvl="1" indent="-514350">
              <a:buFont typeface="Arial" pitchFamily="-112" charset="0"/>
              <a:buAutoNum type="arabicPeriod"/>
            </a:pPr>
            <a:r>
              <a:rPr lang="en-US" i="1" dirty="0" smtClean="0">
                <a:solidFill>
                  <a:srgbClr val="682E2E"/>
                </a:solidFill>
              </a:rPr>
              <a:t>Let students provide rationale for their decisions</a:t>
            </a:r>
          </a:p>
          <a:p>
            <a:pPr marL="971550" lvl="1" indent="-514350">
              <a:buFont typeface="Arial" pitchFamily="-112" charset="0"/>
              <a:buAutoNum type="arabicPeriod"/>
            </a:pPr>
            <a:r>
              <a:rPr lang="en-US" i="1" dirty="0" smtClean="0">
                <a:solidFill>
                  <a:srgbClr val="682E2E"/>
                </a:solidFill>
              </a:rPr>
              <a:t>Instructors and fellow students model approaches to problem solving  </a:t>
            </a:r>
          </a:p>
          <a:p>
            <a:pPr>
              <a:buFont typeface="Wingdings" pitchFamily="-112" charset="2"/>
              <a:buNone/>
            </a:pPr>
            <a:endParaRPr lang="en-US" sz="2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971550" lvl="1" indent="-514350">
              <a:buFont typeface="Wingdings" pitchFamily="-11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Recommendation 4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24800" cy="2590800"/>
          </a:xfrm>
        </p:spPr>
        <p:txBody>
          <a:bodyPr/>
          <a:lstStyle/>
          <a:p>
            <a:pPr indent="3175">
              <a:lnSpc>
                <a:spcPct val="80000"/>
              </a:lnSpc>
              <a:buFont typeface="Wingdings" pitchFamily="-112" charset="2"/>
              <a:buNone/>
            </a:pPr>
            <a:r>
              <a:rPr lang="en-US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Interventions </a:t>
            </a:r>
            <a:r>
              <a:rPr lang="en-US" dirty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should include instruction on solving word problems that is based on common underlying structures.</a:t>
            </a:r>
            <a:endParaRPr lang="en-US" sz="2800" dirty="0">
              <a:solidFill>
                <a:srgbClr val="682E2E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sz="2800" dirty="0">
              <a:solidFill>
                <a:srgbClr val="682E2E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682E2E"/>
                </a:solidFill>
              </a:rPr>
              <a:t>Level of Evidence: </a:t>
            </a:r>
            <a:r>
              <a:rPr lang="en-US" sz="3200" b="1" dirty="0">
                <a:solidFill>
                  <a:srgbClr val="682E2E"/>
                </a:solidFill>
              </a:rPr>
              <a:t>Strong</a:t>
            </a:r>
            <a:endParaRPr lang="en-US" sz="3200" dirty="0">
              <a:solidFill>
                <a:srgbClr val="682E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Visual Representation for Change Problems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18 ducks. Then 5 more swim over. How many ducks are there now?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2971800"/>
            <a:ext cx="2362200" cy="7987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0600" y="4267200"/>
            <a:ext cx="23622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0" y="4267200"/>
            <a:ext cx="23622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0"/>
            <a:endCxn id="4" idx="1"/>
          </p:cNvCxnSpPr>
          <p:nvPr/>
        </p:nvCxnSpPr>
        <p:spPr>
          <a:xfrm rot="5400000" flipH="1" flipV="1">
            <a:off x="2238033" y="3304833"/>
            <a:ext cx="896034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5562600" y="3371166"/>
            <a:ext cx="914400" cy="8960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2800" y="30479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</a:t>
            </a:r>
          </a:p>
          <a:p>
            <a:pPr algn="ctr"/>
            <a:r>
              <a:rPr lang="en-US" dirty="0" smtClean="0"/>
              <a:t> + 5 ducks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0" y="4648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Beginning</a:t>
            </a:r>
          </a:p>
          <a:p>
            <a:pPr algn="ctr"/>
            <a:r>
              <a:rPr lang="en-US" dirty="0" smtClean="0"/>
              <a:t>18 ducks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43600" y="4648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Ending</a:t>
            </a:r>
          </a:p>
          <a:p>
            <a:pPr algn="ctr"/>
            <a:r>
              <a:rPr lang="en-US" dirty="0" smtClean="0"/>
              <a:t>_____ ducks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Recommendation 5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848600" cy="2590800"/>
          </a:xfrm>
        </p:spPr>
        <p:txBody>
          <a:bodyPr/>
          <a:lstStyle/>
          <a:p>
            <a:pPr indent="3175">
              <a:lnSpc>
                <a:spcPct val="80000"/>
              </a:lnSpc>
              <a:buFont typeface="Wingdings" pitchFamily="-112" charset="2"/>
              <a:buNone/>
            </a:pPr>
            <a:r>
              <a:rPr lang="en-US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Intervention </a:t>
            </a:r>
            <a:r>
              <a:rPr lang="en-US" dirty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materials should include opportunities for the student to work with visual representations of mathematical </a:t>
            </a:r>
            <a:r>
              <a:rPr lang="en-US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ideas, </a:t>
            </a:r>
            <a:r>
              <a:rPr lang="en-US" dirty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and interventionists should be proficient in the use of visual representations of mathematical ideas.</a:t>
            </a:r>
          </a:p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sz="2000" dirty="0">
              <a:ea typeface="ＭＳ Ｐゴシック" pitchFamily="-112" charset="-128"/>
              <a:cs typeface="ＭＳ Ｐゴシック" pitchFamily="-112" charset="-128"/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682E2E"/>
                </a:solidFill>
              </a:rPr>
              <a:t>Level of Evidence: </a:t>
            </a:r>
            <a:r>
              <a:rPr lang="en-US" sz="3200" b="1" dirty="0">
                <a:solidFill>
                  <a:srgbClr val="682E2E"/>
                </a:solidFill>
              </a:rPr>
              <a:t>Moderate</a:t>
            </a:r>
            <a:endParaRPr lang="en-US" sz="3200" dirty="0">
              <a:solidFill>
                <a:srgbClr val="682E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Suggestions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Use visual representations such as number lines, arrays, and strip diagrams.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If necessary, consider use of concrete manipulatives before visual representations. The goal should be to move toward abstract understanding.</a:t>
            </a:r>
          </a:p>
          <a:p>
            <a:pPr>
              <a:lnSpc>
                <a:spcPct val="80000"/>
              </a:lnSpc>
            </a:pPr>
            <a:endParaRPr lang="en-US" sz="28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" name="Content Placeholder 15" descr="Picture 5.png"/>
          <p:cNvPicPr>
            <a:picLocks noChangeAspect="1"/>
          </p:cNvPicPr>
          <p:nvPr/>
        </p:nvPicPr>
        <p:blipFill>
          <a:blip r:embed="rId3"/>
          <a:srcRect l="-3110" r="-1987"/>
          <a:stretch>
            <a:fillRect/>
          </a:stretch>
        </p:blipFill>
        <p:spPr bwMode="auto">
          <a:xfrm>
            <a:off x="653692" y="3581400"/>
            <a:ext cx="1491019" cy="208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 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76637"/>
            <a:ext cx="1286051" cy="20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6888" y="3581400"/>
            <a:ext cx="4379912" cy="108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ture 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622990"/>
            <a:ext cx="3355975" cy="116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Recommendation 6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175">
              <a:buNone/>
            </a:pPr>
            <a:r>
              <a:rPr lang="en-US" dirty="0" smtClean="0">
                <a:solidFill>
                  <a:srgbClr val="682E2E"/>
                </a:solidFill>
                <a:ea typeface="ＭＳ Ｐゴシック" pitchFamily="-112" charset="-128"/>
                <a:cs typeface="ＭＳ Ｐゴシック" pitchFamily="-112" charset="-128"/>
              </a:rPr>
              <a:t>Interventions at all grades should devote about 10 minutes in each session to building fluent retrieval of basic arithmetic facts. </a:t>
            </a:r>
          </a:p>
          <a:p>
            <a:endParaRPr lang="en-US" dirty="0" smtClean="0">
              <a:solidFill>
                <a:srgbClr val="682E2E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en-US" sz="3200" dirty="0" smtClean="0">
                <a:solidFill>
                  <a:srgbClr val="682E2E"/>
                </a:solidFill>
              </a:rPr>
              <a:t>Level of Evidence: </a:t>
            </a:r>
            <a:r>
              <a:rPr lang="en-US" sz="3200" b="1" dirty="0" smtClean="0">
                <a:solidFill>
                  <a:srgbClr val="682E2E"/>
                </a:solidFill>
              </a:rPr>
              <a:t>Moderate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Recommendation 8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175">
              <a:buNone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Include motivational strategies in Tier 2 and Tier 3 interventions.</a:t>
            </a:r>
          </a:p>
          <a:p>
            <a:pPr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lvl="1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Level of Evidence: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Minimal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Roadblocks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9"/>
            <a:ext cx="8229600" cy="43735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Rewards can reduce genuine interest in mathematics by directing student attention to gathering rewards rather than learning math.</a:t>
            </a:r>
          </a:p>
          <a:p>
            <a:pPr>
              <a:defRPr/>
            </a:pPr>
            <a:endParaRPr lang="en-US" sz="2000" u="sng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Suggested Approach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: Rewards have not shown to reduce intrinsic interest. As students become more successful, rewards can be faded so student success becomes an intrinsic reward.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OI 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152400"/>
            <a:ext cx="1389773" cy="9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308384"/>
            <a:ext cx="8839200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 Narrow" pitchFamily="34" charset="0"/>
              </a:rPr>
              <a:t>The Center on Instruction is operated by RMC Research Corporation in partnership with 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the Florida Center for Reading Research at Florida State University; Instructional Research Group</a:t>
            </a:r>
            <a:r>
              <a:rPr lang="en-US" b="1" dirty="0" smtClean="0">
                <a:latin typeface="Arial Narrow" pitchFamily="34" charset="0"/>
              </a:rPr>
              <a:t>; the </a:t>
            </a:r>
            <a:r>
              <a:rPr lang="en-US" b="1" dirty="0">
                <a:latin typeface="Arial Narrow" pitchFamily="34" charset="0"/>
              </a:rPr>
              <a:t>Texas Institute for Measurement, Evaluation, and Statistics at the University of Houston</a:t>
            </a:r>
            <a:r>
              <a:rPr lang="en-US" b="1" dirty="0" smtClean="0">
                <a:latin typeface="Arial Narrow" pitchFamily="34" charset="0"/>
              </a:rPr>
              <a:t>; and </a:t>
            </a:r>
            <a:r>
              <a:rPr lang="en-US" b="1" dirty="0">
                <a:latin typeface="Arial Narrow" pitchFamily="34" charset="0"/>
              </a:rPr>
              <a:t>The Meadows Center for Preventing Educational Risk at the University of Texas at Austin.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/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The contents of this PowerPoint were developed under cooperative agreement S283B050034 </a:t>
            </a:r>
            <a:r>
              <a:rPr lang="en-US" b="1" dirty="0" smtClean="0">
                <a:latin typeface="Arial Narrow" pitchFamily="34" charset="0"/>
              </a:rPr>
              <a:t>with the </a:t>
            </a:r>
            <a:r>
              <a:rPr lang="en-US" b="1" dirty="0">
                <a:latin typeface="Arial Narrow" pitchFamily="34" charset="0"/>
              </a:rPr>
              <a:t>U.S. Department of Education. However, these contents do not necessarily represent the policy of the Department of Education, and you should not assume endorsement by the Federal Government.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/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The Center on Instruction requests that no changes be made to the content or appearance of this product.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/>
            </a:r>
            <a:br>
              <a:rPr lang="en-US" b="1" dirty="0">
                <a:latin typeface="Arial Narrow" pitchFamily="34" charset="0"/>
              </a:rPr>
            </a:br>
            <a:r>
              <a:rPr lang="en-US" b="1" i="1" dirty="0">
                <a:latin typeface="Arial Narrow" pitchFamily="34" charset="0"/>
              </a:rPr>
              <a:t>To download a copy of this document, visit </a:t>
            </a:r>
            <a:r>
              <a:rPr lang="en-US" b="1" i="1" dirty="0">
                <a:latin typeface="Arial Narrow" pitchFamily="34" charset="0"/>
                <a:hlinkClick r:id="rId3"/>
              </a:rPr>
              <a:t>www.centeroninstruction.org</a:t>
            </a:r>
            <a:r>
              <a:rPr lang="en-US" b="1" i="1" dirty="0">
                <a:latin typeface="Arial Narrow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b="1" i="1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i="1" dirty="0">
                <a:latin typeface="Arial Narrow" pitchFamily="34" charset="0"/>
              </a:rPr>
              <a:t>2011</a:t>
            </a:r>
            <a:endParaRPr lang="en-US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763000" cy="4571999"/>
          </a:xfrm>
        </p:spPr>
        <p:txBody>
          <a:bodyPr/>
          <a:lstStyle/>
          <a:p>
            <a:pPr marL="346075" indent="-346075"/>
            <a:r>
              <a:rPr lang="en-US" sz="2200" dirty="0" smtClean="0"/>
              <a:t>Center on Instruction (COI) </a:t>
            </a:r>
            <a:r>
              <a:rPr lang="en-US" sz="2200" dirty="0" smtClean="0">
                <a:hlinkClick r:id="rId3"/>
              </a:rPr>
              <a:t>http://www.centeroninstruction.org</a:t>
            </a:r>
            <a:endParaRPr lang="en-US" sz="2200" dirty="0" smtClean="0"/>
          </a:p>
          <a:p>
            <a:pPr marL="346075" indent="-346075"/>
            <a:r>
              <a:rPr lang="en-US" sz="2200" dirty="0" smtClean="0"/>
              <a:t>Gersten, R. &amp; Newman-</a:t>
            </a:r>
            <a:r>
              <a:rPr lang="en-US" sz="2200" dirty="0" err="1" smtClean="0"/>
              <a:t>Gonchar</a:t>
            </a:r>
            <a:r>
              <a:rPr lang="en-US" sz="2200" dirty="0" smtClean="0"/>
              <a:t>, R. (Eds.) (August, 2011). </a:t>
            </a:r>
            <a:r>
              <a:rPr lang="en-US" sz="2200" i="1" dirty="0" smtClean="0"/>
              <a:t>Response to Intervention in mathematics</a:t>
            </a:r>
            <a:r>
              <a:rPr lang="en-US" sz="2200" dirty="0" smtClean="0"/>
              <a:t>. Baltimore, MD: Brookes.</a:t>
            </a:r>
          </a:p>
          <a:p>
            <a:r>
              <a:rPr lang="en-US" sz="2200" dirty="0" smtClean="0"/>
              <a:t>National Center on Response to Intervention </a:t>
            </a:r>
            <a:r>
              <a:rPr lang="en-US" sz="2200" dirty="0" smtClean="0">
                <a:hlinkClick r:id="rId4"/>
              </a:rPr>
              <a:t>http://www.rti4success.org</a:t>
            </a:r>
            <a:endParaRPr lang="en-US" sz="2200" dirty="0" smtClean="0"/>
          </a:p>
          <a:p>
            <a:r>
              <a:rPr lang="en-US" sz="2200" dirty="0" smtClean="0"/>
              <a:t>WWC Practice Guide  </a:t>
            </a:r>
            <a:r>
              <a:rPr lang="en-US" sz="2200" dirty="0" smtClean="0">
                <a:hlinkClick r:id="rId5"/>
              </a:rPr>
              <a:t>http://ies.ed.gov/ncee/wwc/publications/practiceguides</a:t>
            </a:r>
            <a:endParaRPr lang="en-US" sz="2200" dirty="0" smtClean="0"/>
          </a:p>
          <a:p>
            <a:pPr>
              <a:buNone/>
            </a:pP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Thank you</a:t>
            </a:r>
          </a:p>
          <a:p>
            <a:pPr algn="ctr">
              <a:buNone/>
            </a:pPr>
            <a:r>
              <a:rPr lang="en-US" sz="2800" dirty="0" smtClean="0"/>
              <a:t>Contact Information </a:t>
            </a:r>
          </a:p>
          <a:p>
            <a:pPr algn="ctr">
              <a:buNone/>
            </a:pPr>
            <a:r>
              <a:rPr lang="en-US" sz="2800" dirty="0" smtClean="0"/>
              <a:t>Website Address: 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 smtClean="0">
                <a:hlinkClick r:id="rId2"/>
              </a:rPr>
              <a:t>://www.inresg.org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or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>
                <a:ea typeface="ＭＳ Ｐゴシック" charset="-128"/>
              </a:rPr>
              <a:t>Center </a:t>
            </a:r>
            <a:r>
              <a:rPr lang="en-US" sz="2800" dirty="0">
                <a:ea typeface="ＭＳ Ｐゴシック" charset="-128"/>
              </a:rPr>
              <a:t>on </a:t>
            </a:r>
            <a:r>
              <a:rPr lang="en-US" sz="2800" dirty="0" smtClean="0">
                <a:ea typeface="ＭＳ Ｐゴシック" charset="-128"/>
              </a:rPr>
              <a:t>Instruction</a:t>
            </a:r>
          </a:p>
          <a:p>
            <a:pPr marL="0" indent="0" algn="ctr">
              <a:buNone/>
            </a:pPr>
            <a:r>
              <a:rPr lang="en-US" sz="2800" dirty="0" smtClean="0">
                <a:ea typeface="ＭＳ Ｐゴシック" charset="-128"/>
              </a:rPr>
              <a:t> Email </a:t>
            </a:r>
            <a:r>
              <a:rPr lang="en-US" sz="2800" dirty="0" smtClean="0">
                <a:ea typeface="ＭＳ Ｐゴシック" charset="-128"/>
                <a:hlinkClick r:id="rId3"/>
              </a:rPr>
              <a:t>COI-Info@rmcres.com</a:t>
            </a:r>
            <a:endParaRPr lang="en-US" sz="2800" dirty="0">
              <a:ea typeface="ＭＳ Ｐゴシック" charset="-128"/>
            </a:endParaRPr>
          </a:p>
          <a:p>
            <a:pPr marL="0" indent="0" algn="ctr">
              <a:buNone/>
            </a:pPr>
            <a:r>
              <a:rPr lang="en-US" sz="2800" dirty="0">
                <a:ea typeface="ＭＳ Ｐゴシック" charset="-128"/>
              </a:rPr>
              <a:t>Website Address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dirty="0" smtClean="0">
                <a:ea typeface="ＭＳ Ｐゴシック" charset="-128"/>
                <a:hlinkClick r:id="rId4"/>
              </a:rPr>
              <a:t>http://centeroninstruction.org</a:t>
            </a:r>
            <a:r>
              <a:rPr lang="en-US" sz="2800" dirty="0" smtClean="0">
                <a:ea typeface="ＭＳ Ｐゴシック" charset="-128"/>
              </a:rPr>
              <a:t> </a:t>
            </a:r>
            <a:endParaRPr lang="en-US" sz="2800" dirty="0" smtClean="0"/>
          </a:p>
          <a:p>
            <a:pPr algn="ctr">
              <a:buNone/>
            </a:pPr>
            <a:endParaRPr lang="en-US" sz="1400" dirty="0" smtClean="0">
              <a:hlinkClick r:id="rId5"/>
            </a:endParaRPr>
          </a:p>
          <a:p>
            <a:pPr algn="ctr">
              <a:buNone/>
            </a:pPr>
            <a:endParaRPr lang="en-US" sz="4400" dirty="0"/>
          </a:p>
        </p:txBody>
      </p:sp>
      <p:pic>
        <p:nvPicPr>
          <p:cNvPr id="4" name="Picture 2" descr="COI-LOGO1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21" y="76200"/>
            <a:ext cx="1219200" cy="92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TI Math PG coversh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"/>
            <a:ext cx="5293519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Structure of the Practice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Recommendations</a:t>
            </a:r>
          </a:p>
          <a:p>
            <a:r>
              <a:rPr lang="en-US" sz="3000" dirty="0" smtClean="0"/>
              <a:t>How to carry out the recommendations</a:t>
            </a:r>
          </a:p>
          <a:p>
            <a:r>
              <a:rPr lang="en-US" sz="3000" dirty="0" smtClean="0"/>
              <a:t>Levels of evidence</a:t>
            </a:r>
          </a:p>
          <a:p>
            <a:r>
              <a:rPr lang="en-US" sz="3000" dirty="0" smtClean="0"/>
              <a:t>Potential roadblocks &amp; suggestions</a:t>
            </a:r>
          </a:p>
          <a:p>
            <a:endParaRPr lang="en-US" sz="3000" dirty="0" smtClean="0"/>
          </a:p>
          <a:p>
            <a:r>
              <a:rPr lang="en-US" sz="3000" dirty="0" smtClean="0">
                <a:ea typeface="ＭＳ Ｐゴシック" pitchFamily="96" charset="-128"/>
                <a:cs typeface="ＭＳ Ｐゴシック" pitchFamily="96" charset="-128"/>
              </a:rPr>
              <a:t>Available on IES web site (</a:t>
            </a:r>
            <a:r>
              <a:rPr lang="en-US" sz="3000" dirty="0" smtClean="0">
                <a:ea typeface="ＭＳ Ｐゴシック" pitchFamily="96" charset="-128"/>
                <a:cs typeface="ＭＳ Ｐゴシック" pitchFamily="96" charset="-128"/>
                <a:hlinkClick r:id="rId3"/>
              </a:rPr>
              <a:t>http://ies.ed.gov/ncee/wwc/publications/practiceguides</a:t>
            </a:r>
            <a:r>
              <a:rPr lang="en-US" sz="3000" dirty="0" smtClean="0">
                <a:ea typeface="ＭＳ Ｐゴシック" pitchFamily="96" charset="-128"/>
                <a:cs typeface="ＭＳ Ｐゴシック" pitchFamily="96" charset="-128"/>
                <a:hlinkClick r:id="rId3"/>
              </a:rPr>
              <a:t>/</a:t>
            </a:r>
            <a:r>
              <a:rPr lang="en-US" sz="3000" dirty="0">
                <a:ea typeface="ＭＳ Ｐゴシック" pitchFamily="96" charset="-128"/>
                <a:cs typeface="ＭＳ Ｐゴシック" pitchFamily="96" charset="-128"/>
              </a:rPr>
              <a:t>)</a:t>
            </a:r>
            <a:r>
              <a:rPr lang="en-US" sz="3000" dirty="0" smtClean="0">
                <a:ea typeface="ＭＳ Ｐゴシック" pitchFamily="96" charset="-128"/>
                <a:cs typeface="ＭＳ Ｐゴシック" pitchFamily="96" charset="-128"/>
              </a:rPr>
              <a:t>  </a:t>
            </a:r>
            <a:endParaRPr lang="en-US" sz="3000" dirty="0" smtClean="0">
              <a:ea typeface="ＭＳ Ｐゴシック" pitchFamily="96" charset="-128"/>
              <a:cs typeface="ＭＳ Ｐゴシック" pitchFamily="96" charset="-128"/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r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algn="r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Process 30"/>
          <p:cNvSpPr/>
          <p:nvPr/>
        </p:nvSpPr>
        <p:spPr>
          <a:xfrm>
            <a:off x="76200" y="76200"/>
            <a:ext cx="8915400" cy="609600"/>
          </a:xfrm>
          <a:prstGeom prst="flowChartProcess">
            <a:avLst/>
          </a:prstGeom>
          <a:gradFill flip="none" rotWithShape="1">
            <a:gsLst>
              <a:gs pos="72000">
                <a:schemeClr val="bg1"/>
              </a:gs>
              <a:gs pos="50000">
                <a:srgbClr val="FFF3E6"/>
              </a:gs>
              <a:gs pos="100000">
                <a:srgbClr val="FFF3E6"/>
              </a:gs>
            </a:gsLst>
            <a:lin ang="10800000" scaled="1"/>
            <a:tileRect/>
          </a:gradFill>
          <a:ln>
            <a:solidFill>
              <a:srgbClr val="FFF3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 l="23256" b="-465"/>
          <a:stretch>
            <a:fillRect/>
          </a:stretch>
        </p:blipFill>
        <p:spPr bwMode="auto">
          <a:xfrm>
            <a:off x="76200" y="762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934200" y="152400"/>
            <a:ext cx="2057400" cy="369888"/>
            <a:chOff x="6934200" y="152400"/>
            <a:chExt cx="2057400" cy="369332"/>
          </a:xfrm>
        </p:grpSpPr>
        <p:sp>
          <p:nvSpPr>
            <p:cNvPr id="48" name="Rectangle 47"/>
            <p:cNvSpPr/>
            <p:nvPr/>
          </p:nvSpPr>
          <p:spPr>
            <a:xfrm>
              <a:off x="6934200" y="228485"/>
              <a:ext cx="1676400" cy="228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34200" y="152400"/>
              <a:ext cx="20574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Practice Guides</a:t>
              </a:r>
            </a:p>
          </p:txBody>
        </p:sp>
      </p:grpSp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609600" y="1828800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050" y="838200"/>
            <a:ext cx="4400550" cy="5803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670175" y="1628775"/>
            <a:ext cx="5788025" cy="4267200"/>
            <a:chOff x="1713220" y="981075"/>
            <a:chExt cx="5787718" cy="4267200"/>
          </a:xfrm>
        </p:grpSpPr>
        <p:sp>
          <p:nvSpPr>
            <p:cNvPr id="12296" name="Right Arrow 15"/>
            <p:cNvSpPr>
              <a:spLocks noChangeArrowheads="1"/>
            </p:cNvSpPr>
            <p:nvPr/>
          </p:nvSpPr>
          <p:spPr bwMode="auto">
            <a:xfrm rot="9701695">
              <a:off x="1713220" y="2207273"/>
              <a:ext cx="3796840" cy="1371600"/>
            </a:xfrm>
            <a:prstGeom prst="rightArrow">
              <a:avLst>
                <a:gd name="adj1" fmla="val 50000"/>
                <a:gd name="adj2" fmla="val 49994"/>
              </a:avLst>
            </a:prstGeom>
            <a:solidFill>
              <a:srgbClr val="C00000">
                <a:alpha val="59999"/>
              </a:srgbClr>
            </a:solidFill>
            <a:ln w="127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29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5763" y="981075"/>
              <a:ext cx="3305175" cy="4267200"/>
            </a:xfrm>
            <a:prstGeom prst="rect">
              <a:avLst/>
            </a:prstGeom>
            <a:noFill/>
            <a:ln w="508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</p:pic>
      </p:grpSp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Research Evidence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27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panel considered:</a:t>
            </a:r>
          </a:p>
          <a:p>
            <a:pPr lvl="1"/>
            <a:r>
              <a:rPr lang="en-US" sz="2703" dirty="0" smtClean="0"/>
              <a:t>High quality experimental and quasi-experimental studies.</a:t>
            </a:r>
          </a:p>
          <a:p>
            <a:pPr lvl="1"/>
            <a:r>
              <a:rPr lang="en-US" sz="2703" dirty="0" smtClean="0"/>
              <a:t>Also examined studies of screening and progress monitoring measures for recommendations relating to assessment.</a:t>
            </a:r>
          </a:p>
          <a:p>
            <a:r>
              <a:rPr lang="en-US" dirty="0" smtClean="0"/>
              <a:t>Each recommendation receives a rating based on the strength of the research evidence:</a:t>
            </a:r>
          </a:p>
          <a:p>
            <a:pPr lvl="1"/>
            <a:r>
              <a:rPr lang="en-US" sz="2703" dirty="0" smtClean="0"/>
              <a:t>Strong</a:t>
            </a:r>
          </a:p>
          <a:p>
            <a:pPr lvl="1"/>
            <a:r>
              <a:rPr lang="en-US" sz="2703" dirty="0" smtClean="0"/>
              <a:t>Moderate</a:t>
            </a:r>
          </a:p>
          <a:p>
            <a:pPr lvl="1"/>
            <a:r>
              <a:rPr lang="en-US" sz="2703" dirty="0" smtClean="0"/>
              <a:t>Minimal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Panelists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7638"/>
            <a:ext cx="7772400" cy="4179606"/>
          </a:xfr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Russell </a:t>
            </a:r>
            <a:r>
              <a:rPr lang="en-US" sz="2800" dirty="0" err="1">
                <a:ea typeface="ＭＳ Ｐゴシック" pitchFamily="-112" charset="-128"/>
                <a:cs typeface="ＭＳ Ｐゴシック" pitchFamily="-112" charset="-128"/>
              </a:rPr>
              <a:t>Gersten</a:t>
            </a: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 (Chair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2000" i="1" dirty="0" smtClean="0">
                <a:ea typeface="ＭＳ Ｐゴシック" pitchFamily="-112" charset="-128"/>
                <a:cs typeface="ＭＳ Ｐゴシック" pitchFamily="-112" charset="-128"/>
              </a:rPr>
              <a:t>Instructional Research Group (IRG), Professor Emeritus University of Oregon</a:t>
            </a:r>
            <a:r>
              <a:rPr lang="en-US" i="1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 err="1">
                <a:ea typeface="ＭＳ Ｐゴシック" pitchFamily="-112" charset="-128"/>
                <a:cs typeface="ＭＳ Ｐゴシック" pitchFamily="-112" charset="-128"/>
              </a:rPr>
              <a:t>Sybilla</a:t>
            </a: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Beckmann, </a:t>
            </a:r>
            <a:r>
              <a:rPr lang="en-US" sz="2000" i="1" dirty="0" smtClean="0">
                <a:ea typeface="ＭＳ Ｐゴシック" pitchFamily="-112" charset="-128"/>
                <a:cs typeface="ＭＳ Ｐゴシック" pitchFamily="-112" charset="-128"/>
              </a:rPr>
              <a:t>University of Georgia</a:t>
            </a:r>
            <a:endParaRPr lang="en-US" i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Ben 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Clarke, </a:t>
            </a:r>
            <a:r>
              <a:rPr lang="en-US" sz="1600" i="1" dirty="0" smtClean="0">
                <a:ea typeface="ＭＳ Ｐゴシック" pitchFamily="-112" charset="-128"/>
                <a:cs typeface="ＭＳ Ｐゴシック" pitchFamily="-112" charset="-128"/>
              </a:rPr>
              <a:t>Pacific Institute for Research/Instructional Research Group 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Anne </a:t>
            </a:r>
            <a:r>
              <a:rPr lang="en-US" sz="2800" dirty="0" err="1" smtClean="0">
                <a:ea typeface="ＭＳ Ｐゴシック" pitchFamily="-112" charset="-128"/>
                <a:cs typeface="ＭＳ Ｐゴシック" pitchFamily="-112" charset="-128"/>
              </a:rPr>
              <a:t>Foegen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2000" i="1" dirty="0" smtClean="0">
                <a:ea typeface="ＭＳ Ｐゴシック" pitchFamily="-112" charset="-128"/>
                <a:cs typeface="ＭＳ Ｐゴシック" pitchFamily="-112" charset="-128"/>
              </a:rPr>
              <a:t>Iowa State University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Laurel 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Marsh</a:t>
            </a:r>
            <a:r>
              <a:rPr lang="en-US" sz="2800" i="1" dirty="0" smtClean="0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2000" i="1" dirty="0" smtClean="0">
                <a:ea typeface="ＭＳ Ｐゴシック" pitchFamily="-112" charset="-128"/>
                <a:cs typeface="ＭＳ Ｐゴシック" pitchFamily="-112" charset="-128"/>
              </a:rPr>
              <a:t>Howard Count Maryland School District</a:t>
            </a:r>
            <a:endParaRPr lang="en-US" sz="2800" i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Jon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 R. Star, </a:t>
            </a:r>
            <a:r>
              <a:rPr lang="en-US" sz="2000" i="1" dirty="0" smtClean="0">
                <a:ea typeface="ＭＳ Ｐゴシック" pitchFamily="-112" charset="-128"/>
                <a:cs typeface="ＭＳ Ｐゴシック" pitchFamily="-112" charset="-128"/>
              </a:rPr>
              <a:t>Harvard University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Bradley </a:t>
            </a:r>
            <a:r>
              <a:rPr lang="en-US" sz="2800" dirty="0" err="1" smtClean="0">
                <a:ea typeface="ＭＳ Ｐゴシック" pitchFamily="-112" charset="-128"/>
                <a:cs typeface="ＭＳ Ｐゴシック" pitchFamily="-112" charset="-128"/>
              </a:rPr>
              <a:t>Witzel</a:t>
            </a:r>
            <a:r>
              <a:rPr lang="en-US" sz="2800" dirty="0" smtClean="0"/>
              <a:t>, </a:t>
            </a:r>
            <a:r>
              <a:rPr lang="en-US" sz="2000" i="1" dirty="0" smtClean="0"/>
              <a:t>Winthrop University</a:t>
            </a:r>
            <a:endParaRPr lang="en-US" sz="2000" i="1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152400"/>
          <a:ext cx="8305799" cy="5467067"/>
        </p:xfrm>
        <a:graphic>
          <a:graphicData uri="http://schemas.openxmlformats.org/drawingml/2006/table">
            <a:tbl>
              <a:tblPr/>
              <a:tblGrid>
                <a:gridCol w="4343400"/>
                <a:gridCol w="2209800"/>
                <a:gridCol w="1752599"/>
              </a:tblGrid>
              <a:tr h="7928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Recommendation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Level of Scientific Evidence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Applies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773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Universal screening (Tier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Moderate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Tier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8094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 startAt="2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Focus instruction on whole number for grades k-5 and rational number for grades 4-8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Minimal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Tier 2,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13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 startAt="3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Systematic instruction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Tier 2,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773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 startAt="4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Solving word problems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Tier 2,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773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 startAt="5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Visual representations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Moderate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Tier 2,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6664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Building fluency with basic arithmetic facts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Moderate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Tier 2,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6664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Progress monitoring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Minimal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Tier 2,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773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Use of motivational strategies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Minimal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Tier 2,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Recommendation 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2</a:t>
            </a:r>
            <a:endParaRPr lang="en-US" u="sng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   Instructional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materials for students receiving interventions should focus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 in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-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depth on: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Whole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numbers in kindergarten through grade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 6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Rational numbers in grades 4 through 8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cs typeface="ＭＳ Ｐゴシック" pitchFamily="-112" charset="-128"/>
              </a:rPr>
              <a:t>Applications to geometry and measurement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Level of Evidence: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Minimal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</Template>
  <TotalTime>6802</TotalTime>
  <Words>703</Words>
  <Application>Microsoft Office PowerPoint</Application>
  <PresentationFormat>On-screen Show (4:3)</PresentationFormat>
  <Paragraphs>138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Presentation1</vt:lpstr>
      <vt:lpstr>Response to Intervention as a  Tool in School Turnaround: The Situation in Mathematics</vt:lpstr>
      <vt:lpstr>PowerPoint Presentation</vt:lpstr>
      <vt:lpstr>PowerPoint Presentation</vt:lpstr>
      <vt:lpstr>Structure of the Practice Guide</vt:lpstr>
      <vt:lpstr>PowerPoint Presentation</vt:lpstr>
      <vt:lpstr>The Research Evidence Rating</vt:lpstr>
      <vt:lpstr>Panelists</vt:lpstr>
      <vt:lpstr>PowerPoint Presentation</vt:lpstr>
      <vt:lpstr>Recommendation 2</vt:lpstr>
      <vt:lpstr>What to Teach in Intervention (continued)</vt:lpstr>
      <vt:lpstr>Recommendation 3</vt:lpstr>
      <vt:lpstr>Evidence</vt:lpstr>
      <vt:lpstr>Recommendation 4</vt:lpstr>
      <vt:lpstr>Visual Representation for Change Problems</vt:lpstr>
      <vt:lpstr>Recommendation 5</vt:lpstr>
      <vt:lpstr>Suggestions</vt:lpstr>
      <vt:lpstr>Recommendation 6</vt:lpstr>
      <vt:lpstr>Recommendation 8</vt:lpstr>
      <vt:lpstr>Roadblocks</vt:lpstr>
      <vt:lpstr>Resources</vt:lpstr>
      <vt:lpstr>PowerPoint Presentation</vt:lpstr>
    </vt:vector>
  </TitlesOfParts>
  <Manager/>
  <Company>IRG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IES Practice Guide -  Response to Intervention in Mathematics </dc:title>
  <dc:subject/>
  <dc:creator>Kelly Haymond</dc:creator>
  <cp:keywords/>
  <dc:description/>
  <cp:lastModifiedBy>Ruth Dober</cp:lastModifiedBy>
  <cp:revision>81</cp:revision>
  <cp:lastPrinted>2011-05-04T21:42:17Z</cp:lastPrinted>
  <dcterms:created xsi:type="dcterms:W3CDTF">2011-05-04T22:15:03Z</dcterms:created>
  <dcterms:modified xsi:type="dcterms:W3CDTF">2011-05-27T17:17:09Z</dcterms:modified>
  <cp:category/>
</cp:coreProperties>
</file>