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9" r:id="rId3"/>
    <p:sldId id="260" r:id="rId4"/>
    <p:sldId id="258" r:id="rId5"/>
    <p:sldId id="261" r:id="rId6"/>
    <p:sldId id="270" r:id="rId7"/>
    <p:sldId id="271" r:id="rId8"/>
    <p:sldId id="264" r:id="rId9"/>
    <p:sldId id="272" r:id="rId10"/>
    <p:sldId id="273" r:id="rId11"/>
    <p:sldId id="262" r:id="rId12"/>
    <p:sldId id="275" r:id="rId13"/>
    <p:sldId id="280" r:id="rId14"/>
    <p:sldId id="276" r:id="rId15"/>
    <p:sldId id="263" r:id="rId16"/>
    <p:sldId id="277" r:id="rId17"/>
    <p:sldId id="278" r:id="rId18"/>
    <p:sldId id="279" r:id="rId19"/>
    <p:sldId id="265" r:id="rId20"/>
    <p:sldId id="281" r:id="rId21"/>
    <p:sldId id="282" r:id="rId22"/>
    <p:sldId id="283" r:id="rId23"/>
    <p:sldId id="284" r:id="rId24"/>
    <p:sldId id="285" r:id="rId25"/>
    <p:sldId id="286" r:id="rId26"/>
    <p:sldId id="287" r:id="rId27"/>
    <p:sldId id="266"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267" r:id="rId42"/>
    <p:sldId id="26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42" autoAdjust="0"/>
  </p:normalViewPr>
  <p:slideViewPr>
    <p:cSldViewPr>
      <p:cViewPr>
        <p:scale>
          <a:sx n="37" d="100"/>
          <a:sy n="37" d="100"/>
        </p:scale>
        <p:origin x="-1474" y="-763"/>
      </p:cViewPr>
      <p:guideLst>
        <p:guide orient="horz" pos="2160"/>
        <p:guide pos="2880"/>
      </p:guideLst>
    </p:cSldViewPr>
  </p:slideViewPr>
  <p:notesTextViewPr>
    <p:cViewPr>
      <p:scale>
        <a:sx n="1" d="1"/>
        <a:sy n="1" d="1"/>
      </p:scale>
      <p:origin x="0" y="0"/>
    </p:cViewPr>
  </p:notesTextViewPr>
  <p:sorterViewPr>
    <p:cViewPr>
      <p:scale>
        <a:sx n="100" d="100"/>
        <a:sy n="100" d="100"/>
      </p:scale>
      <p:origin x="0" y="5885"/>
    </p:cViewPr>
  </p:sorterViewPr>
  <p:notesViewPr>
    <p:cSldViewPr>
      <p:cViewPr varScale="1">
        <p:scale>
          <a:sx n="76" d="100"/>
          <a:sy n="76" d="100"/>
        </p:scale>
        <p:origin x="-2923"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299B0C-2D67-43FD-950F-E4BECFAEF169}" type="datetimeFigureOut">
              <a:rPr lang="en-US" smtClean="0"/>
              <a:t>6/28/2012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A21077-4D1D-4F43-84D4-3F85308C5464}" type="slidenum">
              <a:rPr lang="en-US" smtClean="0"/>
              <a:t>‹#›</a:t>
            </a:fld>
            <a:endParaRPr lang="en-US" dirty="0"/>
          </a:p>
        </p:txBody>
      </p:sp>
    </p:spTree>
    <p:extLst>
      <p:ext uri="{BB962C8B-B14F-4D97-AF65-F5344CB8AC3E}">
        <p14:creationId xmlns:p14="http://schemas.microsoft.com/office/powerpoint/2010/main" val="136410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2:05  </a:t>
            </a:r>
            <a:r>
              <a:rPr lang="en-US" sz="1200" kern="1200" dirty="0" smtClean="0">
                <a:solidFill>
                  <a:schemeClr val="tx1"/>
                </a:solidFill>
                <a:effectLst/>
                <a:latin typeface="+mn-lt"/>
                <a:ea typeface="+mn-ea"/>
                <a:cs typeface="+mn-cs"/>
              </a:rPr>
              <a:t>Hello everyone.  Welcome and thank you for joining the Center on Instruction’s webinar. My name is Debby Miller, and I am the deputy director for literacy for the Center on Instruction.  We are happy to have all of you participating today.  To improve the quality of the audio, all participants will be muted during the presentation portion of the call; you may submit questions via the </a:t>
            </a:r>
            <a:r>
              <a:rPr lang="en-US" sz="1200" b="1" kern="1200" dirty="0" smtClean="0">
                <a:solidFill>
                  <a:schemeClr val="tx1"/>
                </a:solidFill>
                <a:effectLst/>
                <a:latin typeface="+mn-lt"/>
                <a:ea typeface="+mn-ea"/>
                <a:cs typeface="+mn-cs"/>
              </a:rPr>
              <a:t>Chat Feature</a:t>
            </a:r>
            <a:r>
              <a:rPr lang="en-US" sz="1200" kern="1200" dirty="0" smtClean="0">
                <a:solidFill>
                  <a:schemeClr val="tx1"/>
                </a:solidFill>
                <a:effectLst/>
                <a:latin typeface="+mn-lt"/>
                <a:ea typeface="+mn-ea"/>
                <a:cs typeface="+mn-cs"/>
              </a:rPr>
              <a:t>, which is located in the lower, right-hand corner of your screen.  You may need to click on the conversation bubble icon to bring this box up.  Questions entered in this box will be answered by a COI staff member or asked of the presenter later in the call as time is available. You may also use this box to enter comments to share with other participants.</a:t>
            </a:r>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a:t>
            </a:fld>
            <a:endParaRPr lang="en-US" dirty="0"/>
          </a:p>
        </p:txBody>
      </p:sp>
    </p:spTree>
    <p:extLst>
      <p:ext uri="{BB962C8B-B14F-4D97-AF65-F5344CB8AC3E}">
        <p14:creationId xmlns:p14="http://schemas.microsoft.com/office/powerpoint/2010/main" val="71823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stage categories we created are OUR names and OUR way of organizing related material to get a sense of the nature of the information</a:t>
            </a:r>
          </a:p>
          <a:p>
            <a:endParaRPr lang="en-US" baseline="0" dirty="0" smtClean="0"/>
          </a:p>
          <a:p>
            <a:r>
              <a:rPr lang="en-US" baseline="0" dirty="0" smtClean="0"/>
              <a:t>There is nothing magic about them.  So, please consider the names and our working definitions with flexible interpretations.</a:t>
            </a:r>
          </a:p>
          <a:p>
            <a:endParaRPr lang="en-US" baseline="0" dirty="0" smtClean="0"/>
          </a:p>
          <a:p>
            <a:pPr lvl="0"/>
            <a:r>
              <a:rPr lang="en-US" sz="1200" i="1" kern="1200" dirty="0" smtClean="0">
                <a:solidFill>
                  <a:schemeClr val="tx1"/>
                </a:solidFill>
                <a:effectLst/>
                <a:latin typeface="+mn-lt"/>
                <a:ea typeface="+mn-ea"/>
                <a:cs typeface="+mn-cs"/>
              </a:rPr>
              <a:t>Initial Adoption &amp; Orientation</a:t>
            </a:r>
            <a:r>
              <a:rPr lang="en-US" sz="1200" kern="1200" dirty="0" smtClean="0">
                <a:solidFill>
                  <a:schemeClr val="tx1"/>
                </a:solidFill>
                <a:effectLst/>
                <a:latin typeface="+mn-lt"/>
                <a:ea typeface="+mn-ea"/>
                <a:cs typeface="+mn-cs"/>
              </a:rPr>
              <a:t>– information used to describe initial state introduction to the CCSS initiative and later adoption of the CCSS</a:t>
            </a: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Basic Guidance for Implementation</a:t>
            </a:r>
            <a:r>
              <a:rPr lang="en-US" sz="1200" kern="1200" dirty="0" smtClean="0">
                <a:solidFill>
                  <a:schemeClr val="tx1"/>
                </a:solidFill>
                <a:effectLst/>
                <a:latin typeface="+mn-lt"/>
                <a:ea typeface="+mn-ea"/>
                <a:cs typeface="+mn-cs"/>
              </a:rPr>
              <a:t>– information beyond a general overview that begins to build basic knowledge about the CCSS or important CCSS topics</a:t>
            </a: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Transition &amp; Implementation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extended explanation or exploration of a topic for a specific implementation goal or purpose</a:t>
            </a: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Standards Alignment</a:t>
            </a:r>
            <a:r>
              <a:rPr lang="en-US" sz="1200" kern="1200" dirty="0" smtClean="0">
                <a:solidFill>
                  <a:schemeClr val="tx1"/>
                </a:solidFill>
                <a:effectLst/>
                <a:latin typeface="+mn-lt"/>
                <a:ea typeface="+mn-ea"/>
                <a:cs typeface="+mn-cs"/>
              </a:rPr>
              <a:t>– information that reports or provides direction about alignment between CCSS and state standards</a:t>
            </a: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Curriculum Guidance</a:t>
            </a:r>
            <a:r>
              <a:rPr lang="en-US" sz="1200" kern="1200" dirty="0" smtClean="0">
                <a:solidFill>
                  <a:schemeClr val="tx1"/>
                </a:solidFill>
                <a:effectLst/>
                <a:latin typeface="+mn-lt"/>
                <a:ea typeface="+mn-ea"/>
                <a:cs typeface="+mn-cs"/>
              </a:rPr>
              <a:t>– information that extends standards information through explanation, examples, instructions, etc. to help communicate expectations for student instruction</a:t>
            </a:r>
          </a:p>
          <a:p>
            <a:pPr lvl="0"/>
            <a:r>
              <a:rPr lang="en-US" sz="1200" i="1" kern="1200" dirty="0" smtClean="0">
                <a:solidFill>
                  <a:schemeClr val="tx1"/>
                </a:solidFill>
                <a:effectLst/>
                <a:latin typeface="+mn-lt"/>
                <a:ea typeface="+mn-ea"/>
                <a:cs typeface="+mn-cs"/>
              </a:rPr>
              <a:t>Professional Development</a:t>
            </a:r>
            <a:r>
              <a:rPr lang="en-US" sz="1200" kern="1200" dirty="0" smtClean="0">
                <a:solidFill>
                  <a:schemeClr val="tx1"/>
                </a:solidFill>
                <a:effectLst/>
                <a:latin typeface="+mn-lt"/>
                <a:ea typeface="+mn-ea"/>
                <a:cs typeface="+mn-cs"/>
              </a:rPr>
              <a:t>– activity or material to support knowledge and skills needed to understand or implement the CCSS in a particular state, district or school</a:t>
            </a: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Assessment </a:t>
            </a:r>
            <a:r>
              <a:rPr lang="en-US" sz="1200" kern="1200" dirty="0" smtClean="0">
                <a:solidFill>
                  <a:schemeClr val="tx1"/>
                </a:solidFill>
                <a:effectLst/>
                <a:latin typeface="+mn-lt"/>
                <a:ea typeface="+mn-ea"/>
                <a:cs typeface="+mn-cs"/>
              </a:rPr>
              <a:t>– information about the assessment consortia or alignment of assessments to CCSS</a:t>
            </a:r>
          </a:p>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Related Resources</a:t>
            </a:r>
            <a:r>
              <a:rPr lang="en-US" sz="1200" kern="1200" dirty="0" smtClean="0">
                <a:solidFill>
                  <a:schemeClr val="tx1"/>
                </a:solidFill>
                <a:effectLst/>
                <a:latin typeface="+mn-lt"/>
                <a:ea typeface="+mn-ea"/>
                <a:cs typeface="+mn-cs"/>
              </a:rPr>
              <a:t> – resources that are related to CCSS implementation and may help expand knowledge or thinking about key CCSS topics, but are not directly related to CCSS implementation for a state</a:t>
            </a:r>
          </a:p>
          <a:p>
            <a:endParaRPr lang="en-US" dirty="0" smtClean="0"/>
          </a:p>
          <a:p>
            <a:r>
              <a:rPr lang="en-US" dirty="0" smtClean="0"/>
              <a:t>I’d like to take a moment for you to interact with us.  Think about the list of Stages.  Which one do you predict</a:t>
            </a:r>
            <a:r>
              <a:rPr lang="en-US" baseline="0" dirty="0" smtClean="0"/>
              <a:t> had the most items posted across all state websites?  Use the check mark from the annotation tool bar to indicate your answer.</a:t>
            </a:r>
          </a:p>
          <a:p>
            <a:endParaRPr lang="en-US" baseline="0" dirty="0" smtClean="0"/>
          </a:p>
          <a:p>
            <a:r>
              <a:rPr lang="en-US" baseline="0" dirty="0" smtClean="0"/>
              <a:t>Acknowledge results.</a:t>
            </a:r>
          </a:p>
          <a:p>
            <a:endParaRPr lang="en-US" baseline="0" dirty="0" smtClean="0"/>
          </a:p>
          <a:p>
            <a:r>
              <a:rPr lang="en-US" baseline="0" dirty="0" smtClean="0"/>
              <a:t>Now I’m going to turn the presentation over to Becky to discuss the results for Mathematics.  We’ll see if your prediction is correct.</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10</a:t>
            </a:fld>
            <a:endParaRPr lang="en-US" dirty="0"/>
          </a:p>
        </p:txBody>
      </p:sp>
    </p:spTree>
    <p:extLst>
      <p:ext uri="{BB962C8B-B14F-4D97-AF65-F5344CB8AC3E}">
        <p14:creationId xmlns:p14="http://schemas.microsoft.com/office/powerpoint/2010/main" val="100061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 states posted information</a:t>
            </a:r>
          </a:p>
          <a:p>
            <a:endParaRPr lang="en-US" dirty="0" smtClean="0"/>
          </a:p>
          <a:p>
            <a:r>
              <a:rPr lang="en-US" dirty="0" smtClean="0"/>
              <a:t>Most of the posts were in the Initial Adoption &amp; Orientation (47 states) stage</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11</a:t>
            </a:fld>
            <a:endParaRPr lang="en-US" dirty="0"/>
          </a:p>
        </p:txBody>
      </p:sp>
    </p:spTree>
    <p:extLst>
      <p:ext uri="{BB962C8B-B14F-4D97-AF65-F5344CB8AC3E}">
        <p14:creationId xmlns:p14="http://schemas.microsoft.com/office/powerpoint/2010/main" val="100061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followed by Standards Alignment (40)</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12</a:t>
            </a:fld>
            <a:endParaRPr lang="en-US" dirty="0"/>
          </a:p>
        </p:txBody>
      </p:sp>
    </p:spTree>
    <p:extLst>
      <p:ext uri="{BB962C8B-B14F-4D97-AF65-F5344CB8AC3E}">
        <p14:creationId xmlns:p14="http://schemas.microsoft.com/office/powerpoint/2010/main" val="100061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Beginning Guidance </a:t>
            </a:r>
            <a:r>
              <a:rPr lang="en-US" dirty="0" smtClean="0"/>
              <a:t>(34 states).</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13</a:t>
            </a:fld>
            <a:endParaRPr lang="en-US" dirty="0"/>
          </a:p>
        </p:txBody>
      </p:sp>
    </p:spTree>
    <p:extLst>
      <p:ext uri="{BB962C8B-B14F-4D97-AF65-F5344CB8AC3E}">
        <p14:creationId xmlns:p14="http://schemas.microsoft.com/office/powerpoint/2010/main" val="1000612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remaining stages</a:t>
            </a:r>
            <a:r>
              <a:rPr lang="en-US" baseline="0" dirty="0" smtClean="0"/>
              <a:t> had very similar amounts of information </a:t>
            </a:r>
            <a:r>
              <a:rPr lang="en-US" dirty="0" smtClean="0"/>
              <a:t>with  least amount in the Curriculum Guidance stage (20 states).</a:t>
            </a:r>
          </a:p>
          <a:p>
            <a:endParaRPr lang="en-US" dirty="0" smtClean="0"/>
          </a:p>
          <a:p>
            <a:r>
              <a:rPr lang="en-US" dirty="0" smtClean="0"/>
              <a:t>Now I’ll turn the</a:t>
            </a:r>
            <a:r>
              <a:rPr lang="en-US" baseline="0" dirty="0" smtClean="0"/>
              <a:t> presentation back to Debby.</a:t>
            </a:r>
            <a:endParaRPr lang="en-US" dirty="0" smtClean="0"/>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14</a:t>
            </a:fld>
            <a:endParaRPr lang="en-US" dirty="0"/>
          </a:p>
        </p:txBody>
      </p:sp>
    </p:spTree>
    <p:extLst>
      <p:ext uri="{BB962C8B-B14F-4D97-AF65-F5344CB8AC3E}">
        <p14:creationId xmlns:p14="http://schemas.microsoft.com/office/powerpoint/2010/main" val="100061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ELA 43 states posted information.</a:t>
            </a:r>
          </a:p>
          <a:p>
            <a:endParaRPr lang="en-US" dirty="0" smtClean="0"/>
          </a:p>
          <a:p>
            <a:r>
              <a:rPr lang="en-US" dirty="0" smtClean="0"/>
              <a:t>ELA</a:t>
            </a:r>
            <a:r>
              <a:rPr lang="en-US" baseline="0" dirty="0" smtClean="0"/>
              <a:t> information was reviewed twice in mid – 2011 and early 2012.  By the second review, standards alignment was the stage with the most information. </a:t>
            </a:r>
          </a:p>
          <a:p>
            <a:endParaRPr lang="en-US" baseline="0" dirty="0" smtClean="0"/>
          </a:p>
          <a:p>
            <a:r>
              <a:rPr lang="en-US" baseline="0" dirty="0" smtClean="0"/>
              <a:t>Note how this aligned with the participants earlier prediction.  </a:t>
            </a:r>
            <a:endParaRPr lang="en-US" dirty="0" smtClean="0"/>
          </a:p>
        </p:txBody>
      </p:sp>
      <p:sp>
        <p:nvSpPr>
          <p:cNvPr id="4" name="Slide Number Placeholder 3"/>
          <p:cNvSpPr>
            <a:spLocks noGrp="1"/>
          </p:cNvSpPr>
          <p:nvPr>
            <p:ph type="sldNum" sz="quarter" idx="10"/>
          </p:nvPr>
        </p:nvSpPr>
        <p:spPr/>
        <p:txBody>
          <a:bodyPr/>
          <a:lstStyle/>
          <a:p>
            <a:fld id="{43A21077-4D1D-4F43-84D4-3F85308C5464}" type="slidenum">
              <a:rPr lang="en-US" smtClean="0"/>
              <a:t>15</a:t>
            </a:fld>
            <a:endParaRPr lang="en-US" dirty="0"/>
          </a:p>
        </p:txBody>
      </p:sp>
    </p:spTree>
    <p:extLst>
      <p:ext uri="{BB962C8B-B14F-4D97-AF65-F5344CB8AC3E}">
        <p14:creationId xmlns:p14="http://schemas.microsoft.com/office/powerpoint/2010/main" val="192294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a:t>
            </a:r>
            <a:r>
              <a:rPr lang="en-US" baseline="0" dirty="0" smtClean="0"/>
              <a:t> Adoption continued to have information added and had the second highest amount of information in the review.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16</a:t>
            </a:fld>
            <a:endParaRPr lang="en-US" dirty="0"/>
          </a:p>
        </p:txBody>
      </p:sp>
    </p:spTree>
    <p:extLst>
      <p:ext uri="{BB962C8B-B14F-4D97-AF65-F5344CB8AC3E}">
        <p14:creationId xmlns:p14="http://schemas.microsoft.com/office/powerpoint/2010/main" val="1922943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Beginning Guidance was steadily growing and was the stage with the third largest amount of information.</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17</a:t>
            </a:fld>
            <a:endParaRPr lang="en-US" dirty="0"/>
          </a:p>
        </p:txBody>
      </p:sp>
    </p:spTree>
    <p:extLst>
      <p:ext uri="{BB962C8B-B14F-4D97-AF65-F5344CB8AC3E}">
        <p14:creationId xmlns:p14="http://schemas.microsoft.com/office/powerpoint/2010/main" val="1922943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Other items were fairly close in the number of posts with Professional Development and Curriculum Guidance the lowest at (21 each).</a:t>
            </a:r>
          </a:p>
          <a:p>
            <a:endParaRPr lang="en-US" baseline="0" dirty="0" smtClean="0"/>
          </a:p>
          <a:p>
            <a:r>
              <a:rPr lang="en-US" baseline="0" dirty="0" smtClean="0"/>
              <a:t>In the second review the </a:t>
            </a:r>
            <a:r>
              <a:rPr lang="en-US" dirty="0" smtClean="0"/>
              <a:t>largest number of new of items were in the  Transition/Implementation (39)</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18</a:t>
            </a:fld>
            <a:endParaRPr lang="en-US" dirty="0"/>
          </a:p>
        </p:txBody>
      </p:sp>
    </p:spTree>
    <p:extLst>
      <p:ext uri="{BB962C8B-B14F-4D97-AF65-F5344CB8AC3E}">
        <p14:creationId xmlns:p14="http://schemas.microsoft.com/office/powerpoint/2010/main" val="192294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turn the webinar over</a:t>
            </a:r>
            <a:r>
              <a:rPr lang="en-US" baseline="0" dirty="0" smtClean="0"/>
              <a:t> to Pam </a:t>
            </a:r>
            <a:r>
              <a:rPr lang="en-US" b="1" baseline="0" dirty="0" smtClean="0"/>
              <a:t>Smith</a:t>
            </a:r>
            <a:r>
              <a:rPr lang="en-US" baseline="0" dirty="0" smtClean="0"/>
              <a:t> for a few minutes to allow her to share some of the interesting work going on in Georgia.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Georgia adopted the Common Core Georgia Performance Standards (CCGPS) in July of 2010. It was clear that successful  implementation  of the standards would mean a long-term commitment to improving and updating several aspects of the state’s education system – from developing curriculum aligned to the new standards to choosing new learning resources and classroom materials and adjusting to a new Accountability system.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3A21077-4D1D-4F43-84D4-3F85308C5464}" type="slidenum">
              <a:rPr lang="en-US" smtClean="0"/>
              <a:t>19</a:t>
            </a:fld>
            <a:endParaRPr lang="en-US" dirty="0"/>
          </a:p>
        </p:txBody>
      </p:sp>
    </p:spTree>
    <p:extLst>
      <p:ext uri="{BB962C8B-B14F-4D97-AF65-F5344CB8AC3E}">
        <p14:creationId xmlns:p14="http://schemas.microsoft.com/office/powerpoint/2010/main" val="333653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webinar is sponsored by the Center on Instruction which</a:t>
            </a:r>
            <a:r>
              <a:rPr lang="en-US" baseline="0" dirty="0" smtClean="0"/>
              <a:t> is funded by the US DOE; however, you shouldn’t assume endorsement by the federal government for any of our content today.</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2</a:t>
            </a:fld>
            <a:endParaRPr lang="en-US" dirty="0"/>
          </a:p>
        </p:txBody>
      </p:sp>
    </p:spTree>
    <p:extLst>
      <p:ext uri="{BB962C8B-B14F-4D97-AF65-F5344CB8AC3E}">
        <p14:creationId xmlns:p14="http://schemas.microsoft.com/office/powerpoint/2010/main" val="127470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Challenges:</a:t>
            </a:r>
          </a:p>
          <a:p>
            <a:pPr lvl="1"/>
            <a:r>
              <a:rPr lang="en-US" dirty="0"/>
              <a:t>Georgia’s urban districts and deep rural regions</a:t>
            </a:r>
          </a:p>
          <a:p>
            <a:pPr lvl="1"/>
            <a:r>
              <a:rPr lang="en-US" dirty="0"/>
              <a:t>Asking  teachers to leave classrooms to travel for professional learning </a:t>
            </a:r>
          </a:p>
          <a:p>
            <a:pPr lvl="1"/>
            <a:r>
              <a:rPr lang="en-US" dirty="0"/>
              <a:t>Shorter school years  for many districts</a:t>
            </a:r>
          </a:p>
          <a:p>
            <a:pPr lvl="1"/>
            <a:r>
              <a:rPr lang="en-US" dirty="0"/>
              <a:t>Teacher furlough days</a:t>
            </a:r>
          </a:p>
          <a:p>
            <a:pPr lvl="1"/>
            <a:r>
              <a:rPr lang="en-US" dirty="0"/>
              <a:t>Ensuring that teachers across the state had access to quality professional development opportunities </a:t>
            </a:r>
          </a:p>
        </p:txBody>
      </p:sp>
      <p:sp>
        <p:nvSpPr>
          <p:cNvPr id="4" name="Slide Number Placeholder 3"/>
          <p:cNvSpPr>
            <a:spLocks noGrp="1"/>
          </p:cNvSpPr>
          <p:nvPr>
            <p:ph type="sldNum" sz="quarter" idx="10"/>
          </p:nvPr>
        </p:nvSpPr>
        <p:spPr/>
        <p:txBody>
          <a:bodyPr/>
          <a:lstStyle/>
          <a:p>
            <a:fld id="{43A21077-4D1D-4F43-84D4-3F85308C5464}" type="slidenum">
              <a:rPr lang="en-US" smtClean="0"/>
              <a:t>20</a:t>
            </a:fld>
            <a:endParaRPr lang="en-US" dirty="0"/>
          </a:p>
        </p:txBody>
      </p:sp>
    </p:spTree>
    <p:extLst>
      <p:ext uri="{BB962C8B-B14F-4D97-AF65-F5344CB8AC3E}">
        <p14:creationId xmlns:p14="http://schemas.microsoft.com/office/powerpoint/2010/main" val="333653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400800" cy="4495800"/>
          </a:xfrm>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To effectively reach all teachers and make sure that they were receiving the same critical information from the same source, Georgia adopted a balanced and blended approach to communications and professional development and embraced the power of technology to reach teachers where they are.</a:t>
            </a:r>
          </a:p>
          <a:p>
            <a:pPr lvl="0"/>
            <a:endParaRPr lang="en-US" dirty="0"/>
          </a:p>
          <a:p>
            <a:pPr marL="171450" lvl="0" indent="-171450">
              <a:buFont typeface="Arial" pitchFamily="34" charset="0"/>
              <a:buChar char="•"/>
            </a:pPr>
            <a:r>
              <a:rPr lang="en-US" dirty="0"/>
              <a:t>The Georgia Department of Education (GaDOE) partnered with Georgia Public Broadcasting (GPB) to produce interactive GPB sessions to train and support teachers in classrooms across the state as they work to align their curriculum and lessons to the Common Core standards. </a:t>
            </a:r>
          </a:p>
          <a:p>
            <a:pPr marL="628650" lvl="1" indent="-171450">
              <a:buFont typeface="Arial" pitchFamily="34" charset="0"/>
              <a:buChar char="•"/>
            </a:pPr>
            <a:r>
              <a:rPr lang="en-US" dirty="0"/>
              <a:t> For both ELA, Literacy, and Mathematics, 31 grade by grade archived videos are currently available with the closed captioning option.  Additional videos are in production.</a:t>
            </a:r>
          </a:p>
          <a:p>
            <a:pPr marL="628650" lvl="1" indent="-171450">
              <a:buFont typeface="Arial" pitchFamily="34" charset="0"/>
              <a:buChar char="•"/>
            </a:pPr>
            <a:r>
              <a:rPr lang="en-US" dirty="0"/>
              <a:t>Each interactive GPB session includes a live chat for teachers to ask questions of the presenters. </a:t>
            </a:r>
          </a:p>
          <a:p>
            <a:pPr marL="628650" lvl="1" indent="-171450">
              <a:buFont typeface="Arial" pitchFamily="34" charset="0"/>
              <a:buChar char="•"/>
            </a:pPr>
            <a:r>
              <a:rPr lang="en-US" dirty="0"/>
              <a:t>Resource documents for the sessions are posted online for teachers to review ahead of time. </a:t>
            </a:r>
          </a:p>
          <a:p>
            <a:pPr marL="628650" lvl="1" indent="-171450">
              <a:buFont typeface="Arial" pitchFamily="34" charset="0"/>
              <a:buChar char="•"/>
            </a:pPr>
            <a:r>
              <a:rPr lang="en-US" dirty="0"/>
              <a:t>Once a teacher has viewed a session, live or archived, they complete a survey and receive a participation certificate from the state. This process allows the state to track participation data and use the surveys to adjust the GPB sessions along the way, making sure that they include essential content in future sessions and address the questions raised by teachers in previous sessions.</a:t>
            </a:r>
          </a:p>
          <a:p>
            <a:pPr marL="171450" lvl="0" indent="-171450">
              <a:buFont typeface="Arial" pitchFamily="34" charset="0"/>
              <a:buChar char="•"/>
            </a:pPr>
            <a:r>
              <a:rPr lang="en-US" dirty="0"/>
              <a:t>Teachers have access to mathematics mentors and English language arts Professional Learning Specialists through the 16 Regional Education Service Agencies (RESAs) </a:t>
            </a:r>
          </a:p>
          <a:p>
            <a:pPr marL="171450" lvl="0" indent="-171450">
              <a:buFont typeface="Arial" pitchFamily="34" charset="0"/>
              <a:buChar char="•"/>
            </a:pPr>
            <a:r>
              <a:rPr lang="en-US" dirty="0"/>
              <a:t>The balanced and blended approach to professional learning allows teachers from all regions of the state to access high quality training and support at a time that is convenient for them.</a:t>
            </a:r>
          </a:p>
          <a:p>
            <a:pPr marL="171450" lvl="0" indent="-171450">
              <a:buFont typeface="Arial"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A21077-4D1D-4F43-84D4-3F85308C5464}" type="slidenum">
              <a:rPr lang="en-US" smtClean="0"/>
              <a:t>21</a:t>
            </a:fld>
            <a:endParaRPr lang="en-US" dirty="0"/>
          </a:p>
        </p:txBody>
      </p:sp>
    </p:spTree>
    <p:extLst>
      <p:ext uri="{BB962C8B-B14F-4D97-AF65-F5344CB8AC3E}">
        <p14:creationId xmlns:p14="http://schemas.microsoft.com/office/powerpoint/2010/main" val="3336538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dirty="0"/>
              <a:t>Lessons learned:  </a:t>
            </a:r>
          </a:p>
          <a:p>
            <a:pPr marL="628650" lvl="1" indent="-171450">
              <a:buFont typeface="Arial" pitchFamily="34" charset="0"/>
              <a:buChar char="•"/>
            </a:pPr>
            <a:r>
              <a:rPr lang="en-US" dirty="0"/>
              <a:t>There were many challenges with the ‘train the trainer’ model used in previous years with the roll-out of the Georgia Performance Standards. </a:t>
            </a:r>
          </a:p>
          <a:p>
            <a:pPr marL="628650" lvl="1" indent="-171450">
              <a:buFont typeface="Arial" pitchFamily="34" charset="0"/>
              <a:buChar char="•"/>
            </a:pPr>
            <a:r>
              <a:rPr lang="en-US" dirty="0"/>
              <a:t>A limited number of educators had access to quality professional learning through the train the trainer model. The information was not always made available to other educators in the field at the same level of depth and clarity. </a:t>
            </a:r>
          </a:p>
          <a:p>
            <a:pPr marL="628650" lvl="1" indent="-171450">
              <a:buFont typeface="Arial" pitchFamily="34" charset="0"/>
              <a:buChar char="•"/>
            </a:pPr>
            <a:r>
              <a:rPr lang="en-US" dirty="0"/>
              <a:t>Professional learning should also target Principals and instructional leaders from the onset</a:t>
            </a:r>
          </a:p>
          <a:p>
            <a:r>
              <a:rPr lang="en-US" dirty="0"/>
              <a:t> </a:t>
            </a:r>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22</a:t>
            </a:fld>
            <a:endParaRPr lang="en-US" dirty="0"/>
          </a:p>
        </p:txBody>
      </p:sp>
    </p:spTree>
    <p:extLst>
      <p:ext uri="{BB962C8B-B14F-4D97-AF65-F5344CB8AC3E}">
        <p14:creationId xmlns:p14="http://schemas.microsoft.com/office/powerpoint/2010/main" val="333653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dirty="0"/>
              <a:t>Resources:</a:t>
            </a:r>
          </a:p>
          <a:p>
            <a:pPr marL="628650" lvl="1" indent="-171450">
              <a:buFont typeface="Arial" pitchFamily="34" charset="0"/>
              <a:buChar char="•"/>
            </a:pPr>
            <a:r>
              <a:rPr lang="en-US" dirty="0"/>
              <a:t>Model framework units and teacher resources were developed by teacher contractors, experts in the field, and GaDOE staff.</a:t>
            </a:r>
          </a:p>
          <a:p>
            <a:pPr marL="628650" lvl="1" indent="-171450">
              <a:buFont typeface="Arial" pitchFamily="34" charset="0"/>
              <a:buChar char="•"/>
            </a:pPr>
            <a:r>
              <a:rPr lang="en-US" dirty="0"/>
              <a:t>Resources are available for each grade level and content area on the GeorgiaStandards.org  Common Core website by content area. </a:t>
            </a:r>
          </a:p>
          <a:p>
            <a:pPr marL="628650" lvl="1" indent="-171450">
              <a:buFont typeface="Arial" pitchFamily="34" charset="0"/>
              <a:buChar char="•"/>
            </a:pPr>
            <a:r>
              <a:rPr lang="en-US" dirty="0"/>
              <a:t>The GPB sessions are open to the public. Parents and other stakeholders can also view the sessions and learn about the new standards and what they mean for students at each grade level in preparation for college and career readiness.  </a:t>
            </a:r>
          </a:p>
          <a:p>
            <a:pPr marL="171450" indent="-171450">
              <a:buFont typeface="Arial" pitchFamily="34" charset="0"/>
              <a:buChar char="•"/>
            </a:pPr>
            <a:endParaRPr lang="en-US" dirty="0"/>
          </a:p>
          <a:p>
            <a:pPr marL="171450" lvl="0" indent="-171450">
              <a:buFont typeface="Arial" pitchFamily="34" charset="0"/>
              <a:buChar char="•"/>
            </a:pPr>
            <a:r>
              <a:rPr lang="en-US" dirty="0"/>
              <a:t>Georgia’s partnerships with RESAs, postsecondary institutions, business and industry, parents, other states, and other agencies and stakeholders and the strategic use of Race to the Top funds will all contribute to a successful implementation of the CCGPS.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23</a:t>
            </a:fld>
            <a:endParaRPr lang="en-US" dirty="0"/>
          </a:p>
        </p:txBody>
      </p:sp>
    </p:spTree>
    <p:extLst>
      <p:ext uri="{BB962C8B-B14F-4D97-AF65-F5344CB8AC3E}">
        <p14:creationId xmlns:p14="http://schemas.microsoft.com/office/powerpoint/2010/main" val="3336538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Georgia Common Core Georgia Performance Standards Implementation Timeline:</a:t>
            </a:r>
            <a:endParaRPr lang="en-US" dirty="0"/>
          </a:p>
          <a:p>
            <a:pPr lvl="0"/>
            <a:endParaRPr lang="en-US" b="1" dirty="0" smtClean="0"/>
          </a:p>
          <a:p>
            <a:pPr marL="171450" lvl="0" indent="-171450">
              <a:buFont typeface="Arial" pitchFamily="34" charset="0"/>
              <a:buChar char="•"/>
            </a:pPr>
            <a:r>
              <a:rPr lang="en-US" b="1" dirty="0" smtClean="0"/>
              <a:t>March </a:t>
            </a:r>
            <a:r>
              <a:rPr lang="en-US" b="1" dirty="0"/>
              <a:t>– December 2011:</a:t>
            </a:r>
            <a:r>
              <a:rPr lang="en-US" dirty="0"/>
              <a:t> Administrator and stakeholder orientation; Grade level webinars</a:t>
            </a:r>
          </a:p>
          <a:p>
            <a:pPr marL="171450" lvl="0" indent="-171450">
              <a:buFont typeface="Arial" pitchFamily="34" charset="0"/>
              <a:buChar char="•"/>
            </a:pPr>
            <a:r>
              <a:rPr lang="en-US" b="1" dirty="0"/>
              <a:t>January-July 2012</a:t>
            </a:r>
            <a:r>
              <a:rPr lang="en-US" dirty="0"/>
              <a:t>: Grade-by-Grade Teacher Professional Learning via GPB; RESA face-to-face professional learning; Summer academies for teachers, principals, and curriculum leaders; Resource development; Resource sharing with other states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24</a:t>
            </a:fld>
            <a:endParaRPr lang="en-US" dirty="0"/>
          </a:p>
        </p:txBody>
      </p:sp>
    </p:spTree>
    <p:extLst>
      <p:ext uri="{BB962C8B-B14F-4D97-AF65-F5344CB8AC3E}">
        <p14:creationId xmlns:p14="http://schemas.microsoft.com/office/powerpoint/2010/main" val="3336538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Georgia Common Core Georgia Performance Standards Implementation Timeline</a:t>
            </a:r>
            <a:r>
              <a:rPr lang="en-US" b="1" dirty="0" smtClean="0"/>
              <a:t>: (Continued)</a:t>
            </a:r>
            <a:endParaRPr lang="en-US" dirty="0"/>
          </a:p>
          <a:p>
            <a:pPr lvl="0"/>
            <a:endParaRPr lang="en-US" b="1" dirty="0" smtClean="0"/>
          </a:p>
          <a:p>
            <a:pPr marL="171450" lvl="0" indent="-171450">
              <a:buFont typeface="Arial" pitchFamily="34" charset="0"/>
              <a:buChar char="•"/>
            </a:pPr>
            <a:r>
              <a:rPr lang="en-US" b="1" dirty="0" smtClean="0"/>
              <a:t>2012-2013</a:t>
            </a:r>
            <a:r>
              <a:rPr lang="en-US" dirty="0"/>
              <a:t>: Transition Year; Classroom implementation K-12 ELA and K-9 for Mathematics; Continued professional learning and resource development; Unit by unit webinars for each grade level; Teacher and Principal Academies; Consistent focus with the GaDOE school improvement division; Resource sharing with other states</a:t>
            </a:r>
          </a:p>
          <a:p>
            <a:pPr marL="171450" lvl="0" indent="-171450">
              <a:buFont typeface="Arial" pitchFamily="34" charset="0"/>
              <a:buChar char="•"/>
            </a:pPr>
            <a:r>
              <a:rPr lang="en-US" b="1" dirty="0"/>
              <a:t>2013-14:  </a:t>
            </a:r>
            <a:r>
              <a:rPr lang="en-US" dirty="0"/>
              <a:t>Year two of implementation (K-12 ELA and K-10 Mathematics)</a:t>
            </a:r>
          </a:p>
          <a:p>
            <a:pPr marL="171450" lvl="0" indent="-171450">
              <a:buFont typeface="Arial" pitchFamily="34" charset="0"/>
              <a:buChar char="•"/>
            </a:pPr>
            <a:r>
              <a:rPr lang="en-US" b="1" dirty="0"/>
              <a:t>2014-2015</a:t>
            </a:r>
            <a:r>
              <a:rPr lang="en-US" dirty="0"/>
              <a:t>: Year two of implementation (K-12 ELA and K-11 Mathematics);  PARCC</a:t>
            </a:r>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25</a:t>
            </a:fld>
            <a:endParaRPr lang="en-US" dirty="0"/>
          </a:p>
        </p:txBody>
      </p:sp>
    </p:spTree>
    <p:extLst>
      <p:ext uri="{BB962C8B-B14F-4D97-AF65-F5344CB8AC3E}">
        <p14:creationId xmlns:p14="http://schemas.microsoft.com/office/powerpoint/2010/main" val="3336538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contact information</a:t>
            </a:r>
          </a:p>
          <a:p>
            <a:endParaRPr lang="en-US" dirty="0"/>
          </a:p>
          <a:p>
            <a:r>
              <a:rPr lang="en-US" dirty="0" smtClean="0"/>
              <a:t>Link to GPB resources</a:t>
            </a:r>
          </a:p>
          <a:p>
            <a:endParaRPr lang="en-US" dirty="0"/>
          </a:p>
          <a:p>
            <a:endParaRPr lang="en-US" dirty="0" smtClean="0"/>
          </a:p>
          <a:p>
            <a:endParaRPr lang="en-US" dirty="0"/>
          </a:p>
          <a:p>
            <a:endParaRPr lang="en-US" dirty="0" smtClean="0"/>
          </a:p>
          <a:p>
            <a:r>
              <a:rPr lang="en-US" dirty="0" smtClean="0"/>
              <a:t>Debby:  Thank you, Pam, for sharing information about Georgia’s journey to CCSS implementation.  And a special thanks for sharing what you learned and have adjusted to ensure better implementation.</a:t>
            </a:r>
          </a:p>
          <a:p>
            <a:endParaRPr lang="en-US" dirty="0"/>
          </a:p>
          <a:p>
            <a:r>
              <a:rPr lang="en-US" dirty="0" smtClean="0"/>
              <a:t>Even though we’ve allocated a segment of time for discussion at the end of the webinar, I’d like to take just a moment to see if you have specific questions for Pam about the information she presented.  Does anyone have a question for Pam?  If so, use the Hand Raise icon  to let us know.</a:t>
            </a:r>
          </a:p>
        </p:txBody>
      </p:sp>
      <p:sp>
        <p:nvSpPr>
          <p:cNvPr id="4" name="Slide Number Placeholder 3"/>
          <p:cNvSpPr>
            <a:spLocks noGrp="1"/>
          </p:cNvSpPr>
          <p:nvPr>
            <p:ph type="sldNum" sz="quarter" idx="10"/>
          </p:nvPr>
        </p:nvSpPr>
        <p:spPr/>
        <p:txBody>
          <a:bodyPr/>
          <a:lstStyle/>
          <a:p>
            <a:fld id="{43A21077-4D1D-4F43-84D4-3F85308C5464}" type="slidenum">
              <a:rPr lang="en-US" smtClean="0"/>
              <a:t>26</a:t>
            </a:fld>
            <a:endParaRPr lang="en-US" dirty="0"/>
          </a:p>
        </p:txBody>
      </p:sp>
    </p:spTree>
    <p:extLst>
      <p:ext uri="{BB962C8B-B14F-4D97-AF65-F5344CB8AC3E}">
        <p14:creationId xmlns:p14="http://schemas.microsoft.com/office/powerpoint/2010/main" val="1892250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I’d like Zach Foughty to share what</a:t>
            </a:r>
            <a:r>
              <a:rPr lang="en-US" baseline="0" dirty="0" smtClean="0"/>
              <a:t> has been going on in Indiana for their CCSS implementation efforts.</a:t>
            </a:r>
          </a:p>
          <a:p>
            <a:endParaRPr lang="en-US" baseline="0" dirty="0" smtClean="0"/>
          </a:p>
          <a:p>
            <a:r>
              <a:rPr lang="en-US" baseline="0" dirty="0" smtClean="0"/>
              <a:t>Thanks Debby, I want to share a few things we have learned in Indiana. We were one of the first states to drop out of Race to the Top after the first round and we did not re-apply. We were also one of the first states approved for the NCLB waiver back in January 2012.</a:t>
            </a:r>
          </a:p>
          <a:p>
            <a:endParaRPr lang="en-US" baseline="0" dirty="0" smtClean="0"/>
          </a:p>
          <a:p>
            <a:r>
              <a:rPr lang="en-US" baseline="0" dirty="0" smtClean="0"/>
              <a:t>Some of the key issues that we have found since we do not have the extra funds Race to the Top would provide are:</a:t>
            </a:r>
          </a:p>
          <a:p>
            <a:r>
              <a:rPr lang="en-US" baseline="0" dirty="0" smtClean="0"/>
              <a:t>1. Our assessment blueprint is set and any changes we try to make to adapt it to the CCSS will be difficult to add;</a:t>
            </a:r>
          </a:p>
          <a:p>
            <a:endParaRPr lang="en-US" baseline="0" dirty="0" smtClean="0"/>
          </a:p>
          <a:p>
            <a:r>
              <a:rPr lang="en-US" baseline="0" dirty="0" smtClean="0"/>
              <a:t>2. There have been some interesting timing issues around curricular and instructional materials and we have tried to align them with the CCSS even if the textbooks were originally written for a different set of standards,</a:t>
            </a:r>
          </a:p>
          <a:p>
            <a:endParaRPr lang="en-US" baseline="0" dirty="0" smtClean="0"/>
          </a:p>
          <a:p>
            <a:r>
              <a:rPr lang="en-US" baseline="0" dirty="0" smtClean="0"/>
              <a:t>3. There have been a couple of initiatives that we tried to use to tie things together. For instance, how to do teacher evaluation and teacher accountability and how does that fit together with the CCSS.</a:t>
            </a:r>
          </a:p>
        </p:txBody>
      </p:sp>
      <p:sp>
        <p:nvSpPr>
          <p:cNvPr id="4" name="Slide Number Placeholder 3"/>
          <p:cNvSpPr>
            <a:spLocks noGrp="1"/>
          </p:cNvSpPr>
          <p:nvPr>
            <p:ph type="sldNum" sz="quarter" idx="10"/>
          </p:nvPr>
        </p:nvSpPr>
        <p:spPr/>
        <p:txBody>
          <a:bodyPr/>
          <a:lstStyle/>
          <a:p>
            <a:fld id="{43A21077-4D1D-4F43-84D4-3F85308C5464}" type="slidenum">
              <a:rPr lang="en-US" smtClean="0"/>
              <a:t>27</a:t>
            </a:fld>
            <a:endParaRPr lang="en-US" dirty="0"/>
          </a:p>
        </p:txBody>
      </p:sp>
    </p:spTree>
    <p:extLst>
      <p:ext uri="{BB962C8B-B14F-4D97-AF65-F5344CB8AC3E}">
        <p14:creationId xmlns:p14="http://schemas.microsoft.com/office/powerpoint/2010/main" val="368633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shows the</a:t>
            </a:r>
            <a:r>
              <a:rPr lang="en-US" dirty="0" smtClean="0"/>
              <a:t> implementation timeline</a:t>
            </a:r>
            <a:r>
              <a:rPr lang="en-US" baseline="0" dirty="0" smtClean="0"/>
              <a:t> for the CCSS. We have been working on implementation for two years and we began by implementing CCSS in kindergarten by in 2011-2012. We will add K-1 by 2012-2013, K-2 by 2013-2014, and the CCSS should be fully implemented in K-12 by 2014-2015 using the PARRC assessment. We will be giving resources to the 3-12 grade teachers to help them during the 3 year implementation process so they should be ready for the full implementation in 2014-2015. This way teachers can begin teaching the new standards even if they will not be assessed for a few years. Each year we produce a document highlighting the changing standards to help prepare teachers for the best way to help students master the new standards.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28</a:t>
            </a:fld>
            <a:endParaRPr lang="en-US" dirty="0"/>
          </a:p>
        </p:txBody>
      </p:sp>
    </p:spTree>
    <p:extLst>
      <p:ext uri="{BB962C8B-B14F-4D97-AF65-F5344CB8AC3E}">
        <p14:creationId xmlns:p14="http://schemas.microsoft.com/office/powerpoint/2010/main" val="28720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problems we had in Indiana was with assessment transparency</a:t>
            </a:r>
            <a:r>
              <a:rPr lang="en-US" baseline="0" dirty="0" smtClean="0"/>
              <a:t>. In Indiana we used to only provided blueprint information at the standard level . So there was not very much information on the indicator level. It did not provide much insight on what needs to be focused on. </a:t>
            </a:r>
          </a:p>
          <a:p>
            <a:endParaRPr lang="en-US" baseline="0" dirty="0" smtClean="0"/>
          </a:p>
          <a:p>
            <a:r>
              <a:rPr lang="en-US" baseline="0" dirty="0" smtClean="0"/>
              <a:t>So we looked at how we could prioritize indicators that were aligned to the CCSS but would still work within that same assessment blueprint, having the same validity. We asked questions like: what content is critical, including the new CCSS? What content is important? And what content would be nice to know but not really critical?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29</a:t>
            </a:fld>
            <a:endParaRPr lang="en-US" dirty="0"/>
          </a:p>
        </p:txBody>
      </p:sp>
    </p:spTree>
    <p:extLst>
      <p:ext uri="{BB962C8B-B14F-4D97-AF65-F5344CB8AC3E}">
        <p14:creationId xmlns:p14="http://schemas.microsoft.com/office/powerpoint/2010/main" val="60470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 Newman-Gochar</a:t>
            </a:r>
            <a:r>
              <a:rPr lang="en-US" baseline="0" dirty="0" smtClean="0"/>
              <a:t> from COI math group and I will provide brief information about a COI project investigating the type of CCSS support provided by state departments of education.</a:t>
            </a:r>
          </a:p>
          <a:p>
            <a:endParaRPr lang="en-US" baseline="0" dirty="0" smtClean="0"/>
          </a:p>
          <a:p>
            <a:r>
              <a:rPr lang="en-US" baseline="0" dirty="0" smtClean="0"/>
              <a:t>But our main purpose for this webinar is to hear from states about their actual CCSS implementation efforts. We know each state has a unique set of circumstances and rules to work with, but we are hoping you will find a discussion of successes and challenges you’ve encountered useful. We have asked a representative from Georgia DOE and Indiana DOE to get us started by sharing some of the successes and challenges they’ve had in their implementation work.</a:t>
            </a:r>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a:t>
            </a:fld>
            <a:endParaRPr lang="en-US" dirty="0"/>
          </a:p>
        </p:txBody>
      </p:sp>
    </p:spTree>
    <p:extLst>
      <p:ext uri="{BB962C8B-B14F-4D97-AF65-F5344CB8AC3E}">
        <p14:creationId xmlns:p14="http://schemas.microsoft.com/office/powerpoint/2010/main" val="1948670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used</a:t>
            </a:r>
            <a:r>
              <a:rPr lang="en-US" baseline="0" dirty="0" smtClean="0"/>
              <a:t> to be </a:t>
            </a:r>
            <a:r>
              <a:rPr lang="en-US" dirty="0" smtClean="0"/>
              <a:t>Indiana’s ISTEP (assessment) blueprint for 3</a:t>
            </a:r>
            <a:r>
              <a:rPr lang="en-US" baseline="30000" dirty="0" smtClean="0"/>
              <a:t>rd</a:t>
            </a:r>
            <a:r>
              <a:rPr lang="en-US" dirty="0" smtClean="0"/>
              <a:t> grade math. </a:t>
            </a:r>
          </a:p>
          <a:p>
            <a:endParaRPr lang="en-US" dirty="0" smtClean="0"/>
          </a:p>
          <a:p>
            <a:r>
              <a:rPr lang="en-US" dirty="0" smtClean="0"/>
              <a:t>The standards are on the left</a:t>
            </a:r>
            <a:r>
              <a:rPr lang="en-US" baseline="0" dirty="0" smtClean="0"/>
              <a:t> and the percent range is on the right and the description is in the middle. This is the blueprint that we would give to teachers for them to plan their year.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30</a:t>
            </a:fld>
            <a:endParaRPr lang="en-US" dirty="0"/>
          </a:p>
        </p:txBody>
      </p:sp>
    </p:spTree>
    <p:extLst>
      <p:ext uri="{BB962C8B-B14F-4D97-AF65-F5344CB8AC3E}">
        <p14:creationId xmlns:p14="http://schemas.microsoft.com/office/powerpoint/2010/main" val="456869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Indiana’s has come up with a new model. In this visual framework we have</a:t>
            </a:r>
            <a:r>
              <a:rPr lang="en-US" baseline="0" dirty="0" smtClean="0"/>
              <a:t> critical content at the center which includes both CCSS and Indiana standards for math. This critical content really focuses on the overlap between both sets of standards and it will consume the majority of teaching time. The next ring out is important content which we estimate at 20-40 percent of teaching time.  The outer circle is additional content which is less important and only has 5-10 percent of teaching time. Then we put the specific information for each band in a table with indicators.</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31</a:t>
            </a:fld>
            <a:endParaRPr lang="en-US" dirty="0"/>
          </a:p>
        </p:txBody>
      </p:sp>
    </p:spTree>
    <p:extLst>
      <p:ext uri="{BB962C8B-B14F-4D97-AF65-F5344CB8AC3E}">
        <p14:creationId xmlns:p14="http://schemas.microsoft.com/office/powerpoint/2010/main" val="20107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has only indicator numbers and</a:t>
            </a:r>
            <a:r>
              <a:rPr lang="en-US" baseline="0" dirty="0" smtClean="0"/>
              <a:t> no text. At the top of the chart is the key where a check+ is critical content a check is important content and a battery represents additional content. The top of the chart also indicates possible test questions for ISTEP and Acuity. This is a lot more information then we have traditionally given to the schools. The accountability for teachers right now is based on the Indiana standards.  So we are trying to make the transition to CCSS as transparent  as possible for teachers.</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32</a:t>
            </a:fld>
            <a:endParaRPr lang="en-US" dirty="0"/>
          </a:p>
        </p:txBody>
      </p:sp>
    </p:spTree>
    <p:extLst>
      <p:ext uri="{BB962C8B-B14F-4D97-AF65-F5344CB8AC3E}">
        <p14:creationId xmlns:p14="http://schemas.microsoft.com/office/powerpoint/2010/main" val="3232960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I went through and highlighted</a:t>
            </a:r>
            <a:r>
              <a:rPr lang="en-US" baseline="0" dirty="0" smtClean="0"/>
              <a:t> a few CCSS that need to be taught. </a:t>
            </a:r>
          </a:p>
          <a:p>
            <a:r>
              <a:rPr lang="en-US" baseline="0" dirty="0" smtClean="0"/>
              <a:t>This is 3</a:t>
            </a:r>
            <a:r>
              <a:rPr lang="en-US" baseline="30000" dirty="0" smtClean="0"/>
              <a:t>rd</a:t>
            </a:r>
            <a:r>
              <a:rPr lang="en-US" baseline="0" dirty="0" smtClean="0"/>
              <a:t> grade example. As you see we list the CCSS and state how it is aligned to the Indiana standard. This should help teachers build the CCSS into their curriculum. This is the main thing we did around the assessment to show how the CCSS aligns with the assessment for the Indiana standards. It reveals how the assessment will be covering the same content.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33</a:t>
            </a:fld>
            <a:endParaRPr lang="en-US" dirty="0"/>
          </a:p>
        </p:txBody>
      </p:sp>
    </p:spTree>
    <p:extLst>
      <p:ext uri="{BB962C8B-B14F-4D97-AF65-F5344CB8AC3E}">
        <p14:creationId xmlns:p14="http://schemas.microsoft.com/office/powerpoint/2010/main" val="958454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next point is concerning instructional materials. In Indiana our textbook selections are locally controlled. Last year we changed our textbook adoption laws to allow each district to select their own texts rather than the state adopting texts statewide. We still provide information to local districts based on hundreds of teachers from around the state reviewing texts based on a mathematics rubric developed by the Charles Dana Center. It was not a quick process and it took us about five months to complete. </a:t>
            </a:r>
          </a:p>
          <a:p>
            <a:endParaRPr lang="en-US" baseline="0" dirty="0" smtClean="0"/>
          </a:p>
          <a:p>
            <a:r>
              <a:rPr lang="en-US" baseline="0" dirty="0" smtClean="0"/>
              <a:t>We did the same thing for K-6 reading using a rubric from the Florida Center for Reading Research. That process took around seven months. These are not very expensive things to do but they do take up staff time.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34</a:t>
            </a:fld>
            <a:endParaRPr lang="en-US" dirty="0"/>
          </a:p>
        </p:txBody>
      </p:sp>
    </p:spTree>
    <p:extLst>
      <p:ext uri="{BB962C8B-B14F-4D97-AF65-F5344CB8AC3E}">
        <p14:creationId xmlns:p14="http://schemas.microsoft.com/office/powerpoint/2010/main" val="3630468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a:t>
            </a:r>
            <a:r>
              <a:rPr lang="en-US" dirty="0" smtClean="0"/>
              <a:t>he math</a:t>
            </a:r>
            <a:r>
              <a:rPr lang="en-US" baseline="0" dirty="0" smtClean="0"/>
              <a:t> textbook review we looked at how the materials align to the CCSS for Mathematics for both content and practice. Indiana teachers reviewed for the content standards and the Dana center reviewed for the practice standards. All of these reviews are on our state department website and are transparent. Our goal was to evaluate the content of each textbook for its focus, coherence and rigor. We wanted to make sure that any textbook that was adopted by a local district would meet those three big principles.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35</a:t>
            </a:fld>
            <a:endParaRPr lang="en-US" dirty="0"/>
          </a:p>
        </p:txBody>
      </p:sp>
    </p:spTree>
    <p:extLst>
      <p:ext uri="{BB962C8B-B14F-4D97-AF65-F5344CB8AC3E}">
        <p14:creationId xmlns:p14="http://schemas.microsoft.com/office/powerpoint/2010/main" val="1379265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our</a:t>
            </a:r>
            <a:r>
              <a:rPr lang="en-US" baseline="0" dirty="0" smtClean="0"/>
              <a:t> rating scale - minimal, limited and moderate. We chose those descriptions knowing that a good teacher can teach well even with a very limited textbook. While a poor teacher will have trouble teaching even with the use of a well written text. We tried to keep in mind that there are a lot of things that have to happen in the classroom to use a textbook effectively. We posted both the rating for content and for practice. We also provide a place for publishers to comment on our review of their texts.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36</a:t>
            </a:fld>
            <a:endParaRPr lang="en-US" dirty="0"/>
          </a:p>
        </p:txBody>
      </p:sp>
    </p:spTree>
    <p:extLst>
      <p:ext uri="{BB962C8B-B14F-4D97-AF65-F5344CB8AC3E}">
        <p14:creationId xmlns:p14="http://schemas.microsoft.com/office/powerpoint/2010/main" val="1164361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review for reading textbooks utilized  the tool designed by FCRR which incorporated multiple</a:t>
            </a:r>
            <a:r>
              <a:rPr lang="en-US" baseline="0" dirty="0" smtClean="0"/>
              <a:t> areas, including those that represent critical areas of elementary reading development. All reviews were done by teams of Indiana educators.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37</a:t>
            </a:fld>
            <a:endParaRPr lang="en-US" dirty="0"/>
          </a:p>
        </p:txBody>
      </p:sp>
    </p:spTree>
    <p:extLst>
      <p:ext uri="{BB962C8B-B14F-4D97-AF65-F5344CB8AC3E}">
        <p14:creationId xmlns:p14="http://schemas.microsoft.com/office/powerpoint/2010/main" val="368022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reading textbook</a:t>
            </a:r>
            <a:r>
              <a:rPr lang="en-US" baseline="0" dirty="0" smtClean="0"/>
              <a:t> review results were also posted online in a chart similar to the math review. The ratings are somewhat different. We have fully approved for adoption, approved with reservations and not approved. Reading textbook adoption is different than mathematics in Indiana because of the 3</a:t>
            </a:r>
            <a:r>
              <a:rPr lang="en-US" baseline="30000" dirty="0" smtClean="0"/>
              <a:t>rd</a:t>
            </a:r>
            <a:r>
              <a:rPr lang="en-US" baseline="0" dirty="0" smtClean="0"/>
              <a:t> grade reading bill that mandates us to approve reading texts. The link on the text title will give a very detailed explanation as to what rating the text received.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38</a:t>
            </a:fld>
            <a:endParaRPr lang="en-US" dirty="0"/>
          </a:p>
        </p:txBody>
      </p:sp>
    </p:spTree>
    <p:extLst>
      <p:ext uri="{BB962C8B-B14F-4D97-AF65-F5344CB8AC3E}">
        <p14:creationId xmlns:p14="http://schemas.microsoft.com/office/powerpoint/2010/main" val="1928757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will comment</a:t>
            </a:r>
            <a:r>
              <a:rPr lang="en-US" baseline="0" dirty="0" smtClean="0"/>
              <a:t> on some things we are doing in Indiana to get districts ready for the transition to use of the CCSS. We are trying to make sure that teachers are beginning to implement the CCSS even if their particular grade will not be assessed for the CCSS for a few more years. We have tried some partnership strategies, like train the trainer. But like Georgia, we have found it not as effective as we’d like because the message is interpreted and not directly the department of education. We have started a series of workshops around the state partnering with the Indiana Council of Teachers of Math. This is particular to math since unfortunately there is not the same development around ELA. </a:t>
            </a:r>
          </a:p>
          <a:p>
            <a:endParaRPr lang="en-US" baseline="0" dirty="0" smtClean="0"/>
          </a:p>
          <a:p>
            <a:r>
              <a:rPr lang="en-US" baseline="0" dirty="0" smtClean="0"/>
              <a:t>The workshops have utilized a blended delivery including both webinar and local face-to-face meetings. The content of the workshop is based on the CCSS and also has a connection to the Indiana math instruction and evaluation system (RISE - about 70% of districts use) and PARCC assessment. In the workshop we strive to show how student performance increases when instruction is aligned to the CCSS. </a:t>
            </a:r>
            <a:br>
              <a:rPr lang="en-US" baseline="0" dirty="0" smtClean="0"/>
            </a:br>
            <a:endParaRPr lang="en-US" baseline="0" dirty="0" smtClean="0"/>
          </a:p>
          <a:p>
            <a:r>
              <a:rPr lang="en-US" baseline="0" dirty="0" smtClean="0"/>
              <a:t>These events are designed to give teachers a clear message and also prevent teachers form experiencing initiative fatigue by giving a clear message that the changes in standards and assessments help students and the just the next new idea or initiative.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39</a:t>
            </a:fld>
            <a:endParaRPr lang="en-US" dirty="0"/>
          </a:p>
        </p:txBody>
      </p:sp>
    </p:spTree>
    <p:extLst>
      <p:ext uri="{BB962C8B-B14F-4D97-AF65-F5344CB8AC3E}">
        <p14:creationId xmlns:p14="http://schemas.microsoft.com/office/powerpoint/2010/main" val="65288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Georgia DOE we have Dr. Pam Smith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Thirty five years of “Educational Opportunities” include: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Current position as the Director of Academic Standards and Instruction with the Georgia Department of Education;	</a:t>
            </a:r>
          </a:p>
          <a:p>
            <a:pPr lvl="0"/>
            <a:r>
              <a:rPr lang="en-US" sz="1200" kern="1200" dirty="0" smtClean="0">
                <a:solidFill>
                  <a:schemeClr val="tx1"/>
                </a:solidFill>
                <a:effectLst/>
                <a:latin typeface="+mn-lt"/>
                <a:ea typeface="+mn-ea"/>
                <a:cs typeface="+mn-cs"/>
              </a:rPr>
              <a:t>Also served as Deputy Chancellor for K-12 Curriculum, Instruction, &amp; Student Services with the Florida Department of Education;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Has also served in the Georgia Governor’s Office of Student Achievement, school district administrator, principal and has received</a:t>
            </a:r>
            <a:r>
              <a:rPr lang="en-US" sz="1200" kern="1200" baseline="0" dirty="0" smtClean="0">
                <a:solidFill>
                  <a:schemeClr val="tx1"/>
                </a:solidFill>
                <a:effectLst/>
                <a:latin typeface="+mn-lt"/>
                <a:ea typeface="+mn-ea"/>
                <a:cs typeface="+mn-cs"/>
              </a:rPr>
              <a:t> numerous accolades and awards -  including teacher of the year.</a:t>
            </a:r>
            <a:endParaRPr lang="en-US" sz="1200" kern="1200" dirty="0" smtClean="0">
              <a:solidFill>
                <a:schemeClr val="tx1"/>
              </a:solidFill>
              <a:effectLst/>
              <a:latin typeface="+mn-lt"/>
              <a:ea typeface="+mn-ea"/>
              <a:cs typeface="+mn-cs"/>
            </a:endParaRPr>
          </a:p>
          <a:p>
            <a:endParaRPr lang="en-US" dirty="0" smtClean="0"/>
          </a:p>
          <a:p>
            <a:endParaRPr lang="en-US" dirty="0" smtClean="0"/>
          </a:p>
          <a:p>
            <a:r>
              <a:rPr lang="en-US" sz="1200" kern="1200" dirty="0" smtClean="0">
                <a:solidFill>
                  <a:schemeClr val="tx1"/>
                </a:solidFill>
                <a:effectLst/>
                <a:latin typeface="+mn-lt"/>
                <a:ea typeface="+mn-ea"/>
                <a:cs typeface="+mn-cs"/>
              </a:rPr>
              <a:t>Zach Foughty is the Director of College and Career Readiness for the Indiana Department of Education. His work focuses on assisting teachers in understanding and in the transition to the Common Core State Standards (CCSS) as well as updating current Indiana education code to reflect the level of rigor expected in the CCSS. Prior to joining the Indiana Department of Education, he co-founded Caye Caulker High School in Caye Caulker, Belize, where he taught and developed curriculum for the school’s mathematics, science, and Spanish courses. Previously, he taught high school mathematics in Donna, Texas, as a Teach for America Rio Grande Valley corps member.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4</a:t>
            </a:fld>
            <a:endParaRPr lang="en-US" dirty="0"/>
          </a:p>
        </p:txBody>
      </p:sp>
    </p:spTree>
    <p:extLst>
      <p:ext uri="{BB962C8B-B14F-4D97-AF65-F5344CB8AC3E}">
        <p14:creationId xmlns:p14="http://schemas.microsoft.com/office/powerpoint/2010/main" val="3801337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Finally,</a:t>
            </a:r>
            <a:r>
              <a:rPr lang="en-US" baseline="0" dirty="0" smtClean="0"/>
              <a:t> I am going to discuss s</a:t>
            </a:r>
            <a:r>
              <a:rPr lang="en-US" dirty="0" smtClean="0"/>
              <a:t>ome</a:t>
            </a:r>
            <a:r>
              <a:rPr lang="en-US" baseline="0" dirty="0" smtClean="0"/>
              <a:t> lessons that we learned. The model ‘train the trainer’ is very limited in its professional development effectiveness. While it has cost more to do the workshops with state department of education staff, especially the face to face meetings, they have been far more effective in helping teachers stay involved and learn about the connections between the standards and the assessment tools.</a:t>
            </a:r>
          </a:p>
          <a:p>
            <a:r>
              <a:rPr lang="en-US" baseline="0" dirty="0" smtClean="0"/>
              <a:t>   </a:t>
            </a:r>
            <a:endParaRPr lang="en-US" dirty="0" smtClean="0"/>
          </a:p>
          <a:p>
            <a:r>
              <a:rPr lang="en-US" dirty="0" smtClean="0"/>
              <a:t>We developed a core group of eight trainers who go out</a:t>
            </a:r>
            <a:r>
              <a:rPr lang="en-US" baseline="0" dirty="0" smtClean="0"/>
              <a:t> and do the meetings. This has been very effective. </a:t>
            </a:r>
          </a:p>
          <a:p>
            <a:endParaRPr lang="en-US" baseline="0" dirty="0" smtClean="0"/>
          </a:p>
          <a:p>
            <a:r>
              <a:rPr lang="en-US" baseline="0" dirty="0" smtClean="0"/>
              <a:t>We found that it is important to make the training specific to grade level. We had workshops for K-2, 3-5, 6-8, 9-12 and administrators so we could show the progression of the CCSS within the grade level groupings and how they compared to current Indiana standards. </a:t>
            </a:r>
          </a:p>
          <a:p>
            <a:endParaRPr lang="en-US" baseline="0" dirty="0" smtClean="0"/>
          </a:p>
          <a:p>
            <a:r>
              <a:rPr lang="en-US" dirty="0" smtClean="0"/>
              <a:t>I hope this presentation on what we have been doing in Indiana</a:t>
            </a:r>
            <a:r>
              <a:rPr lang="en-US" baseline="0" dirty="0" smtClean="0"/>
              <a:t> has been helpful.</a:t>
            </a:r>
            <a:endParaRPr lang="en-US" dirty="0" smtClean="0"/>
          </a:p>
          <a:p>
            <a:endParaRPr lang="en-US" dirty="0" smtClean="0"/>
          </a:p>
          <a:p>
            <a:r>
              <a:rPr lang="en-US" dirty="0" smtClean="0"/>
              <a:t>Thank you Zach.  Are there any specific</a:t>
            </a:r>
            <a:r>
              <a:rPr lang="en-US" baseline="0" dirty="0" smtClean="0"/>
              <a:t>  questions for Zach at this point?</a:t>
            </a:r>
            <a:endParaRPr lang="en-US" dirty="0" smtClean="0"/>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40</a:t>
            </a:fld>
            <a:endParaRPr lang="en-US" dirty="0"/>
          </a:p>
        </p:txBody>
      </p:sp>
    </p:spTree>
    <p:extLst>
      <p:ext uri="{BB962C8B-B14F-4D97-AF65-F5344CB8AC3E}">
        <p14:creationId xmlns:p14="http://schemas.microsoft.com/office/powerpoint/2010/main" val="4161659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 is your turn.  I’ve been watching the Chat</a:t>
            </a:r>
            <a:r>
              <a:rPr lang="en-US" baseline="0" dirty="0" smtClean="0"/>
              <a:t> Feature and I don’t see any questions. </a:t>
            </a:r>
          </a:p>
          <a:p>
            <a:endParaRPr lang="en-US" baseline="0" dirty="0" smtClean="0"/>
          </a:p>
          <a:p>
            <a:r>
              <a:rPr lang="en-US" baseline="0" dirty="0" smtClean="0"/>
              <a:t>I know each state department  has unique circumstances and resources that guide their work.  But I’m wondering if saw common themes from the points Zach and Pam mentioned linked to your state work.</a:t>
            </a:r>
          </a:p>
        </p:txBody>
      </p:sp>
      <p:sp>
        <p:nvSpPr>
          <p:cNvPr id="4" name="Slide Number Placeholder 3"/>
          <p:cNvSpPr>
            <a:spLocks noGrp="1"/>
          </p:cNvSpPr>
          <p:nvPr>
            <p:ph type="sldNum" sz="quarter" idx="10"/>
          </p:nvPr>
        </p:nvSpPr>
        <p:spPr/>
        <p:txBody>
          <a:bodyPr/>
          <a:lstStyle/>
          <a:p>
            <a:fld id="{43A21077-4D1D-4F43-84D4-3F85308C5464}" type="slidenum">
              <a:rPr lang="en-US" smtClean="0"/>
              <a:t>41</a:t>
            </a:fld>
            <a:endParaRPr lang="en-US" dirty="0"/>
          </a:p>
        </p:txBody>
      </p:sp>
    </p:spTree>
    <p:extLst>
      <p:ext uri="{BB962C8B-B14F-4D97-AF65-F5344CB8AC3E}">
        <p14:creationId xmlns:p14="http://schemas.microsoft.com/office/powerpoint/2010/main" val="1742005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D883F-B284-406A-8FD8-D97E6AA8CC2D}" type="slidenum">
              <a:rPr lang="en-US"/>
              <a:pPr/>
              <a:t>42</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We hope you enjoyed today’s presentation. Thank you all for joining today’s webinar. We have posted the survey monkey link in the chat box so you can click on it and go directly to the survey. We take your feedback seriously and appreciate your filling out the evaluation. </a:t>
            </a:r>
          </a:p>
          <a:p>
            <a:r>
              <a:rPr lang="en-US" sz="1200" kern="1200" dirty="0" smtClean="0">
                <a:solidFill>
                  <a:schemeClr val="tx1"/>
                </a:solidFill>
                <a:effectLst/>
                <a:latin typeface="+mn-lt"/>
                <a:ea typeface="+mn-ea"/>
                <a:cs typeface="+mn-cs"/>
              </a:rPr>
              <a:t> </a:t>
            </a:r>
          </a:p>
          <a:p>
            <a:r>
              <a:rPr lang="en-US" dirty="0"/>
              <a:t>I encourage you to explore the questions posed in the webinar independently or with your colleagues and visit the COI website to access the products we’ve developed to assist you in CCSS implementation</a:t>
            </a:r>
            <a:r>
              <a:rPr lang="en-US" dirty="0" smtClean="0"/>
              <a:t>. In addition to literacy and mathematics resources focused on CCR and CCSS, we also address</a:t>
            </a:r>
            <a:r>
              <a:rPr lang="en-US" sz="1200" kern="1200" dirty="0" smtClean="0">
                <a:solidFill>
                  <a:schemeClr val="tx1"/>
                </a:solidFill>
                <a:effectLst/>
                <a:latin typeface="+mn-lt"/>
                <a:ea typeface="+mn-ea"/>
                <a:cs typeface="+mn-cs"/>
              </a:rPr>
              <a:t> STEM/science, special education, RTI, English language learners, eLearning, and early learning </a:t>
            </a:r>
            <a:endParaRPr lang="en-US" baseline="0" dirty="0" smtClean="0"/>
          </a:p>
          <a:p>
            <a:endParaRPr lang="en-US" baseline="0" dirty="0" smtClean="0"/>
          </a:p>
          <a:p>
            <a:r>
              <a:rPr lang="en-US" baseline="0" dirty="0" smtClean="0"/>
              <a:t>If you have any questions for requests for assistance, please contact COI at the email address on the screen.</a:t>
            </a:r>
            <a:r>
              <a:rPr lang="en-US" dirty="0" smtClean="0"/>
              <a:t>  </a:t>
            </a:r>
          </a:p>
          <a:p>
            <a:endParaRPr lang="en-US" dirty="0"/>
          </a:p>
          <a:p>
            <a:r>
              <a:rPr lang="en-US" dirty="0"/>
              <a:t>Thanks for your time and attention.  </a:t>
            </a:r>
            <a:r>
              <a:rPr lang="en-US" dirty="0" smtClean="0"/>
              <a:t>We </a:t>
            </a:r>
            <a:r>
              <a:rPr lang="en-US" dirty="0"/>
              <a:t>wish you success in implementing the standards</a:t>
            </a:r>
            <a:r>
              <a:rPr lang="en-US" dirty="0" smtClean="0"/>
              <a:t>.</a:t>
            </a:r>
          </a:p>
          <a:p>
            <a:endParaRPr lang="en-US" dirty="0"/>
          </a:p>
          <a:p>
            <a:r>
              <a:rPr lang="en-US" dirty="0"/>
              <a:t>Again, thank you for joining us today and have a good afternoon!</a:t>
            </a:r>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COI  has been focused on providing guidance about</a:t>
            </a:r>
            <a:r>
              <a:rPr lang="en-US" baseline="0" dirty="0" smtClean="0"/>
              <a:t> research-based instructional changes to support CCSS and school improvement implementation.  </a:t>
            </a:r>
          </a:p>
          <a:p>
            <a:endParaRPr lang="en-US" baseline="0" dirty="0" smtClean="0"/>
          </a:p>
          <a:p>
            <a:r>
              <a:rPr lang="en-US" baseline="0" dirty="0" smtClean="0"/>
              <a:t>We’ve developed and collected a good selection of resources on our website that are based on effective practices from the research.</a:t>
            </a:r>
          </a:p>
          <a:p>
            <a:endParaRPr lang="en-US" baseline="0" dirty="0" smtClean="0"/>
          </a:p>
          <a:p>
            <a:r>
              <a:rPr lang="en-US" baseline="0" dirty="0" smtClean="0"/>
              <a:t>Here’s a shot of our home page.</a:t>
            </a:r>
          </a:p>
          <a:p>
            <a:endParaRPr lang="en-US" baseline="0" dirty="0" smtClean="0"/>
          </a:p>
          <a:p>
            <a:r>
              <a:rPr lang="en-US" baseline="0" dirty="0" smtClean="0"/>
              <a:t>You can find CCSS related resources by searching in </a:t>
            </a:r>
          </a:p>
          <a:p>
            <a:endParaRPr lang="en-US" baseline="0" dirty="0" smtClean="0"/>
          </a:p>
          <a:p>
            <a:r>
              <a:rPr lang="en-US" baseline="0" dirty="0" smtClean="0"/>
              <a:t>LITERACY</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5</a:t>
            </a:fld>
            <a:endParaRPr lang="en-US" dirty="0"/>
          </a:p>
        </p:txBody>
      </p:sp>
    </p:spTree>
    <p:extLst>
      <p:ext uri="{BB962C8B-B14F-4D97-AF65-F5344CB8AC3E}">
        <p14:creationId xmlns:p14="http://schemas.microsoft.com/office/powerpoint/2010/main" val="349052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MATHEMATICS….in the Science</a:t>
            </a:r>
            <a:r>
              <a:rPr lang="en-US" baseline="0" dirty="0" smtClean="0"/>
              <a:t>, Technology, Engineering, and Mathematics section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6</a:t>
            </a:fld>
            <a:endParaRPr lang="en-US" dirty="0"/>
          </a:p>
        </p:txBody>
      </p:sp>
    </p:spTree>
    <p:extLst>
      <p:ext uri="{BB962C8B-B14F-4D97-AF65-F5344CB8AC3E}">
        <p14:creationId xmlns:p14="http://schemas.microsoft.com/office/powerpoint/2010/main" val="239553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in the College and Career Ready Standards page.</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7</a:t>
            </a:fld>
            <a:endParaRPr lang="en-US" dirty="0"/>
          </a:p>
        </p:txBody>
      </p:sp>
    </p:spTree>
    <p:extLst>
      <p:ext uri="{BB962C8B-B14F-4D97-AF65-F5344CB8AC3E}">
        <p14:creationId xmlns:p14="http://schemas.microsoft.com/office/powerpoint/2010/main" val="235419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recent Center on Instruction activities was to investigate the</a:t>
            </a:r>
            <a:r>
              <a:rPr lang="en-US" baseline="0" dirty="0" smtClean="0"/>
              <a:t> amount and the nature of the CCSS information on state websites.  We thought this would give us an idea of what states were emphasizing, as well as hints about how far along they were in implementation. </a:t>
            </a:r>
          </a:p>
          <a:p>
            <a:endParaRPr lang="en-US" baseline="0" dirty="0" smtClean="0"/>
          </a:p>
          <a:p>
            <a:r>
              <a:rPr lang="en-US" baseline="0" dirty="0" smtClean="0"/>
              <a:t>We completed the review without contact from the department of education staff – so it represents what could be easily found and identified related to CCSS.</a:t>
            </a:r>
          </a:p>
          <a:p>
            <a:endParaRPr lang="en-US" baseline="0" dirty="0" smtClean="0"/>
          </a:p>
          <a:p>
            <a:r>
              <a:rPr lang="en-US" baseline="0" dirty="0" smtClean="0"/>
              <a:t>It gave us a snapshot at one point in time.  We know it is important to acknowledge that the results were immediately out of date because states continue to make implementation progress.  But we felt it was a good way to know the extent of the work in these earlier states of implementation.  </a:t>
            </a:r>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8</a:t>
            </a:fld>
            <a:endParaRPr lang="en-US" dirty="0"/>
          </a:p>
        </p:txBody>
      </p:sp>
    </p:spTree>
    <p:extLst>
      <p:ext uri="{BB962C8B-B14F-4D97-AF65-F5344CB8AC3E}">
        <p14:creationId xmlns:p14="http://schemas.microsoft.com/office/powerpoint/2010/main" val="100061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collected a LOT of information</a:t>
            </a:r>
            <a:r>
              <a:rPr lang="en-US" baseline="0" dirty="0" smtClean="0"/>
              <a:t> and needed to begin to sort through it to make sense of what we had found.</a:t>
            </a:r>
          </a:p>
          <a:p>
            <a:endParaRPr lang="en-US" baseline="0" dirty="0" smtClean="0"/>
          </a:p>
          <a:p>
            <a:r>
              <a:rPr lang="en-US" baseline="0" dirty="0" smtClean="0"/>
              <a:t>The information seemed to sort itself into what could be called “stages” or phases of implementation.</a:t>
            </a:r>
          </a:p>
          <a:p>
            <a:endParaRPr lang="en-US" baseline="0" dirty="0" smtClean="0"/>
          </a:p>
          <a:p>
            <a:r>
              <a:rPr lang="en-US" baseline="0" dirty="0" smtClean="0"/>
              <a:t>The stage categories we created are OUR names and OUR way of organizing related material to get a sense of the nature of the information</a:t>
            </a:r>
          </a:p>
          <a:p>
            <a:endParaRPr lang="en-US" baseline="0" dirty="0" smtClean="0"/>
          </a:p>
          <a:p>
            <a:r>
              <a:rPr lang="en-US" baseline="0" dirty="0" smtClean="0"/>
              <a:t>There is nothing magic about them.  So, please consider the names and our working definitions with flexible interpretations.</a:t>
            </a:r>
          </a:p>
          <a:p>
            <a:endParaRPr lang="en-US" baseline="0" dirty="0" smtClean="0"/>
          </a:p>
          <a:p>
            <a:pPr lvl="0"/>
            <a:r>
              <a:rPr lang="en-US" sz="1200" i="1" kern="1200" dirty="0" smtClean="0">
                <a:solidFill>
                  <a:schemeClr val="tx1"/>
                </a:solidFill>
                <a:effectLst/>
                <a:latin typeface="+mn-lt"/>
                <a:ea typeface="+mn-ea"/>
                <a:cs typeface="+mn-cs"/>
              </a:rPr>
              <a:t>Initial Adoption &amp; Orientation</a:t>
            </a:r>
            <a:r>
              <a:rPr lang="en-US" sz="1200" kern="1200" dirty="0" smtClean="0">
                <a:solidFill>
                  <a:schemeClr val="tx1"/>
                </a:solidFill>
                <a:effectLst/>
                <a:latin typeface="+mn-lt"/>
                <a:ea typeface="+mn-ea"/>
                <a:cs typeface="+mn-cs"/>
              </a:rPr>
              <a:t>– information used to describe initial state introduction to the CCSS initiative and later adoption of the CCSS</a:t>
            </a:r>
          </a:p>
          <a:p>
            <a:pPr lvl="0"/>
            <a:r>
              <a:rPr lang="en-US" sz="1200" i="1" kern="1200" dirty="0" smtClean="0">
                <a:solidFill>
                  <a:schemeClr val="tx1"/>
                </a:solidFill>
                <a:effectLst/>
                <a:latin typeface="+mn-lt"/>
                <a:ea typeface="+mn-ea"/>
                <a:cs typeface="+mn-cs"/>
              </a:rPr>
              <a:t>Basic Guidance for Implementation</a:t>
            </a:r>
            <a:r>
              <a:rPr lang="en-US" sz="1200" kern="1200" dirty="0" smtClean="0">
                <a:solidFill>
                  <a:schemeClr val="tx1"/>
                </a:solidFill>
                <a:effectLst/>
                <a:latin typeface="+mn-lt"/>
                <a:ea typeface="+mn-ea"/>
                <a:cs typeface="+mn-cs"/>
              </a:rPr>
              <a:t>– information beyond a general overview that begins to build basic knowledge about the CCSS or important CCSS topics</a:t>
            </a:r>
          </a:p>
          <a:p>
            <a:pPr lvl="0"/>
            <a:r>
              <a:rPr lang="en-US" sz="1200" i="1" kern="1200" dirty="0" smtClean="0">
                <a:solidFill>
                  <a:schemeClr val="tx1"/>
                </a:solidFill>
                <a:effectLst/>
                <a:latin typeface="+mn-lt"/>
                <a:ea typeface="+mn-ea"/>
                <a:cs typeface="+mn-cs"/>
              </a:rPr>
              <a:t>Transition &amp; Implementation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extended explanation or exploration of a topic for a specific implementation goal or purpose</a:t>
            </a:r>
          </a:p>
          <a:p>
            <a:pPr lvl="0"/>
            <a:r>
              <a:rPr lang="en-US" sz="1200" i="1" kern="1200" dirty="0" smtClean="0">
                <a:solidFill>
                  <a:schemeClr val="tx1"/>
                </a:solidFill>
                <a:effectLst/>
                <a:latin typeface="+mn-lt"/>
                <a:ea typeface="+mn-ea"/>
                <a:cs typeface="+mn-cs"/>
              </a:rPr>
              <a:t>Standards Alignment</a:t>
            </a:r>
            <a:r>
              <a:rPr lang="en-US" sz="1200" kern="1200" dirty="0" smtClean="0">
                <a:solidFill>
                  <a:schemeClr val="tx1"/>
                </a:solidFill>
                <a:effectLst/>
                <a:latin typeface="+mn-lt"/>
                <a:ea typeface="+mn-ea"/>
                <a:cs typeface="+mn-cs"/>
              </a:rPr>
              <a:t>– information that reports or provides direction about alignment between CCSS and state standards</a:t>
            </a:r>
          </a:p>
          <a:p>
            <a:pPr lvl="0"/>
            <a:r>
              <a:rPr lang="en-US" sz="1200" i="1" kern="1200" dirty="0" smtClean="0">
                <a:solidFill>
                  <a:schemeClr val="tx1"/>
                </a:solidFill>
                <a:effectLst/>
                <a:latin typeface="+mn-lt"/>
                <a:ea typeface="+mn-ea"/>
                <a:cs typeface="+mn-cs"/>
              </a:rPr>
              <a:t>Curriculum Guidance</a:t>
            </a:r>
            <a:r>
              <a:rPr lang="en-US" sz="1200" kern="1200" dirty="0" smtClean="0">
                <a:solidFill>
                  <a:schemeClr val="tx1"/>
                </a:solidFill>
                <a:effectLst/>
                <a:latin typeface="+mn-lt"/>
                <a:ea typeface="+mn-ea"/>
                <a:cs typeface="+mn-cs"/>
              </a:rPr>
              <a:t>– information that extends standards information through explanation, examples, instructions, etc. to help communicate expectations for student instruction</a:t>
            </a:r>
          </a:p>
          <a:p>
            <a:pPr lvl="0"/>
            <a:r>
              <a:rPr lang="en-US" sz="1200" i="1" kern="1200" dirty="0" smtClean="0">
                <a:solidFill>
                  <a:schemeClr val="tx1"/>
                </a:solidFill>
                <a:effectLst/>
                <a:latin typeface="+mn-lt"/>
                <a:ea typeface="+mn-ea"/>
                <a:cs typeface="+mn-cs"/>
              </a:rPr>
              <a:t>Professional Development</a:t>
            </a:r>
            <a:r>
              <a:rPr lang="en-US" sz="1200" kern="1200" dirty="0" smtClean="0">
                <a:solidFill>
                  <a:schemeClr val="tx1"/>
                </a:solidFill>
                <a:effectLst/>
                <a:latin typeface="+mn-lt"/>
                <a:ea typeface="+mn-ea"/>
                <a:cs typeface="+mn-cs"/>
              </a:rPr>
              <a:t>– activity or material to support knowledge and skills needed to understand or implement the CCSS in a particular state, district or school</a:t>
            </a:r>
          </a:p>
          <a:p>
            <a:pPr lvl="0"/>
            <a:r>
              <a:rPr lang="en-US" sz="1200" i="1" kern="1200" dirty="0" smtClean="0">
                <a:solidFill>
                  <a:schemeClr val="tx1"/>
                </a:solidFill>
                <a:effectLst/>
                <a:latin typeface="+mn-lt"/>
                <a:ea typeface="+mn-ea"/>
                <a:cs typeface="+mn-cs"/>
              </a:rPr>
              <a:t>Assessment </a:t>
            </a:r>
            <a:r>
              <a:rPr lang="en-US" sz="1200" kern="1200" dirty="0" smtClean="0">
                <a:solidFill>
                  <a:schemeClr val="tx1"/>
                </a:solidFill>
                <a:effectLst/>
                <a:latin typeface="+mn-lt"/>
                <a:ea typeface="+mn-ea"/>
                <a:cs typeface="+mn-cs"/>
              </a:rPr>
              <a:t>– information about the assessment consortia or alignment of assessments to CCSS</a:t>
            </a:r>
          </a:p>
          <a:p>
            <a:pPr lvl="0"/>
            <a:r>
              <a:rPr lang="en-US" sz="1200" i="1" kern="1200" dirty="0" smtClean="0">
                <a:solidFill>
                  <a:schemeClr val="tx1"/>
                </a:solidFill>
                <a:effectLst/>
                <a:latin typeface="+mn-lt"/>
                <a:ea typeface="+mn-ea"/>
                <a:cs typeface="+mn-cs"/>
              </a:rPr>
              <a:t>Related Resources</a:t>
            </a:r>
            <a:r>
              <a:rPr lang="en-US" sz="1200" kern="1200" dirty="0" smtClean="0">
                <a:solidFill>
                  <a:schemeClr val="tx1"/>
                </a:solidFill>
                <a:effectLst/>
                <a:latin typeface="+mn-lt"/>
                <a:ea typeface="+mn-ea"/>
                <a:cs typeface="+mn-cs"/>
              </a:rPr>
              <a:t> – resources that are related to CCSS implementation and may help expand knowledge or thinking about key CCSS topics, but are not directly related to CCSS implementation for a state</a:t>
            </a:r>
          </a:p>
          <a:p>
            <a:endParaRPr lang="en-US" dirty="0"/>
          </a:p>
        </p:txBody>
      </p:sp>
      <p:sp>
        <p:nvSpPr>
          <p:cNvPr id="4" name="Slide Number Placeholder 3"/>
          <p:cNvSpPr>
            <a:spLocks noGrp="1"/>
          </p:cNvSpPr>
          <p:nvPr>
            <p:ph type="sldNum" sz="quarter" idx="10"/>
          </p:nvPr>
        </p:nvSpPr>
        <p:spPr/>
        <p:txBody>
          <a:bodyPr/>
          <a:lstStyle/>
          <a:p>
            <a:fld id="{43A21077-4D1D-4F43-84D4-3F85308C5464}" type="slidenum">
              <a:rPr lang="en-US" smtClean="0"/>
              <a:t>9</a:t>
            </a:fld>
            <a:endParaRPr lang="en-US" dirty="0"/>
          </a:p>
        </p:txBody>
      </p:sp>
    </p:spTree>
    <p:extLst>
      <p:ext uri="{BB962C8B-B14F-4D97-AF65-F5344CB8AC3E}">
        <p14:creationId xmlns:p14="http://schemas.microsoft.com/office/powerpoint/2010/main" val="100061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A94FDFA-445E-4C9E-8DB9-FED52A553272}" type="datetimeFigureOut">
              <a:rPr lang="en-US" smtClean="0"/>
              <a:t>6/28/2012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C19F24-1C5F-49C2-A025-CC4FD9D1E2E7}"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F24-1C5F-49C2-A025-CC4FD9D1E2E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F24-1C5F-49C2-A025-CC4FD9D1E2E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F24-1C5F-49C2-A025-CC4FD9D1E2E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C19F24-1C5F-49C2-A025-CC4FD9D1E2E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C19F24-1C5F-49C2-A025-CC4FD9D1E2E7}"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C19F24-1C5F-49C2-A025-CC4FD9D1E2E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C19F24-1C5F-49C2-A025-CC4FD9D1E2E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C19F24-1C5F-49C2-A025-CC4FD9D1E2E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7" name="Slide Number Placeholder 6"/>
          <p:cNvSpPr>
            <a:spLocks noGrp="1"/>
          </p:cNvSpPr>
          <p:nvPr>
            <p:ph type="sldNum" sz="quarter" idx="12"/>
          </p:nvPr>
        </p:nvSpPr>
        <p:spPr/>
        <p:txBody>
          <a:bodyPr/>
          <a:lstStyle/>
          <a:p>
            <a:fld id="{8BC19F24-1C5F-49C2-A025-CC4FD9D1E2E7}"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4FDFA-445E-4C9E-8DB9-FED52A553272}" type="datetimeFigureOut">
              <a:rPr lang="en-US" smtClean="0"/>
              <a:t>6/28/2012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C19F24-1C5F-49C2-A025-CC4FD9D1E2E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A94FDFA-445E-4C9E-8DB9-FED52A553272}" type="datetimeFigureOut">
              <a:rPr lang="en-US" smtClean="0"/>
              <a:t>6/28/2012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C19F24-1C5F-49C2-A025-CC4FD9D1E2E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enteroninstruction.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pamsmith@doe.k12.ga.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gpb.org/education/common-co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centeroninstruction.or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www.surveymonkey.com/s/5WK2VYD" TargetMode="External"/><Relationship Id="rId4" Type="http://schemas.openxmlformats.org/officeDocument/2006/relationships/hyperlink" Target="mailto:COI-Info@rmcre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Autofit/>
          </a:bodyPr>
          <a:lstStyle/>
          <a:p>
            <a:r>
              <a:rPr lang="en-US" sz="2800" b="1" dirty="0" smtClean="0"/>
              <a:t>ELA and Mathematics CCSS Implementation: </a:t>
            </a:r>
            <a:endParaRPr lang="en-US" sz="2800" b="1" dirty="0"/>
          </a:p>
        </p:txBody>
      </p:sp>
      <p:sp>
        <p:nvSpPr>
          <p:cNvPr id="10" name="Subtitle 9"/>
          <p:cNvSpPr>
            <a:spLocks noGrp="1"/>
          </p:cNvSpPr>
          <p:nvPr>
            <p:ph type="subTitle" idx="1"/>
          </p:nvPr>
        </p:nvSpPr>
        <p:spPr/>
        <p:txBody>
          <a:bodyPr/>
          <a:lstStyle/>
          <a:p>
            <a:endParaRPr lang="en-US" dirty="0" smtClean="0"/>
          </a:p>
          <a:p>
            <a:r>
              <a:rPr lang="en-US" b="1" dirty="0" smtClean="0"/>
              <a:t>Georgia &amp; Indiana Share Their Efforts to Rollout CCSS</a:t>
            </a:r>
            <a:endParaRPr lang="en-US" b="1" dirty="0"/>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52400"/>
            <a:ext cx="27952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47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r>
              <a:rPr lang="en-US" dirty="0" smtClean="0"/>
              <a:t>Initial Adoption &amp; Orientation</a:t>
            </a:r>
          </a:p>
          <a:p>
            <a:r>
              <a:rPr lang="en-US" dirty="0" smtClean="0"/>
              <a:t>Beginning Guidance</a:t>
            </a:r>
          </a:p>
          <a:p>
            <a:r>
              <a:rPr lang="en-US" dirty="0" smtClean="0"/>
              <a:t>Transition/Implementation</a:t>
            </a:r>
          </a:p>
          <a:p>
            <a:r>
              <a:rPr lang="en-US" dirty="0" smtClean="0"/>
              <a:t>Standards Alignment</a:t>
            </a:r>
          </a:p>
          <a:p>
            <a:r>
              <a:rPr lang="en-US" dirty="0" smtClean="0"/>
              <a:t>Curriculum Guidance</a:t>
            </a:r>
          </a:p>
          <a:p>
            <a:r>
              <a:rPr lang="en-US" dirty="0" smtClean="0"/>
              <a:t>Professional Development</a:t>
            </a:r>
          </a:p>
          <a:p>
            <a:r>
              <a:rPr lang="en-US" dirty="0" smtClean="0"/>
              <a:t>Assessment</a:t>
            </a:r>
          </a:p>
          <a:p>
            <a:r>
              <a:rPr lang="en-US" dirty="0" smtClean="0"/>
              <a:t>Related Resource</a:t>
            </a:r>
          </a:p>
          <a:p>
            <a:pPr lvl="1"/>
            <a:endParaRPr lang="en-US" dirty="0"/>
          </a:p>
        </p:txBody>
      </p:sp>
      <p:sp>
        <p:nvSpPr>
          <p:cNvPr id="2" name="Title 1"/>
          <p:cNvSpPr>
            <a:spLocks noGrp="1"/>
          </p:cNvSpPr>
          <p:nvPr>
            <p:ph type="title"/>
          </p:nvPr>
        </p:nvSpPr>
        <p:spPr>
          <a:xfrm>
            <a:off x="4716430"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pic>
        <p:nvPicPr>
          <p:cNvPr id="5"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496448"/>
            <a:ext cx="860079"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69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r>
              <a:rPr lang="en-US" dirty="0" smtClean="0"/>
              <a:t>Initial Adoption &amp; Orientation</a:t>
            </a:r>
          </a:p>
          <a:p>
            <a:pPr marL="365760" lvl="1" indent="0">
              <a:buNone/>
            </a:pPr>
            <a:endParaRPr lang="en-US" dirty="0"/>
          </a:p>
        </p:txBody>
      </p:sp>
      <p:sp>
        <p:nvSpPr>
          <p:cNvPr id="2" name="Title 1"/>
          <p:cNvSpPr>
            <a:spLocks noGrp="1"/>
          </p:cNvSpPr>
          <p:nvPr>
            <p:ph type="title"/>
          </p:nvPr>
        </p:nvSpPr>
        <p:spPr>
          <a:xfrm>
            <a:off x="4748514"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sp>
        <p:nvSpPr>
          <p:cNvPr id="14" name="TextBox 13"/>
          <p:cNvSpPr txBox="1"/>
          <p:nvPr/>
        </p:nvSpPr>
        <p:spPr>
          <a:xfrm>
            <a:off x="4800600" y="152400"/>
            <a:ext cx="3200400" cy="381000"/>
          </a:xfrm>
          <a:prstGeom prst="rect">
            <a:avLst/>
          </a:prstGeom>
          <a:noFill/>
        </p:spPr>
        <p:txBody>
          <a:bodyPr wrap="square" rtlCol="0">
            <a:spAutoFit/>
          </a:bodyPr>
          <a:lstStyle/>
          <a:p>
            <a:r>
              <a:rPr lang="en-US" dirty="0" smtClean="0">
                <a:solidFill>
                  <a:schemeClr val="bg1"/>
                </a:solidFill>
              </a:rPr>
              <a:t>Mathematics</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9130" y="5562600"/>
            <a:ext cx="719800" cy="51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8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r>
              <a:rPr lang="en-US" dirty="0" smtClean="0"/>
              <a:t>Initial Adoption &amp; Orientation</a:t>
            </a:r>
          </a:p>
          <a:p>
            <a:endParaRPr lang="en-US" dirty="0" smtClean="0"/>
          </a:p>
          <a:p>
            <a:r>
              <a:rPr lang="en-US" dirty="0" smtClean="0"/>
              <a:t>Standards Alignment</a:t>
            </a:r>
          </a:p>
          <a:p>
            <a:pPr marL="365760" lvl="1" indent="0">
              <a:buNone/>
            </a:pPr>
            <a:endParaRPr lang="en-US" dirty="0"/>
          </a:p>
        </p:txBody>
      </p:sp>
      <p:sp>
        <p:nvSpPr>
          <p:cNvPr id="2" name="Title 1"/>
          <p:cNvSpPr>
            <a:spLocks noGrp="1"/>
          </p:cNvSpPr>
          <p:nvPr>
            <p:ph type="title"/>
          </p:nvPr>
        </p:nvSpPr>
        <p:spPr>
          <a:xfrm>
            <a:off x="4748514"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sp>
        <p:nvSpPr>
          <p:cNvPr id="14" name="TextBox 13"/>
          <p:cNvSpPr txBox="1"/>
          <p:nvPr/>
        </p:nvSpPr>
        <p:spPr>
          <a:xfrm>
            <a:off x="4800600" y="152400"/>
            <a:ext cx="3200400" cy="381000"/>
          </a:xfrm>
          <a:prstGeom prst="rect">
            <a:avLst/>
          </a:prstGeom>
          <a:noFill/>
        </p:spPr>
        <p:txBody>
          <a:bodyPr wrap="square" rtlCol="0">
            <a:spAutoFit/>
          </a:bodyPr>
          <a:lstStyle/>
          <a:p>
            <a:r>
              <a:rPr lang="en-US" dirty="0" smtClean="0">
                <a:solidFill>
                  <a:schemeClr val="bg1"/>
                </a:solidFill>
              </a:rPr>
              <a:t>Mathematics</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8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2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r>
              <a:rPr lang="en-US" dirty="0" smtClean="0"/>
              <a:t>Initial Adoption &amp; Orientation</a:t>
            </a:r>
          </a:p>
          <a:p>
            <a:r>
              <a:rPr lang="en-US" dirty="0" smtClean="0"/>
              <a:t>Beginning Guidance</a:t>
            </a:r>
          </a:p>
          <a:p>
            <a:r>
              <a:rPr lang="en-US" dirty="0" smtClean="0"/>
              <a:t>Standards Alignment</a:t>
            </a:r>
          </a:p>
          <a:p>
            <a:pPr marL="365760" lvl="1" indent="0">
              <a:buNone/>
            </a:pPr>
            <a:endParaRPr lang="en-US" dirty="0"/>
          </a:p>
        </p:txBody>
      </p:sp>
      <p:sp>
        <p:nvSpPr>
          <p:cNvPr id="2" name="Title 1"/>
          <p:cNvSpPr>
            <a:spLocks noGrp="1"/>
          </p:cNvSpPr>
          <p:nvPr>
            <p:ph type="title"/>
          </p:nvPr>
        </p:nvSpPr>
        <p:spPr>
          <a:xfrm>
            <a:off x="4748514"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sp>
        <p:nvSpPr>
          <p:cNvPr id="14" name="TextBox 13"/>
          <p:cNvSpPr txBox="1"/>
          <p:nvPr/>
        </p:nvSpPr>
        <p:spPr>
          <a:xfrm>
            <a:off x="4800600" y="152400"/>
            <a:ext cx="3200400" cy="381000"/>
          </a:xfrm>
          <a:prstGeom prst="rect">
            <a:avLst/>
          </a:prstGeom>
          <a:noFill/>
        </p:spPr>
        <p:txBody>
          <a:bodyPr wrap="square" rtlCol="0">
            <a:spAutoFit/>
          </a:bodyPr>
          <a:lstStyle/>
          <a:p>
            <a:r>
              <a:rPr lang="en-US" dirty="0" smtClean="0">
                <a:solidFill>
                  <a:schemeClr val="bg1"/>
                </a:solidFill>
              </a:rPr>
              <a:t>Mathematics</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830" y="5562600"/>
            <a:ext cx="752569"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4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r>
              <a:rPr lang="en-US" dirty="0" smtClean="0"/>
              <a:t>Initial Adoption &amp; Orientation</a:t>
            </a:r>
          </a:p>
          <a:p>
            <a:r>
              <a:rPr lang="en-US" dirty="0" smtClean="0"/>
              <a:t>Beginning Guidance</a:t>
            </a:r>
          </a:p>
          <a:p>
            <a:r>
              <a:rPr lang="en-US" dirty="0" smtClean="0"/>
              <a:t>Transition/Implementation</a:t>
            </a:r>
          </a:p>
          <a:p>
            <a:r>
              <a:rPr lang="en-US" dirty="0" smtClean="0"/>
              <a:t>Standards Alignment</a:t>
            </a:r>
          </a:p>
          <a:p>
            <a:r>
              <a:rPr lang="en-US" dirty="0" smtClean="0"/>
              <a:t>Curriculum Guidance</a:t>
            </a:r>
          </a:p>
          <a:p>
            <a:r>
              <a:rPr lang="en-US" dirty="0" smtClean="0"/>
              <a:t>Professional Development</a:t>
            </a:r>
          </a:p>
          <a:p>
            <a:r>
              <a:rPr lang="en-US" dirty="0" smtClean="0"/>
              <a:t>Assessment</a:t>
            </a:r>
          </a:p>
          <a:p>
            <a:r>
              <a:rPr lang="en-US" dirty="0" smtClean="0"/>
              <a:t>Related Resource</a:t>
            </a:r>
          </a:p>
          <a:p>
            <a:pPr lvl="1"/>
            <a:endParaRPr lang="en-US" dirty="0"/>
          </a:p>
        </p:txBody>
      </p:sp>
      <p:sp>
        <p:nvSpPr>
          <p:cNvPr id="2" name="Title 1"/>
          <p:cNvSpPr>
            <a:spLocks noGrp="1"/>
          </p:cNvSpPr>
          <p:nvPr>
            <p:ph type="title"/>
          </p:nvPr>
        </p:nvSpPr>
        <p:spPr>
          <a:xfrm>
            <a:off x="4748514"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sp>
        <p:nvSpPr>
          <p:cNvPr id="14" name="TextBox 13"/>
          <p:cNvSpPr txBox="1"/>
          <p:nvPr/>
        </p:nvSpPr>
        <p:spPr>
          <a:xfrm>
            <a:off x="4800600" y="152400"/>
            <a:ext cx="3200400" cy="381000"/>
          </a:xfrm>
          <a:prstGeom prst="rect">
            <a:avLst/>
          </a:prstGeom>
          <a:noFill/>
        </p:spPr>
        <p:txBody>
          <a:bodyPr wrap="square" rtlCol="0">
            <a:spAutoFit/>
          </a:bodyPr>
          <a:lstStyle/>
          <a:p>
            <a:r>
              <a:rPr lang="en-US" dirty="0" smtClean="0">
                <a:solidFill>
                  <a:schemeClr val="bg1"/>
                </a:solidFill>
              </a:rPr>
              <a:t>Mathematics</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8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4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endParaRPr lang="en-US" dirty="0" smtClean="0"/>
          </a:p>
          <a:p>
            <a:endParaRPr lang="en-US" dirty="0"/>
          </a:p>
          <a:p>
            <a:endParaRPr lang="en-US" dirty="0" smtClean="0"/>
          </a:p>
          <a:p>
            <a:endParaRPr lang="en-US" dirty="0"/>
          </a:p>
          <a:p>
            <a:r>
              <a:rPr lang="en-US" dirty="0" smtClean="0"/>
              <a:t>Standards Alignment</a:t>
            </a:r>
          </a:p>
          <a:p>
            <a:pPr marL="365760" lvl="1" indent="0">
              <a:buNone/>
            </a:pPr>
            <a:endParaRPr lang="en-US" dirty="0"/>
          </a:p>
        </p:txBody>
      </p:sp>
      <p:sp>
        <p:nvSpPr>
          <p:cNvPr id="2" name="Title 1"/>
          <p:cNvSpPr>
            <a:spLocks noGrp="1"/>
          </p:cNvSpPr>
          <p:nvPr>
            <p:ph type="title"/>
          </p:nvPr>
        </p:nvSpPr>
        <p:spPr>
          <a:xfrm>
            <a:off x="4748514"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sp>
        <p:nvSpPr>
          <p:cNvPr id="14" name="TextBox 13"/>
          <p:cNvSpPr txBox="1"/>
          <p:nvPr/>
        </p:nvSpPr>
        <p:spPr>
          <a:xfrm>
            <a:off x="4800600" y="152400"/>
            <a:ext cx="3200400" cy="381000"/>
          </a:xfrm>
          <a:prstGeom prst="rect">
            <a:avLst/>
          </a:prstGeom>
          <a:noFill/>
        </p:spPr>
        <p:txBody>
          <a:bodyPr wrap="square" rtlCol="0">
            <a:spAutoFit/>
          </a:bodyPr>
          <a:lstStyle/>
          <a:p>
            <a:r>
              <a:rPr lang="en-US" dirty="0" smtClean="0">
                <a:solidFill>
                  <a:schemeClr val="bg1"/>
                </a:solidFill>
              </a:rPr>
              <a:t>English language arts</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8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3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r>
              <a:rPr lang="en-US" dirty="0" smtClean="0"/>
              <a:t>Initial Adoption &amp; Orientation</a:t>
            </a:r>
          </a:p>
          <a:p>
            <a:endParaRPr lang="en-US" dirty="0"/>
          </a:p>
          <a:p>
            <a:pPr marL="68580" indent="0">
              <a:buNone/>
            </a:pPr>
            <a:endParaRPr lang="en-US" dirty="0" smtClean="0"/>
          </a:p>
          <a:p>
            <a:r>
              <a:rPr lang="en-US" dirty="0" smtClean="0"/>
              <a:t>Standards Alignment</a:t>
            </a:r>
          </a:p>
          <a:p>
            <a:pPr marL="365760" lvl="1" indent="0">
              <a:buNone/>
            </a:pPr>
            <a:endParaRPr lang="en-US" dirty="0"/>
          </a:p>
        </p:txBody>
      </p:sp>
      <p:sp>
        <p:nvSpPr>
          <p:cNvPr id="2" name="Title 1"/>
          <p:cNvSpPr>
            <a:spLocks noGrp="1"/>
          </p:cNvSpPr>
          <p:nvPr>
            <p:ph type="title"/>
          </p:nvPr>
        </p:nvSpPr>
        <p:spPr>
          <a:xfrm>
            <a:off x="4748514"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sp>
        <p:nvSpPr>
          <p:cNvPr id="14" name="TextBox 13"/>
          <p:cNvSpPr txBox="1"/>
          <p:nvPr/>
        </p:nvSpPr>
        <p:spPr>
          <a:xfrm>
            <a:off x="4800600" y="152400"/>
            <a:ext cx="3200400" cy="381000"/>
          </a:xfrm>
          <a:prstGeom prst="rect">
            <a:avLst/>
          </a:prstGeom>
          <a:noFill/>
        </p:spPr>
        <p:txBody>
          <a:bodyPr wrap="square" rtlCol="0">
            <a:spAutoFit/>
          </a:bodyPr>
          <a:lstStyle/>
          <a:p>
            <a:r>
              <a:rPr lang="en-US" dirty="0" smtClean="0">
                <a:solidFill>
                  <a:schemeClr val="bg1"/>
                </a:solidFill>
              </a:rPr>
              <a:t>English language arts</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636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81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r>
              <a:rPr lang="en-US" dirty="0" smtClean="0"/>
              <a:t>Initial Adoption &amp; Orientation</a:t>
            </a:r>
          </a:p>
          <a:p>
            <a:r>
              <a:rPr lang="en-US" dirty="0" smtClean="0"/>
              <a:t>Beginning Guidance</a:t>
            </a:r>
          </a:p>
          <a:p>
            <a:endParaRPr lang="en-US" dirty="0" smtClean="0"/>
          </a:p>
          <a:p>
            <a:r>
              <a:rPr lang="en-US" dirty="0" smtClean="0"/>
              <a:t>Standards Alignment</a:t>
            </a:r>
          </a:p>
          <a:p>
            <a:pPr marL="365760" lvl="1" indent="0">
              <a:buNone/>
            </a:pPr>
            <a:endParaRPr lang="en-US" dirty="0"/>
          </a:p>
        </p:txBody>
      </p:sp>
      <p:sp>
        <p:nvSpPr>
          <p:cNvPr id="2" name="Title 1"/>
          <p:cNvSpPr>
            <a:spLocks noGrp="1"/>
          </p:cNvSpPr>
          <p:nvPr>
            <p:ph type="title"/>
          </p:nvPr>
        </p:nvSpPr>
        <p:spPr>
          <a:xfrm>
            <a:off x="4748514"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sp>
        <p:nvSpPr>
          <p:cNvPr id="14" name="TextBox 13"/>
          <p:cNvSpPr txBox="1"/>
          <p:nvPr/>
        </p:nvSpPr>
        <p:spPr>
          <a:xfrm>
            <a:off x="4800600" y="152400"/>
            <a:ext cx="3200400" cy="381000"/>
          </a:xfrm>
          <a:prstGeom prst="rect">
            <a:avLst/>
          </a:prstGeom>
          <a:noFill/>
        </p:spPr>
        <p:txBody>
          <a:bodyPr wrap="square" rtlCol="0">
            <a:spAutoFit/>
          </a:bodyPr>
          <a:lstStyle/>
          <a:p>
            <a:r>
              <a:rPr lang="en-US" dirty="0" smtClean="0">
                <a:solidFill>
                  <a:schemeClr val="bg1"/>
                </a:solidFill>
              </a:rPr>
              <a:t>English language arts</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8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64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3581400" cy="5638800"/>
          </a:xfrm>
        </p:spPr>
        <p:txBody>
          <a:bodyPr>
            <a:normAutofit/>
          </a:bodyPr>
          <a:lstStyle/>
          <a:p>
            <a:r>
              <a:rPr lang="en-US" dirty="0" smtClean="0"/>
              <a:t>Initial Adoption &amp; Orientation</a:t>
            </a:r>
          </a:p>
          <a:p>
            <a:r>
              <a:rPr lang="en-US" dirty="0" smtClean="0"/>
              <a:t>Beginning Guidance</a:t>
            </a:r>
          </a:p>
          <a:p>
            <a:r>
              <a:rPr lang="en-US" dirty="0" smtClean="0"/>
              <a:t>Transition/Implementation</a:t>
            </a:r>
          </a:p>
          <a:p>
            <a:r>
              <a:rPr lang="en-US" dirty="0" smtClean="0"/>
              <a:t>Standards Alignment</a:t>
            </a:r>
          </a:p>
          <a:p>
            <a:r>
              <a:rPr lang="en-US" dirty="0" smtClean="0"/>
              <a:t>Curriculum Guidance</a:t>
            </a:r>
          </a:p>
          <a:p>
            <a:r>
              <a:rPr lang="en-US" dirty="0" smtClean="0"/>
              <a:t>Professional Development</a:t>
            </a:r>
          </a:p>
          <a:p>
            <a:r>
              <a:rPr lang="en-US" dirty="0" smtClean="0"/>
              <a:t>Assessment</a:t>
            </a:r>
          </a:p>
          <a:p>
            <a:r>
              <a:rPr lang="en-US" dirty="0" smtClean="0"/>
              <a:t>Related Resource</a:t>
            </a:r>
          </a:p>
          <a:p>
            <a:pPr lvl="1"/>
            <a:endParaRPr lang="en-US" dirty="0"/>
          </a:p>
        </p:txBody>
      </p:sp>
      <p:sp>
        <p:nvSpPr>
          <p:cNvPr id="2" name="Title 1"/>
          <p:cNvSpPr>
            <a:spLocks noGrp="1"/>
          </p:cNvSpPr>
          <p:nvPr>
            <p:ph type="title"/>
          </p:nvPr>
        </p:nvSpPr>
        <p:spPr>
          <a:xfrm>
            <a:off x="4748514"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sp>
        <p:nvSpPr>
          <p:cNvPr id="14" name="TextBox 13"/>
          <p:cNvSpPr txBox="1"/>
          <p:nvPr/>
        </p:nvSpPr>
        <p:spPr>
          <a:xfrm>
            <a:off x="4800600" y="152400"/>
            <a:ext cx="3200400" cy="381000"/>
          </a:xfrm>
          <a:prstGeom prst="rect">
            <a:avLst/>
          </a:prstGeom>
          <a:noFill/>
        </p:spPr>
        <p:txBody>
          <a:bodyPr wrap="square" rtlCol="0">
            <a:spAutoFit/>
          </a:bodyPr>
          <a:lstStyle/>
          <a:p>
            <a:r>
              <a:rPr lang="en-US" dirty="0" smtClean="0">
                <a:solidFill>
                  <a:schemeClr val="bg1"/>
                </a:solidFill>
              </a:rPr>
              <a:t>English language arts</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866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Georgia’s CCSS Implementation</a:t>
            </a:r>
            <a:endParaRPr lang="en-US" dirty="0"/>
          </a:p>
        </p:txBody>
      </p:sp>
      <p:sp>
        <p:nvSpPr>
          <p:cNvPr id="3" name="Content Placeholder 2"/>
          <p:cNvSpPr>
            <a:spLocks noGrp="1"/>
          </p:cNvSpPr>
          <p:nvPr>
            <p:ph idx="1"/>
          </p:nvPr>
        </p:nvSpPr>
        <p:spPr>
          <a:xfrm>
            <a:off x="1043492" y="2971800"/>
            <a:ext cx="6777317" cy="2860829"/>
          </a:xfrm>
        </p:spPr>
        <p:txBody>
          <a:bodyPr>
            <a:normAutofit/>
          </a:bodyPr>
          <a:lstStyle/>
          <a:p>
            <a:r>
              <a:rPr lang="en-US" sz="2800" dirty="0" smtClean="0"/>
              <a:t>Adopted </a:t>
            </a:r>
            <a:r>
              <a:rPr lang="en-US" sz="2800" i="1" dirty="0" smtClean="0"/>
              <a:t>Common Core Georgia Performance Standards (CCGPS)</a:t>
            </a:r>
            <a:r>
              <a:rPr lang="en-US" sz="2800" dirty="0" smtClean="0"/>
              <a:t>July 2010</a:t>
            </a: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000" y="5715000"/>
            <a:ext cx="719800" cy="51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0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65137" y="533400"/>
            <a:ext cx="8226425" cy="6019800"/>
          </a:xfrm>
          <a:prstGeom prst="rect">
            <a:avLst/>
          </a:prstGeom>
          <a:solidFill>
            <a:schemeClr val="bg1"/>
          </a:solidFill>
          <a:ln w="9525">
            <a:noFill/>
            <a:miter lim="800000"/>
            <a:headEnd/>
            <a:tailEnd/>
          </a:ln>
        </p:spPr>
        <p:txBody>
          <a:bodyPr/>
          <a:lstStyle/>
          <a:p>
            <a:r>
              <a:rPr lang="en-US" dirty="0"/>
              <a:t> </a:t>
            </a:r>
          </a:p>
        </p:txBody>
      </p:sp>
      <p:pic>
        <p:nvPicPr>
          <p:cNvPr id="3077"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996462"/>
            <a:ext cx="1717675" cy="121602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a:xfrm>
            <a:off x="914400" y="2133600"/>
            <a:ext cx="7391400" cy="3124200"/>
          </a:xfrm>
        </p:spPr>
        <p:txBody>
          <a:bodyPr>
            <a:normAutofit fontScale="90000"/>
          </a:bodyPr>
          <a:lstStyle/>
          <a:p>
            <a:pPr>
              <a:lnSpc>
                <a:spcPct val="90000"/>
              </a:lnSpc>
            </a:pPr>
            <a:r>
              <a:rPr lang="en-US" sz="1400" dirty="0">
                <a:solidFill>
                  <a:schemeClr val="tx1"/>
                </a:solidFill>
                <a:latin typeface="Arial Narrow" pitchFamily="34" charset="0"/>
              </a:rPr>
              <a:t>The Center on Instruction is operated by RMC Research Corporation in partnership with the Florida Center for Reading Research at Florida State University; Instructional Research Group; Lawrence Hall of Science at the University of California-Berkeley; the Texas Institute for Measurement, Evaluation, and Statistics at the University of Houston; and The Meadows Center for Preventing Educational Risk at the University of Texas at Austin.</a:t>
            </a:r>
            <a:br>
              <a:rPr lang="en-US" sz="1400" dirty="0">
                <a:solidFill>
                  <a:schemeClr val="tx1"/>
                </a:solidFill>
                <a:latin typeface="Arial Narrow" pitchFamily="34" charset="0"/>
              </a:rPr>
            </a:br>
            <a:r>
              <a:rPr lang="en-US" sz="1400" dirty="0">
                <a:solidFill>
                  <a:schemeClr val="tx1"/>
                </a:solidFill>
                <a:latin typeface="Arial Narrow" pitchFamily="34" charset="0"/>
              </a:rPr>
              <a:t/>
            </a:r>
            <a:br>
              <a:rPr lang="en-US" sz="1400" dirty="0">
                <a:solidFill>
                  <a:schemeClr val="tx1"/>
                </a:solidFill>
                <a:latin typeface="Arial Narrow" pitchFamily="34" charset="0"/>
              </a:rPr>
            </a:br>
            <a:r>
              <a:rPr lang="en-US" sz="1400" dirty="0">
                <a:solidFill>
                  <a:schemeClr val="tx1"/>
                </a:solidFill>
                <a:latin typeface="Arial Narrow" pitchFamily="34" charset="0"/>
              </a:rPr>
              <a:t>The contents of this PowerPoint were developed under cooperative agreement S283B050034 with the U.S. Department of Education. However, these contents do not necessarily represent the policy of the Department of Education, and you should not assume endorsement by the Federal Government.</a:t>
            </a:r>
            <a:br>
              <a:rPr lang="en-US" sz="1400" dirty="0">
                <a:solidFill>
                  <a:schemeClr val="tx1"/>
                </a:solidFill>
                <a:latin typeface="Arial Narrow" pitchFamily="34" charset="0"/>
              </a:rPr>
            </a:br>
            <a:r>
              <a:rPr lang="en-US" sz="1400" dirty="0">
                <a:solidFill>
                  <a:schemeClr val="tx1"/>
                </a:solidFill>
                <a:latin typeface="Arial Narrow" pitchFamily="34" charset="0"/>
              </a:rPr>
              <a:t/>
            </a:r>
            <a:br>
              <a:rPr lang="en-US" sz="1400" dirty="0">
                <a:solidFill>
                  <a:schemeClr val="tx1"/>
                </a:solidFill>
                <a:latin typeface="Arial Narrow" pitchFamily="34" charset="0"/>
              </a:rPr>
            </a:br>
            <a:r>
              <a:rPr lang="en-US" sz="1400" dirty="0">
                <a:solidFill>
                  <a:schemeClr val="tx1"/>
                </a:solidFill>
                <a:latin typeface="Arial Narrow" pitchFamily="34" charset="0"/>
              </a:rPr>
              <a:t>The Center on Instruction requests that no changes be made to the content or appearance of this product.</a:t>
            </a:r>
            <a:br>
              <a:rPr lang="en-US" sz="1400" dirty="0">
                <a:solidFill>
                  <a:schemeClr val="tx1"/>
                </a:solidFill>
                <a:latin typeface="Arial Narrow" pitchFamily="34" charset="0"/>
              </a:rPr>
            </a:br>
            <a:r>
              <a:rPr lang="en-US" sz="1400" dirty="0">
                <a:solidFill>
                  <a:schemeClr val="tx1"/>
                </a:solidFill>
                <a:latin typeface="Arial Narrow" pitchFamily="34" charset="0"/>
              </a:rPr>
              <a:t/>
            </a:r>
            <a:br>
              <a:rPr lang="en-US" sz="1400" dirty="0">
                <a:solidFill>
                  <a:schemeClr val="tx1"/>
                </a:solidFill>
                <a:latin typeface="Arial Narrow" pitchFamily="34" charset="0"/>
              </a:rPr>
            </a:br>
            <a:r>
              <a:rPr lang="en-US" sz="1400" i="1" dirty="0">
                <a:solidFill>
                  <a:schemeClr val="tx1"/>
                </a:solidFill>
                <a:latin typeface="Arial Narrow" pitchFamily="34" charset="0"/>
              </a:rPr>
              <a:t>To download a copy of this document, visit </a:t>
            </a:r>
            <a:r>
              <a:rPr lang="en-US" sz="1400" i="1" dirty="0">
                <a:solidFill>
                  <a:schemeClr val="tx1"/>
                </a:solidFill>
                <a:latin typeface="Arial Narrow" pitchFamily="34" charset="0"/>
                <a:hlinkClick r:id="rId4"/>
              </a:rPr>
              <a:t>www.centeroninstruction.org</a:t>
            </a:r>
            <a:r>
              <a:rPr lang="en-US" sz="1400" i="1" dirty="0">
                <a:solidFill>
                  <a:schemeClr val="tx1"/>
                </a:solidFill>
                <a:latin typeface="Arial Narrow" pitchFamily="34" charset="0"/>
              </a:rPr>
              <a:t>.</a:t>
            </a:r>
            <a:br>
              <a:rPr lang="en-US" sz="1400" i="1" dirty="0">
                <a:solidFill>
                  <a:schemeClr val="tx1"/>
                </a:solidFill>
                <a:latin typeface="Arial Narrow" pitchFamily="34" charset="0"/>
              </a:rPr>
            </a:br>
            <a:r>
              <a:rPr lang="en-US" sz="1400" i="1" dirty="0">
                <a:solidFill>
                  <a:schemeClr val="tx1"/>
                </a:solidFill>
                <a:latin typeface="Arial Narrow" pitchFamily="34" charset="0"/>
              </a:rPr>
              <a:t/>
            </a:r>
            <a:br>
              <a:rPr lang="en-US" sz="1400" i="1" dirty="0">
                <a:solidFill>
                  <a:schemeClr val="tx1"/>
                </a:solidFill>
                <a:latin typeface="Arial Narrow" pitchFamily="34" charset="0"/>
              </a:rPr>
            </a:br>
            <a:r>
              <a:rPr lang="en-US" sz="1400" i="1" dirty="0" smtClean="0">
                <a:solidFill>
                  <a:schemeClr val="tx1"/>
                </a:solidFill>
                <a:latin typeface="Arial Narrow" pitchFamily="34" charset="0"/>
              </a:rPr>
              <a:t>2012</a:t>
            </a:r>
            <a:r>
              <a:rPr lang="en-US" sz="1400" i="1" dirty="0">
                <a:solidFill>
                  <a:schemeClr val="tx1"/>
                </a:solidFill>
                <a:latin typeface="Arial Narrow" pitchFamily="34" charset="0"/>
              </a:rPr>
              <a:t/>
            </a:r>
            <a:br>
              <a:rPr lang="en-US" sz="1400" i="1" dirty="0">
                <a:solidFill>
                  <a:schemeClr val="tx1"/>
                </a:solidFill>
                <a:latin typeface="Arial Narrow" pitchFamily="34" charset="0"/>
              </a:rPr>
            </a:br>
            <a:endParaRPr lang="en-US" sz="1400" i="1" dirty="0">
              <a:solidFill>
                <a:srgbClr val="000000"/>
              </a:solidFill>
              <a:latin typeface="Arial Narrow" pitchFamily="34" charset="0"/>
            </a:endParaRPr>
          </a:p>
        </p:txBody>
      </p:sp>
    </p:spTree>
    <p:extLst>
      <p:ext uri="{BB962C8B-B14F-4D97-AF65-F5344CB8AC3E}">
        <p14:creationId xmlns:p14="http://schemas.microsoft.com/office/powerpoint/2010/main" val="1228090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Georgia’s CCSS Implementation</a:t>
            </a:r>
            <a:endParaRPr lang="en-US" dirty="0"/>
          </a:p>
        </p:txBody>
      </p:sp>
      <p:sp>
        <p:nvSpPr>
          <p:cNvPr id="3" name="Content Placeholder 2"/>
          <p:cNvSpPr>
            <a:spLocks noGrp="1"/>
          </p:cNvSpPr>
          <p:nvPr>
            <p:ph idx="1"/>
          </p:nvPr>
        </p:nvSpPr>
        <p:spPr/>
        <p:txBody>
          <a:bodyPr>
            <a:normAutofit/>
          </a:bodyPr>
          <a:lstStyle/>
          <a:p>
            <a:r>
              <a:rPr lang="en-US" sz="3200" b="1" dirty="0" smtClean="0">
                <a:solidFill>
                  <a:schemeClr val="accent5">
                    <a:lumMod val="75000"/>
                  </a:schemeClr>
                </a:solidFill>
              </a:rPr>
              <a:t>Challenges</a:t>
            </a:r>
          </a:p>
          <a:p>
            <a:pPr lvl="1"/>
            <a:r>
              <a:rPr lang="en-US" sz="2400" dirty="0" smtClean="0"/>
              <a:t>Urban &amp;  deep rural regions</a:t>
            </a:r>
          </a:p>
          <a:p>
            <a:pPr lvl="1"/>
            <a:r>
              <a:rPr lang="en-US" sz="2400" dirty="0" smtClean="0"/>
              <a:t>Access to teachers for professional learning</a:t>
            </a:r>
          </a:p>
          <a:p>
            <a:pPr lvl="1"/>
            <a:r>
              <a:rPr lang="en-US" sz="2400" dirty="0" smtClean="0"/>
              <a:t>Shortened school year</a:t>
            </a:r>
          </a:p>
          <a:p>
            <a:pPr lvl="1"/>
            <a:r>
              <a:rPr lang="en-US" sz="2400" dirty="0" smtClean="0"/>
              <a:t>Teacher furlough days</a:t>
            </a:r>
          </a:p>
          <a:p>
            <a:pPr lvl="1"/>
            <a:r>
              <a:rPr lang="en-US" sz="2400" dirty="0" smtClean="0"/>
              <a:t>Access for all teacher to quality PD</a:t>
            </a: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555916"/>
            <a:ext cx="762000" cy="54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225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Georgia’s CCSS Implementation</a:t>
            </a:r>
            <a:endParaRPr lang="en-US" dirty="0"/>
          </a:p>
        </p:txBody>
      </p:sp>
      <p:sp>
        <p:nvSpPr>
          <p:cNvPr id="3" name="Content Placeholder 2"/>
          <p:cNvSpPr>
            <a:spLocks noGrp="1"/>
          </p:cNvSpPr>
          <p:nvPr>
            <p:ph idx="1"/>
          </p:nvPr>
        </p:nvSpPr>
        <p:spPr>
          <a:xfrm>
            <a:off x="990600" y="2286000"/>
            <a:ext cx="6777317" cy="3089429"/>
          </a:xfrm>
        </p:spPr>
        <p:txBody>
          <a:bodyPr>
            <a:normAutofit/>
          </a:bodyPr>
          <a:lstStyle/>
          <a:p>
            <a:r>
              <a:rPr lang="en-US" sz="3600" b="1" dirty="0" smtClean="0">
                <a:solidFill>
                  <a:schemeClr val="accent5">
                    <a:lumMod val="75000"/>
                  </a:schemeClr>
                </a:solidFill>
              </a:rPr>
              <a:t>Response</a:t>
            </a:r>
          </a:p>
          <a:p>
            <a:pPr lvl="1"/>
            <a:r>
              <a:rPr lang="en-US" sz="2800" dirty="0" smtClean="0"/>
              <a:t>Balanced and blended approach</a:t>
            </a:r>
          </a:p>
          <a:p>
            <a:pPr lvl="2"/>
            <a:r>
              <a:rPr lang="en-US" sz="2600" dirty="0" smtClean="0">
                <a:solidFill>
                  <a:schemeClr val="accent1">
                    <a:lumMod val="50000"/>
                  </a:schemeClr>
                </a:solidFill>
              </a:rPr>
              <a:t>Georgia Public Broadcasting partnership</a:t>
            </a:r>
          </a:p>
          <a:p>
            <a:pPr lvl="2"/>
            <a:r>
              <a:rPr lang="en-US" sz="2600" dirty="0" smtClean="0">
                <a:solidFill>
                  <a:schemeClr val="accent1">
                    <a:lumMod val="50000"/>
                  </a:schemeClr>
                </a:solidFill>
              </a:rPr>
              <a:t>Mentors &amp; specialists in 16 Regional Education Service Agencies</a:t>
            </a: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140" y="5638800"/>
            <a:ext cx="6450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3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Georgia’s CCSS Implementation</a:t>
            </a:r>
            <a:endParaRPr lang="en-US" dirty="0"/>
          </a:p>
        </p:txBody>
      </p:sp>
      <p:sp>
        <p:nvSpPr>
          <p:cNvPr id="3" name="Content Placeholder 2"/>
          <p:cNvSpPr>
            <a:spLocks noGrp="1"/>
          </p:cNvSpPr>
          <p:nvPr>
            <p:ph idx="1"/>
          </p:nvPr>
        </p:nvSpPr>
        <p:spPr>
          <a:xfrm>
            <a:off x="990600" y="2286000"/>
            <a:ext cx="6777317" cy="3089429"/>
          </a:xfrm>
        </p:spPr>
        <p:txBody>
          <a:bodyPr>
            <a:normAutofit/>
          </a:bodyPr>
          <a:lstStyle/>
          <a:p>
            <a:r>
              <a:rPr lang="en-US" sz="3600" b="1" dirty="0" smtClean="0">
                <a:solidFill>
                  <a:schemeClr val="accent5">
                    <a:lumMod val="75000"/>
                  </a:schemeClr>
                </a:solidFill>
              </a:rPr>
              <a:t>Lessons Learned</a:t>
            </a:r>
          </a:p>
          <a:p>
            <a:pPr lvl="1"/>
            <a:r>
              <a:rPr lang="en-US" sz="2800" dirty="0" smtClean="0">
                <a:solidFill>
                  <a:schemeClr val="accent1">
                    <a:lumMod val="50000"/>
                  </a:schemeClr>
                </a:solidFill>
              </a:rPr>
              <a:t>‘Train the Trainer’ challenges</a:t>
            </a:r>
          </a:p>
          <a:p>
            <a:pPr lvl="1"/>
            <a:r>
              <a:rPr lang="en-US" sz="2800" dirty="0" smtClean="0">
                <a:solidFill>
                  <a:schemeClr val="accent1">
                    <a:lumMod val="50000"/>
                  </a:schemeClr>
                </a:solidFill>
              </a:rPr>
              <a:t>Included principals &amp; instructional leaders from onset</a:t>
            </a:r>
          </a:p>
          <a:p>
            <a:pPr lvl="1"/>
            <a:endParaRPr lang="en-US" sz="2600" dirty="0" smtClean="0">
              <a:solidFill>
                <a:schemeClr val="accent1">
                  <a:lumMod val="50000"/>
                </a:schemeClr>
              </a:solidFill>
            </a:endParaRP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93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Georgia’s CCSS Implementation</a:t>
            </a:r>
            <a:endParaRPr lang="en-US" dirty="0"/>
          </a:p>
        </p:txBody>
      </p:sp>
      <p:sp>
        <p:nvSpPr>
          <p:cNvPr id="3" name="Content Placeholder 2"/>
          <p:cNvSpPr>
            <a:spLocks noGrp="1"/>
          </p:cNvSpPr>
          <p:nvPr>
            <p:ph idx="1"/>
          </p:nvPr>
        </p:nvSpPr>
        <p:spPr>
          <a:xfrm>
            <a:off x="990600" y="2286000"/>
            <a:ext cx="6777317" cy="3962400"/>
          </a:xfrm>
        </p:spPr>
        <p:txBody>
          <a:bodyPr>
            <a:normAutofit lnSpcReduction="10000"/>
          </a:bodyPr>
          <a:lstStyle/>
          <a:p>
            <a:r>
              <a:rPr lang="en-US" sz="3600" b="1" dirty="0" smtClean="0">
                <a:solidFill>
                  <a:schemeClr val="accent5">
                    <a:lumMod val="75000"/>
                  </a:schemeClr>
                </a:solidFill>
              </a:rPr>
              <a:t>Resources</a:t>
            </a:r>
          </a:p>
          <a:p>
            <a:pPr lvl="1"/>
            <a:r>
              <a:rPr lang="en-US" sz="2800" dirty="0" smtClean="0">
                <a:solidFill>
                  <a:schemeClr val="accent1">
                    <a:lumMod val="50000"/>
                  </a:schemeClr>
                </a:solidFill>
              </a:rPr>
              <a:t>Model framework units &amp; teacher resources</a:t>
            </a:r>
          </a:p>
          <a:p>
            <a:pPr lvl="1"/>
            <a:r>
              <a:rPr lang="en-US" sz="2800" dirty="0" smtClean="0">
                <a:solidFill>
                  <a:schemeClr val="accent5">
                    <a:lumMod val="75000"/>
                  </a:schemeClr>
                </a:solidFill>
              </a:rPr>
              <a:t>GeorgiaStandards.org </a:t>
            </a:r>
          </a:p>
          <a:p>
            <a:pPr lvl="2"/>
            <a:r>
              <a:rPr lang="en-US" sz="2600" dirty="0" smtClean="0">
                <a:solidFill>
                  <a:schemeClr val="accent6">
                    <a:lumMod val="50000"/>
                  </a:schemeClr>
                </a:solidFill>
              </a:rPr>
              <a:t>Grade level &amp; content area resources</a:t>
            </a:r>
          </a:p>
          <a:p>
            <a:pPr lvl="1"/>
            <a:r>
              <a:rPr lang="en-US" sz="2800" dirty="0" smtClean="0">
                <a:solidFill>
                  <a:schemeClr val="accent1">
                    <a:lumMod val="50000"/>
                  </a:schemeClr>
                </a:solidFill>
              </a:rPr>
              <a:t>GPB sessions – open to public</a:t>
            </a:r>
          </a:p>
          <a:p>
            <a:pPr lvl="1"/>
            <a:r>
              <a:rPr lang="en-US" sz="2800" dirty="0" smtClean="0">
                <a:solidFill>
                  <a:schemeClr val="accent5">
                    <a:lumMod val="75000"/>
                  </a:schemeClr>
                </a:solidFill>
              </a:rPr>
              <a:t>Strategic use of RTT funds</a:t>
            </a:r>
          </a:p>
          <a:p>
            <a:pPr lvl="1"/>
            <a:endParaRPr lang="en-US" sz="2600" dirty="0" smtClean="0">
              <a:solidFill>
                <a:schemeClr val="accent1">
                  <a:lumMod val="50000"/>
                </a:schemeClr>
              </a:solidFill>
            </a:endParaRP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36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Georgia’s CCSS Implementation</a:t>
            </a:r>
            <a:endParaRPr lang="en-US" dirty="0"/>
          </a:p>
        </p:txBody>
      </p:sp>
      <p:sp>
        <p:nvSpPr>
          <p:cNvPr id="3" name="Content Placeholder 2"/>
          <p:cNvSpPr>
            <a:spLocks noGrp="1"/>
          </p:cNvSpPr>
          <p:nvPr>
            <p:ph idx="1"/>
          </p:nvPr>
        </p:nvSpPr>
        <p:spPr>
          <a:xfrm>
            <a:off x="990600" y="2286000"/>
            <a:ext cx="6934200" cy="4038600"/>
          </a:xfrm>
        </p:spPr>
        <p:txBody>
          <a:bodyPr>
            <a:normAutofit/>
          </a:bodyPr>
          <a:lstStyle/>
          <a:p>
            <a:r>
              <a:rPr lang="en-US" sz="3600" b="1" dirty="0" smtClean="0">
                <a:solidFill>
                  <a:schemeClr val="accent5">
                    <a:lumMod val="75000"/>
                  </a:schemeClr>
                </a:solidFill>
              </a:rPr>
              <a:t>Timeline</a:t>
            </a:r>
          </a:p>
          <a:p>
            <a:pPr lvl="1"/>
            <a:r>
              <a:rPr lang="en-US" sz="2800" b="1" dirty="0" smtClean="0">
                <a:solidFill>
                  <a:schemeClr val="accent1">
                    <a:lumMod val="50000"/>
                  </a:schemeClr>
                </a:solidFill>
              </a:rPr>
              <a:t>March – December 2011: </a:t>
            </a:r>
            <a:r>
              <a:rPr lang="en-US" sz="2800" dirty="0" smtClean="0">
                <a:solidFill>
                  <a:schemeClr val="accent5">
                    <a:lumMod val="50000"/>
                  </a:schemeClr>
                </a:solidFill>
              </a:rPr>
              <a:t>Orientation &amp; grade level webinars </a:t>
            </a:r>
          </a:p>
          <a:p>
            <a:pPr lvl="1"/>
            <a:r>
              <a:rPr lang="en-US" sz="2800" b="1" dirty="0" smtClean="0">
                <a:solidFill>
                  <a:schemeClr val="accent1">
                    <a:lumMod val="50000"/>
                  </a:schemeClr>
                </a:solidFill>
              </a:rPr>
              <a:t>January – July 2012: </a:t>
            </a:r>
            <a:r>
              <a:rPr lang="en-US" sz="2800" dirty="0" smtClean="0">
                <a:solidFill>
                  <a:schemeClr val="accent5">
                    <a:lumMod val="50000"/>
                  </a:schemeClr>
                </a:solidFill>
              </a:rPr>
              <a:t>Product development; professional learning</a:t>
            </a:r>
          </a:p>
          <a:p>
            <a:pPr lvl="2"/>
            <a:r>
              <a:rPr lang="en-US" sz="2600" dirty="0" smtClean="0">
                <a:solidFill>
                  <a:schemeClr val="accent6">
                    <a:lumMod val="50000"/>
                  </a:schemeClr>
                </a:solidFill>
              </a:rPr>
              <a:t>GPB distance learning; RESA face-to-face; summer academies</a:t>
            </a:r>
          </a:p>
          <a:p>
            <a:pPr lvl="2"/>
            <a:r>
              <a:rPr lang="en-US" sz="2600" dirty="0" smtClean="0">
                <a:solidFill>
                  <a:schemeClr val="accent6">
                    <a:lumMod val="50000"/>
                  </a:schemeClr>
                </a:solidFill>
              </a:rPr>
              <a:t>Resource development</a:t>
            </a: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140" y="5638800"/>
            <a:ext cx="6450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271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normAutofit fontScale="90000"/>
          </a:bodyPr>
          <a:lstStyle/>
          <a:p>
            <a:r>
              <a:rPr lang="en-US" dirty="0" smtClean="0"/>
              <a:t>Georgia’s CCSS Implementation</a:t>
            </a:r>
            <a:endParaRPr lang="en-US" dirty="0"/>
          </a:p>
        </p:txBody>
      </p:sp>
      <p:sp>
        <p:nvSpPr>
          <p:cNvPr id="3" name="Content Placeholder 2"/>
          <p:cNvSpPr>
            <a:spLocks noGrp="1"/>
          </p:cNvSpPr>
          <p:nvPr>
            <p:ph idx="1"/>
          </p:nvPr>
        </p:nvSpPr>
        <p:spPr>
          <a:xfrm>
            <a:off x="990600" y="2057400"/>
            <a:ext cx="6934200" cy="4038600"/>
          </a:xfrm>
        </p:spPr>
        <p:txBody>
          <a:bodyPr>
            <a:normAutofit lnSpcReduction="10000"/>
          </a:bodyPr>
          <a:lstStyle/>
          <a:p>
            <a:r>
              <a:rPr lang="en-US" sz="3600" b="1" dirty="0" smtClean="0">
                <a:solidFill>
                  <a:schemeClr val="accent5">
                    <a:lumMod val="75000"/>
                  </a:schemeClr>
                </a:solidFill>
              </a:rPr>
              <a:t>Timeline</a:t>
            </a:r>
          </a:p>
          <a:p>
            <a:pPr lvl="1"/>
            <a:r>
              <a:rPr lang="en-US" sz="2800" b="1" dirty="0" smtClean="0">
                <a:solidFill>
                  <a:schemeClr val="accent1">
                    <a:lumMod val="50000"/>
                  </a:schemeClr>
                </a:solidFill>
              </a:rPr>
              <a:t>2012-2013: </a:t>
            </a:r>
            <a:r>
              <a:rPr lang="en-US" sz="2800" dirty="0" smtClean="0">
                <a:solidFill>
                  <a:schemeClr val="accent5">
                    <a:lumMod val="50000"/>
                  </a:schemeClr>
                </a:solidFill>
              </a:rPr>
              <a:t>Transition; Classroom implementation (ELA K-12, Mathematics K-9)</a:t>
            </a:r>
          </a:p>
          <a:p>
            <a:pPr lvl="1"/>
            <a:r>
              <a:rPr lang="en-US" sz="2800" b="1" dirty="0" smtClean="0">
                <a:solidFill>
                  <a:schemeClr val="accent1">
                    <a:lumMod val="50000"/>
                  </a:schemeClr>
                </a:solidFill>
              </a:rPr>
              <a:t>2013-2014: </a:t>
            </a:r>
            <a:r>
              <a:rPr lang="en-US" sz="2800" dirty="0" smtClean="0">
                <a:solidFill>
                  <a:schemeClr val="accent5">
                    <a:lumMod val="50000"/>
                  </a:schemeClr>
                </a:solidFill>
              </a:rPr>
              <a:t>Year 2 implementation </a:t>
            </a:r>
            <a:r>
              <a:rPr lang="en-US" sz="2800" dirty="0">
                <a:solidFill>
                  <a:schemeClr val="accent5">
                    <a:lumMod val="50000"/>
                  </a:schemeClr>
                </a:solidFill>
              </a:rPr>
              <a:t>(ELA K-12, Mathematics </a:t>
            </a:r>
            <a:r>
              <a:rPr lang="en-US" sz="2800" dirty="0" smtClean="0">
                <a:solidFill>
                  <a:schemeClr val="accent5">
                    <a:lumMod val="50000"/>
                  </a:schemeClr>
                </a:solidFill>
              </a:rPr>
              <a:t>K-</a:t>
            </a:r>
            <a:r>
              <a:rPr lang="en-US" sz="2800" b="1" dirty="0" smtClean="0">
                <a:solidFill>
                  <a:schemeClr val="accent5">
                    <a:lumMod val="50000"/>
                  </a:schemeClr>
                </a:solidFill>
              </a:rPr>
              <a:t>10</a:t>
            </a:r>
            <a:r>
              <a:rPr lang="en-US" sz="2800" dirty="0" smtClean="0">
                <a:solidFill>
                  <a:schemeClr val="accent5">
                    <a:lumMod val="50000"/>
                  </a:schemeClr>
                </a:solidFill>
              </a:rPr>
              <a:t>)</a:t>
            </a:r>
          </a:p>
          <a:p>
            <a:pPr lvl="1"/>
            <a:r>
              <a:rPr lang="en-US" sz="2800" b="1" dirty="0" smtClean="0">
                <a:solidFill>
                  <a:schemeClr val="accent1">
                    <a:lumMod val="50000"/>
                  </a:schemeClr>
                </a:solidFill>
              </a:rPr>
              <a:t>2014-2015: </a:t>
            </a:r>
            <a:r>
              <a:rPr lang="en-US" sz="2800" dirty="0">
                <a:solidFill>
                  <a:schemeClr val="accent5">
                    <a:lumMod val="50000"/>
                  </a:schemeClr>
                </a:solidFill>
              </a:rPr>
              <a:t>Year </a:t>
            </a:r>
            <a:r>
              <a:rPr lang="en-US" sz="2800" dirty="0" smtClean="0">
                <a:solidFill>
                  <a:schemeClr val="accent5">
                    <a:lumMod val="50000"/>
                  </a:schemeClr>
                </a:solidFill>
              </a:rPr>
              <a:t>3 </a:t>
            </a:r>
            <a:r>
              <a:rPr lang="en-US" sz="2800" dirty="0">
                <a:solidFill>
                  <a:schemeClr val="accent5">
                    <a:lumMod val="50000"/>
                  </a:schemeClr>
                </a:solidFill>
              </a:rPr>
              <a:t>implementation (ELA K-12, Mathematics </a:t>
            </a:r>
            <a:r>
              <a:rPr lang="en-US" sz="2800" dirty="0" smtClean="0">
                <a:solidFill>
                  <a:schemeClr val="accent5">
                    <a:lumMod val="50000"/>
                  </a:schemeClr>
                </a:solidFill>
              </a:rPr>
              <a:t>K-</a:t>
            </a:r>
            <a:r>
              <a:rPr lang="en-US" sz="2800" b="1" dirty="0" smtClean="0">
                <a:solidFill>
                  <a:schemeClr val="accent5">
                    <a:lumMod val="50000"/>
                  </a:schemeClr>
                </a:solidFill>
              </a:rPr>
              <a:t>11</a:t>
            </a:r>
            <a:r>
              <a:rPr lang="en-US" sz="2800" dirty="0" smtClean="0">
                <a:solidFill>
                  <a:schemeClr val="accent5">
                    <a:lumMod val="50000"/>
                  </a:schemeClr>
                </a:solidFill>
              </a:rPr>
              <a:t>); PARCC</a:t>
            </a:r>
            <a:endParaRPr lang="en-US" sz="2800" dirty="0">
              <a:solidFill>
                <a:schemeClr val="accent5">
                  <a:lumMod val="50000"/>
                </a:schemeClr>
              </a:solidFill>
            </a:endParaRP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140" y="5638800"/>
            <a:ext cx="6450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46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838200"/>
            <a:ext cx="7024744" cy="1143000"/>
          </a:xfrm>
        </p:spPr>
        <p:txBody>
          <a:bodyPr>
            <a:normAutofit fontScale="90000"/>
          </a:bodyPr>
          <a:lstStyle/>
          <a:p>
            <a:r>
              <a:rPr lang="en-US" dirty="0" smtClean="0"/>
              <a:t>Georgia’s CCSS Implementation</a:t>
            </a:r>
            <a:endParaRPr lang="en-US" dirty="0"/>
          </a:p>
        </p:txBody>
      </p:sp>
      <p:sp>
        <p:nvSpPr>
          <p:cNvPr id="2" name="Content Placeholder 1"/>
          <p:cNvSpPr>
            <a:spLocks noGrp="1"/>
          </p:cNvSpPr>
          <p:nvPr>
            <p:ph idx="1"/>
          </p:nvPr>
        </p:nvSpPr>
        <p:spPr>
          <a:xfrm>
            <a:off x="1043492" y="2133600"/>
            <a:ext cx="6777317" cy="3508977"/>
          </a:xfrm>
        </p:spPr>
        <p:txBody>
          <a:bodyPr>
            <a:normAutofit fontScale="92500" lnSpcReduction="10000"/>
          </a:bodyPr>
          <a:lstStyle/>
          <a:p>
            <a:r>
              <a:rPr lang="en-US" sz="2600" dirty="0" smtClean="0"/>
              <a:t>Contact:</a:t>
            </a:r>
          </a:p>
          <a:p>
            <a:pPr marL="365760" lvl="1" indent="0">
              <a:buNone/>
            </a:pPr>
            <a:r>
              <a:rPr lang="en-US" dirty="0" smtClean="0">
                <a:solidFill>
                  <a:schemeClr val="accent1">
                    <a:lumMod val="50000"/>
                  </a:schemeClr>
                </a:solidFill>
              </a:rPr>
              <a:t>Pamela H. Smith, Ed.S.</a:t>
            </a:r>
          </a:p>
          <a:p>
            <a:pPr marL="365760" lvl="1" indent="0">
              <a:buNone/>
            </a:pPr>
            <a:r>
              <a:rPr lang="en-US" dirty="0" smtClean="0">
                <a:solidFill>
                  <a:schemeClr val="accent1">
                    <a:lumMod val="50000"/>
                  </a:schemeClr>
                </a:solidFill>
              </a:rPr>
              <a:t>Director of  Curriculum &amp; Instruction</a:t>
            </a:r>
          </a:p>
          <a:p>
            <a:pPr marL="365760" lvl="1" indent="0">
              <a:buNone/>
            </a:pPr>
            <a:r>
              <a:rPr lang="en-US" dirty="0" smtClean="0">
                <a:solidFill>
                  <a:schemeClr val="accent1">
                    <a:lumMod val="50000"/>
                  </a:schemeClr>
                </a:solidFill>
              </a:rPr>
              <a:t>Georgia Department of Education</a:t>
            </a:r>
          </a:p>
          <a:p>
            <a:pPr marL="365760" lvl="1" indent="0">
              <a:buNone/>
            </a:pPr>
            <a:r>
              <a:rPr lang="en-US" dirty="0" smtClean="0">
                <a:solidFill>
                  <a:schemeClr val="accent1">
                    <a:lumMod val="50000"/>
                  </a:schemeClr>
                </a:solidFill>
              </a:rPr>
              <a:t>Division of Curriculum, Instruction and Assessment</a:t>
            </a:r>
          </a:p>
          <a:p>
            <a:pPr marL="365760" lvl="1" indent="0">
              <a:buNone/>
            </a:pPr>
            <a:r>
              <a:rPr lang="en-US" dirty="0" smtClean="0">
                <a:solidFill>
                  <a:schemeClr val="accent1">
                    <a:lumMod val="50000"/>
                  </a:schemeClr>
                </a:solidFill>
              </a:rPr>
              <a:t>Phone: 404-463-4141</a:t>
            </a:r>
          </a:p>
          <a:p>
            <a:pPr marL="365760" lvl="1" indent="0">
              <a:buNone/>
            </a:pPr>
            <a:r>
              <a:rPr lang="en-US" dirty="0" smtClean="0">
                <a:solidFill>
                  <a:schemeClr val="accent1">
                    <a:lumMod val="50000"/>
                  </a:schemeClr>
                </a:solidFill>
              </a:rPr>
              <a:t>Email: </a:t>
            </a:r>
            <a:r>
              <a:rPr lang="en-US" dirty="0" smtClean="0">
                <a:solidFill>
                  <a:schemeClr val="accent1">
                    <a:lumMod val="50000"/>
                  </a:schemeClr>
                </a:solidFill>
                <a:hlinkClick r:id="rId3"/>
              </a:rPr>
              <a:t>pamsmith@doe.k12.ga.us</a:t>
            </a:r>
            <a:endParaRPr lang="en-US" dirty="0" smtClean="0">
              <a:solidFill>
                <a:schemeClr val="accent1">
                  <a:lumMod val="50000"/>
                </a:schemeClr>
              </a:solidFill>
            </a:endParaRPr>
          </a:p>
          <a:p>
            <a:pPr marL="365760" lvl="1" indent="0">
              <a:buNone/>
            </a:pPr>
            <a:endParaRPr lang="en-US" sz="1700" dirty="0">
              <a:solidFill>
                <a:schemeClr val="accent1">
                  <a:lumMod val="50000"/>
                </a:schemeClr>
              </a:solidFill>
            </a:endParaRPr>
          </a:p>
          <a:p>
            <a:r>
              <a:rPr lang="en-US" sz="2600" dirty="0" smtClean="0">
                <a:solidFill>
                  <a:schemeClr val="tx1"/>
                </a:solidFill>
              </a:rPr>
              <a:t>Resource:</a:t>
            </a:r>
          </a:p>
          <a:p>
            <a:pPr marL="68580" indent="0">
              <a:buNone/>
            </a:pPr>
            <a:r>
              <a:rPr lang="en-US" dirty="0">
                <a:solidFill>
                  <a:schemeClr val="tx1"/>
                </a:solidFill>
              </a:rPr>
              <a:t> </a:t>
            </a:r>
            <a:r>
              <a:rPr lang="en-US" dirty="0" smtClean="0">
                <a:solidFill>
                  <a:schemeClr val="tx1"/>
                </a:solidFill>
              </a:rPr>
              <a:t>   </a:t>
            </a:r>
            <a:r>
              <a:rPr lang="en-US" sz="2200" dirty="0" smtClean="0">
                <a:solidFill>
                  <a:schemeClr val="tx1"/>
                </a:solidFill>
                <a:hlinkClick r:id="rId4"/>
              </a:rPr>
              <a:t>http://www.gpb.org/education/common-core</a:t>
            </a:r>
            <a:endParaRPr lang="en-US" sz="2200" dirty="0" smtClean="0">
              <a:solidFill>
                <a:schemeClr val="tx1"/>
              </a:solidFill>
            </a:endParaRPr>
          </a:p>
          <a:p>
            <a:pPr marL="68580" indent="0">
              <a:buNone/>
            </a:pPr>
            <a:endParaRPr lang="en-US" dirty="0" smtClean="0">
              <a:solidFill>
                <a:schemeClr val="tx1"/>
              </a:solidFill>
            </a:endParaRPr>
          </a:p>
          <a:p>
            <a:pPr marL="68580" indent="0">
              <a:buNone/>
            </a:pPr>
            <a:endParaRPr lang="en-US" dirty="0" smtClean="0">
              <a:solidFill>
                <a:schemeClr val="tx1"/>
              </a:solidFill>
            </a:endParaRPr>
          </a:p>
          <a:p>
            <a:endParaRPr lang="en-US" dirty="0"/>
          </a:p>
        </p:txBody>
      </p:sp>
      <p:sp>
        <p:nvSpPr>
          <p:cNvPr id="4" name="Text Placeholder 3"/>
          <p:cNvSpPr>
            <a:spLocks noGrp="1"/>
          </p:cNvSpPr>
          <p:nvPr>
            <p:ph type="body" sz="half" idx="4294967295"/>
          </p:nvPr>
        </p:nvSpPr>
        <p:spPr>
          <a:xfrm>
            <a:off x="5845175" y="4137025"/>
            <a:ext cx="3298825" cy="1517650"/>
          </a:xfrm>
        </p:spPr>
        <p:txBody>
          <a:bodyPr/>
          <a:lstStyle/>
          <a:p>
            <a:endParaRPr lang="en-US" dirty="0" smtClean="0"/>
          </a:p>
          <a:p>
            <a:pPr marL="68580" indent="0">
              <a:buNone/>
            </a:pPr>
            <a:endParaRPr lang="en-US" dirty="0"/>
          </a:p>
        </p:txBody>
      </p:sp>
      <p:pic>
        <p:nvPicPr>
          <p:cNvPr id="5" name="Picture 5" descr="COI LOGO18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1184" y="57912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19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Indiana’s </a:t>
            </a:r>
            <a:br>
              <a:rPr lang="en-US" dirty="0" smtClean="0"/>
            </a:br>
            <a:r>
              <a:rPr lang="en-US" dirty="0" smtClean="0"/>
              <a:t>CCSS Implementation</a:t>
            </a:r>
            <a:endParaRPr lang="en-US" dirty="0"/>
          </a:p>
        </p:txBody>
      </p:sp>
      <p:sp>
        <p:nvSpPr>
          <p:cNvPr id="3" name="Content Placeholder 2"/>
          <p:cNvSpPr>
            <a:spLocks noGrp="1"/>
          </p:cNvSpPr>
          <p:nvPr>
            <p:ph idx="1"/>
          </p:nvPr>
        </p:nvSpPr>
        <p:spPr>
          <a:xfrm>
            <a:off x="1143000" y="2743200"/>
            <a:ext cx="6777317" cy="3508977"/>
          </a:xfrm>
        </p:spPr>
        <p:txBody>
          <a:bodyPr>
            <a:normAutofit/>
          </a:bodyPr>
          <a:lstStyle/>
          <a:p>
            <a:pPr marL="68580" indent="0" algn="ctr">
              <a:buNone/>
            </a:pPr>
            <a:r>
              <a:rPr lang="en-US" sz="3600" b="1" dirty="0">
                <a:solidFill>
                  <a:schemeClr val="accent5">
                    <a:lumMod val="75000"/>
                  </a:schemeClr>
                </a:solidFill>
              </a:rPr>
              <a:t>Key </a:t>
            </a:r>
            <a:r>
              <a:rPr lang="en-US" sz="3600" b="1" dirty="0" smtClean="0">
                <a:solidFill>
                  <a:schemeClr val="accent5">
                    <a:lumMod val="75000"/>
                  </a:schemeClr>
                </a:solidFill>
              </a:rPr>
              <a:t>Issues</a:t>
            </a:r>
            <a:endParaRPr lang="en-US" sz="3600" dirty="0" smtClean="0">
              <a:solidFill>
                <a:schemeClr val="accent1">
                  <a:lumMod val="50000"/>
                </a:schemeClr>
              </a:solidFill>
            </a:endParaRPr>
          </a:p>
          <a:p>
            <a:r>
              <a:rPr lang="en-US" dirty="0">
                <a:solidFill>
                  <a:schemeClr val="accent1">
                    <a:lumMod val="50000"/>
                  </a:schemeClr>
                </a:solidFill>
              </a:rPr>
              <a:t>Assessment blueprint is set</a:t>
            </a:r>
          </a:p>
          <a:p>
            <a:r>
              <a:rPr lang="en-US" dirty="0">
                <a:solidFill>
                  <a:schemeClr val="accent1">
                    <a:lumMod val="50000"/>
                  </a:schemeClr>
                </a:solidFill>
              </a:rPr>
              <a:t>Instructional materials</a:t>
            </a:r>
          </a:p>
          <a:p>
            <a:r>
              <a:rPr lang="en-US" dirty="0">
                <a:solidFill>
                  <a:schemeClr val="accent1">
                    <a:lumMod val="50000"/>
                  </a:schemeClr>
                </a:solidFill>
              </a:rPr>
              <a:t>Other initiatives (e.g., teacher evaluation)</a:t>
            </a:r>
          </a:p>
          <a:p>
            <a:pPr lvl="1"/>
            <a:endParaRPr lang="en-US" dirty="0"/>
          </a:p>
          <a:p>
            <a:pPr marL="68580" indent="0">
              <a:buNone/>
            </a:pPr>
            <a:endParaRPr lang="en-US" sz="3600" dirty="0">
              <a:solidFill>
                <a:schemeClr val="accent1">
                  <a:lumMod val="50000"/>
                </a:schemeClr>
              </a:solidFill>
            </a:endParaRP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140" y="5638800"/>
            <a:ext cx="6450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91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dirty="0" smtClean="0"/>
              <a:t>Implementation Timeline</a:t>
            </a:r>
            <a:endParaRPr lang="en-US" dirty="0"/>
          </a:p>
        </p:txBody>
      </p:sp>
      <p:pic>
        <p:nvPicPr>
          <p:cNvPr id="4" name="Content Placeholder 3" descr="Screen Shot 2012-06-22 at 3.50.18 PM.png"/>
          <p:cNvPicPr>
            <a:picLocks noGrp="1" noChangeAspect="1"/>
          </p:cNvPicPr>
          <p:nvPr>
            <p:ph idx="1"/>
          </p:nvPr>
        </p:nvPicPr>
        <p:blipFill>
          <a:blip r:embed="rId3" cstate="print"/>
          <a:stretch>
            <a:fillRect/>
          </a:stretch>
        </p:blipFill>
        <p:spPr>
          <a:xfrm>
            <a:off x="990600" y="1905000"/>
            <a:ext cx="7056119" cy="4114800"/>
          </a:xfrm>
        </p:spPr>
      </p:pic>
      <p:sp>
        <p:nvSpPr>
          <p:cNvPr id="3" name="TextBox 2"/>
          <p:cNvSpPr txBox="1"/>
          <p:nvPr/>
        </p:nvSpPr>
        <p:spPr>
          <a:xfrm>
            <a:off x="4728411" y="0"/>
            <a:ext cx="3352800" cy="646331"/>
          </a:xfrm>
          <a:prstGeom prst="rect">
            <a:avLst/>
          </a:prstGeom>
          <a:noFill/>
        </p:spPr>
        <p:txBody>
          <a:bodyPr wrap="square" rtlCol="0">
            <a:spAutoFit/>
          </a:bodyPr>
          <a:lstStyle/>
          <a:p>
            <a:r>
              <a:rPr lang="en-US" dirty="0" smtClean="0">
                <a:solidFill>
                  <a:schemeClr val="bg1"/>
                </a:solidFill>
              </a:rPr>
              <a:t>Indiana’s CCSS Implementation</a:t>
            </a:r>
            <a:endParaRPr lang="en-US" dirty="0">
              <a:solidFill>
                <a:schemeClr val="bg1"/>
              </a:solidFill>
            </a:endParaRPr>
          </a:p>
        </p:txBody>
      </p:sp>
    </p:spTree>
    <p:extLst>
      <p:ext uri="{BB962C8B-B14F-4D97-AF65-F5344CB8AC3E}">
        <p14:creationId xmlns:p14="http://schemas.microsoft.com/office/powerpoint/2010/main" val="945430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875264"/>
          </a:xfrm>
        </p:spPr>
        <p:txBody>
          <a:bodyPr/>
          <a:lstStyle/>
          <a:p>
            <a:r>
              <a:rPr lang="en-US" dirty="0" smtClean="0">
                <a:solidFill>
                  <a:schemeClr val="accent1">
                    <a:lumMod val="75000"/>
                  </a:schemeClr>
                </a:solidFill>
              </a:rPr>
              <a:t>Assessment Transparency</a:t>
            </a:r>
            <a:endParaRPr lang="en-US" dirty="0">
              <a:solidFill>
                <a:schemeClr val="accent1">
                  <a:lumMod val="75000"/>
                </a:schemeClr>
              </a:solidFill>
            </a:endParaRPr>
          </a:p>
        </p:txBody>
      </p:sp>
      <p:sp>
        <p:nvSpPr>
          <p:cNvPr id="3" name="Content Placeholder 2"/>
          <p:cNvSpPr>
            <a:spLocks noGrp="1"/>
          </p:cNvSpPr>
          <p:nvPr>
            <p:ph idx="1"/>
          </p:nvPr>
        </p:nvSpPr>
        <p:spPr>
          <a:xfrm>
            <a:off x="1043492" y="2057400"/>
            <a:ext cx="6777317" cy="3508977"/>
          </a:xfrm>
        </p:spPr>
        <p:txBody>
          <a:bodyPr>
            <a:normAutofit fontScale="92500"/>
          </a:bodyPr>
          <a:lstStyle/>
          <a:p>
            <a:r>
              <a:rPr lang="en-US" dirty="0" smtClean="0">
                <a:solidFill>
                  <a:schemeClr val="accent5">
                    <a:lumMod val="75000"/>
                  </a:schemeClr>
                </a:solidFill>
              </a:rPr>
              <a:t>Previously, only gave blueprint information at the “standard” level</a:t>
            </a:r>
          </a:p>
          <a:p>
            <a:pPr lvl="1"/>
            <a:r>
              <a:rPr lang="en-US" dirty="0" smtClean="0">
                <a:solidFill>
                  <a:schemeClr val="accent1">
                    <a:lumMod val="50000"/>
                  </a:schemeClr>
                </a:solidFill>
              </a:rPr>
              <a:t>Eg., 22-32% of items on Number Sense, 15-25% on Computation, etc.</a:t>
            </a:r>
          </a:p>
          <a:p>
            <a:r>
              <a:rPr lang="en-US" dirty="0" smtClean="0">
                <a:solidFill>
                  <a:schemeClr val="accent5">
                    <a:lumMod val="75000"/>
                  </a:schemeClr>
                </a:solidFill>
              </a:rPr>
              <a:t>Prioritize indicators that are aligned to the CCSS, but utilize the same blueprint</a:t>
            </a:r>
          </a:p>
          <a:p>
            <a:pPr lvl="1"/>
            <a:r>
              <a:rPr lang="en-US" dirty="0" smtClean="0">
                <a:solidFill>
                  <a:schemeClr val="accent1">
                    <a:lumMod val="50000"/>
                  </a:schemeClr>
                </a:solidFill>
              </a:rPr>
              <a:t>What content is critical? (including new CCSS)</a:t>
            </a:r>
          </a:p>
          <a:p>
            <a:pPr lvl="1"/>
            <a:r>
              <a:rPr lang="en-US" dirty="0" smtClean="0">
                <a:solidFill>
                  <a:schemeClr val="accent1">
                    <a:lumMod val="50000"/>
                  </a:schemeClr>
                </a:solidFill>
              </a:rPr>
              <a:t>What content is important?</a:t>
            </a:r>
          </a:p>
          <a:p>
            <a:pPr lvl="1"/>
            <a:r>
              <a:rPr lang="en-US" dirty="0" smtClean="0">
                <a:solidFill>
                  <a:schemeClr val="accent1">
                    <a:lumMod val="50000"/>
                  </a:schemeClr>
                </a:solidFill>
              </a:rPr>
              <a:t>What content is additional? (“nice to know”)</a:t>
            </a:r>
          </a:p>
          <a:p>
            <a:pPr lvl="1"/>
            <a:endParaRPr lang="en-US" dirty="0"/>
          </a:p>
        </p:txBody>
      </p:sp>
      <p:sp>
        <p:nvSpPr>
          <p:cNvPr id="4" name="TextBox 3"/>
          <p:cNvSpPr txBox="1"/>
          <p:nvPr/>
        </p:nvSpPr>
        <p:spPr>
          <a:xfrm>
            <a:off x="4728411" y="0"/>
            <a:ext cx="3352800" cy="646331"/>
          </a:xfrm>
          <a:prstGeom prst="rect">
            <a:avLst/>
          </a:prstGeom>
          <a:noFill/>
        </p:spPr>
        <p:txBody>
          <a:bodyPr wrap="square" rtlCol="0">
            <a:spAutoFit/>
          </a:bodyPr>
          <a:lstStyle/>
          <a:p>
            <a:r>
              <a:rPr lang="en-US" dirty="0" smtClean="0">
                <a:solidFill>
                  <a:schemeClr val="bg1"/>
                </a:solidFill>
              </a:rPr>
              <a:t>Indiana’s CCSS Implementation</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140" y="5638800"/>
            <a:ext cx="6450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589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639336"/>
            <a:ext cx="7024744" cy="646664"/>
          </a:xfrm>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Brief Overview of COI work</a:t>
            </a:r>
          </a:p>
          <a:p>
            <a:r>
              <a:rPr lang="en-US" dirty="0" smtClean="0"/>
              <a:t>Reports of State CCSS Implementation Efforts</a:t>
            </a:r>
          </a:p>
          <a:p>
            <a:pPr lvl="1"/>
            <a:r>
              <a:rPr lang="en-US" dirty="0" smtClean="0"/>
              <a:t>Georgia</a:t>
            </a:r>
          </a:p>
          <a:p>
            <a:pPr lvl="1"/>
            <a:r>
              <a:rPr lang="en-US" dirty="0" smtClean="0"/>
              <a:t>Indiana</a:t>
            </a:r>
          </a:p>
          <a:p>
            <a:r>
              <a:rPr lang="en-US" dirty="0" smtClean="0"/>
              <a:t>Discussion of Successes and Challenges</a:t>
            </a:r>
          </a:p>
          <a:p>
            <a:pPr lvl="1"/>
            <a:r>
              <a:rPr lang="en-US" dirty="0" smtClean="0"/>
              <a:t>Comments and questions from participants</a:t>
            </a:r>
          </a:p>
        </p:txBody>
      </p:sp>
      <p:pic>
        <p:nvPicPr>
          <p:cNvPr id="5"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645" y="5791200"/>
            <a:ext cx="964230"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62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Shot 2012-06-22 at 2.52.40 PM.png"/>
          <p:cNvPicPr>
            <a:picLocks noGrp="1" noChangeAspect="1"/>
          </p:cNvPicPr>
          <p:nvPr>
            <p:ph idx="1"/>
          </p:nvPr>
        </p:nvPicPr>
        <p:blipFill>
          <a:blip r:embed="rId3" cstate="print"/>
          <a:stretch>
            <a:fillRect/>
          </a:stretch>
        </p:blipFill>
        <p:spPr>
          <a:xfrm>
            <a:off x="533400" y="762000"/>
            <a:ext cx="8053874" cy="5754469"/>
          </a:xfrm>
        </p:spPr>
      </p:pic>
      <p:sp>
        <p:nvSpPr>
          <p:cNvPr id="4" name="TextBox 3"/>
          <p:cNvSpPr txBox="1"/>
          <p:nvPr/>
        </p:nvSpPr>
        <p:spPr>
          <a:xfrm>
            <a:off x="4728411" y="0"/>
            <a:ext cx="3352800" cy="646331"/>
          </a:xfrm>
          <a:prstGeom prst="rect">
            <a:avLst/>
          </a:prstGeom>
          <a:noFill/>
        </p:spPr>
        <p:txBody>
          <a:bodyPr wrap="square" rtlCol="0">
            <a:spAutoFit/>
          </a:bodyPr>
          <a:lstStyle/>
          <a:p>
            <a:r>
              <a:rPr lang="en-US" dirty="0" smtClean="0">
                <a:solidFill>
                  <a:schemeClr val="bg1"/>
                </a:solidFill>
              </a:rPr>
              <a:t>Indiana’s CCSS Implementation</a:t>
            </a:r>
            <a:endParaRPr lang="en-US" dirty="0">
              <a:solidFill>
                <a:schemeClr val="bg1"/>
              </a:solidFill>
            </a:endParaRPr>
          </a:p>
        </p:txBody>
      </p:sp>
      <p:sp>
        <p:nvSpPr>
          <p:cNvPr id="8" name="Title 7"/>
          <p:cNvSpPr>
            <a:spLocks noGrp="1"/>
          </p:cNvSpPr>
          <p:nvPr>
            <p:ph type="title"/>
          </p:nvPr>
        </p:nvSpPr>
        <p:spPr>
          <a:xfrm>
            <a:off x="457200" y="351875"/>
            <a:ext cx="7024744" cy="807802"/>
          </a:xfrm>
        </p:spPr>
        <p:txBody>
          <a:bodyPr/>
          <a:lstStyle/>
          <a:p>
            <a:r>
              <a:rPr lang="en-US" dirty="0" smtClean="0"/>
              <a:t>Before…</a:t>
            </a:r>
            <a:endParaRPr lang="en-US" dirty="0"/>
          </a:p>
        </p:txBody>
      </p:sp>
    </p:spTree>
    <p:extLst>
      <p:ext uri="{BB962C8B-B14F-4D97-AF65-F5344CB8AC3E}">
        <p14:creationId xmlns:p14="http://schemas.microsoft.com/office/powerpoint/2010/main" val="323236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2-06-22 at 2.40.32 PM.png"/>
          <p:cNvPicPr>
            <a:picLocks noGrp="1" noChangeAspect="1"/>
          </p:cNvPicPr>
          <p:nvPr>
            <p:ph idx="1"/>
          </p:nvPr>
        </p:nvPicPr>
        <p:blipFill>
          <a:blip r:embed="rId3" cstate="print"/>
          <a:stretch>
            <a:fillRect/>
          </a:stretch>
        </p:blipFill>
        <p:spPr>
          <a:xfrm>
            <a:off x="1752600" y="914400"/>
            <a:ext cx="5414588" cy="5349797"/>
          </a:xfrm>
        </p:spPr>
      </p:pic>
      <p:sp>
        <p:nvSpPr>
          <p:cNvPr id="4" name="TextBox 3"/>
          <p:cNvSpPr txBox="1"/>
          <p:nvPr/>
        </p:nvSpPr>
        <p:spPr>
          <a:xfrm>
            <a:off x="4728411" y="0"/>
            <a:ext cx="3352800" cy="646331"/>
          </a:xfrm>
          <a:prstGeom prst="rect">
            <a:avLst/>
          </a:prstGeom>
          <a:noFill/>
        </p:spPr>
        <p:txBody>
          <a:bodyPr wrap="square" rtlCol="0">
            <a:spAutoFit/>
          </a:bodyPr>
          <a:lstStyle/>
          <a:p>
            <a:r>
              <a:rPr lang="en-US" dirty="0" smtClean="0">
                <a:solidFill>
                  <a:schemeClr val="bg1"/>
                </a:solidFill>
              </a:rPr>
              <a:t>Indiana’s CCSS Implementation</a:t>
            </a:r>
            <a:endParaRPr lang="en-US" dirty="0">
              <a:solidFill>
                <a:schemeClr val="bg1"/>
              </a:solidFill>
            </a:endParaRPr>
          </a:p>
        </p:txBody>
      </p:sp>
      <p:sp>
        <p:nvSpPr>
          <p:cNvPr id="8" name="Title 7"/>
          <p:cNvSpPr>
            <a:spLocks noGrp="1"/>
          </p:cNvSpPr>
          <p:nvPr>
            <p:ph type="title"/>
          </p:nvPr>
        </p:nvSpPr>
        <p:spPr>
          <a:xfrm>
            <a:off x="457200" y="335197"/>
            <a:ext cx="7024744" cy="875264"/>
          </a:xfrm>
        </p:spPr>
        <p:txBody>
          <a:bodyPr>
            <a:normAutofit/>
          </a:bodyPr>
          <a:lstStyle/>
          <a:p>
            <a:r>
              <a:rPr lang="en-US" dirty="0" smtClean="0"/>
              <a:t>After…</a:t>
            </a:r>
            <a:endParaRPr lang="en-US" dirty="0"/>
          </a:p>
        </p:txBody>
      </p:sp>
    </p:spTree>
    <p:extLst>
      <p:ext uri="{BB962C8B-B14F-4D97-AF65-F5344CB8AC3E}">
        <p14:creationId xmlns:p14="http://schemas.microsoft.com/office/powerpoint/2010/main" val="736082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2-06-22 at 2.50.02 PM.png"/>
          <p:cNvPicPr>
            <a:picLocks noGrp="1" noChangeAspect="1"/>
          </p:cNvPicPr>
          <p:nvPr>
            <p:ph idx="1"/>
          </p:nvPr>
        </p:nvPicPr>
        <p:blipFill>
          <a:blip r:embed="rId3" cstate="print"/>
          <a:stretch>
            <a:fillRect/>
          </a:stretch>
        </p:blipFill>
        <p:spPr>
          <a:xfrm>
            <a:off x="914400" y="626915"/>
            <a:ext cx="7398106" cy="60358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4728411" y="0"/>
            <a:ext cx="3352800" cy="646331"/>
          </a:xfrm>
          <a:prstGeom prst="rect">
            <a:avLst/>
          </a:prstGeom>
          <a:noFill/>
        </p:spPr>
        <p:txBody>
          <a:bodyPr wrap="square" rtlCol="0">
            <a:spAutoFit/>
          </a:bodyPr>
          <a:lstStyle/>
          <a:p>
            <a:r>
              <a:rPr lang="en-US" dirty="0" smtClean="0">
                <a:solidFill>
                  <a:schemeClr val="bg1"/>
                </a:solidFill>
              </a:rPr>
              <a:t>Indiana’s CCSS Implementation</a:t>
            </a:r>
            <a:endParaRPr lang="en-US" dirty="0">
              <a:solidFill>
                <a:schemeClr val="bg1"/>
              </a:solidFill>
            </a:endParaRPr>
          </a:p>
        </p:txBody>
      </p:sp>
    </p:spTree>
    <p:extLst>
      <p:ext uri="{BB962C8B-B14F-4D97-AF65-F5344CB8AC3E}">
        <p14:creationId xmlns:p14="http://schemas.microsoft.com/office/powerpoint/2010/main" val="1436890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2-06-22 at 2.50.18 PM.png"/>
          <p:cNvPicPr>
            <a:picLocks noGrp="1" noChangeAspect="1"/>
          </p:cNvPicPr>
          <p:nvPr>
            <p:ph idx="1"/>
          </p:nvPr>
        </p:nvPicPr>
        <p:blipFill>
          <a:blip r:embed="rId3" cstate="print"/>
          <a:stretch>
            <a:fillRect/>
          </a:stretch>
        </p:blipFill>
        <p:spPr>
          <a:xfrm>
            <a:off x="457200" y="838200"/>
            <a:ext cx="8229600" cy="579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4728411" y="0"/>
            <a:ext cx="3352800" cy="646331"/>
          </a:xfrm>
          <a:prstGeom prst="rect">
            <a:avLst/>
          </a:prstGeom>
          <a:noFill/>
        </p:spPr>
        <p:txBody>
          <a:bodyPr wrap="square" rtlCol="0">
            <a:spAutoFit/>
          </a:bodyPr>
          <a:lstStyle/>
          <a:p>
            <a:r>
              <a:rPr lang="en-US" dirty="0" smtClean="0">
                <a:solidFill>
                  <a:schemeClr val="bg1"/>
                </a:solidFill>
              </a:rPr>
              <a:t>Indiana’s CCSS Implementation</a:t>
            </a:r>
            <a:endParaRPr lang="en-US" dirty="0">
              <a:solidFill>
                <a:schemeClr val="bg1"/>
              </a:solidFill>
            </a:endParaRPr>
          </a:p>
        </p:txBody>
      </p:sp>
    </p:spTree>
    <p:extLst>
      <p:ext uri="{BB962C8B-B14F-4D97-AF65-F5344CB8AC3E}">
        <p14:creationId xmlns:p14="http://schemas.microsoft.com/office/powerpoint/2010/main" val="2999783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722864"/>
          </a:xfrm>
        </p:spPr>
        <p:txBody>
          <a:bodyPr/>
          <a:lstStyle/>
          <a:p>
            <a:r>
              <a:rPr lang="en-US" dirty="0" smtClean="0"/>
              <a:t>Textbook Review</a:t>
            </a:r>
            <a:endParaRPr lang="en-US" dirty="0"/>
          </a:p>
        </p:txBody>
      </p:sp>
      <p:sp>
        <p:nvSpPr>
          <p:cNvPr id="3" name="Content Placeholder 2"/>
          <p:cNvSpPr>
            <a:spLocks noGrp="1"/>
          </p:cNvSpPr>
          <p:nvPr>
            <p:ph idx="1"/>
          </p:nvPr>
        </p:nvSpPr>
        <p:spPr>
          <a:xfrm>
            <a:off x="1043492" y="2057400"/>
            <a:ext cx="6777317" cy="3508977"/>
          </a:xfrm>
        </p:spPr>
        <p:txBody>
          <a:bodyPr>
            <a:normAutofit fontScale="92500"/>
          </a:bodyPr>
          <a:lstStyle/>
          <a:p>
            <a:r>
              <a:rPr lang="en-US" dirty="0" smtClean="0">
                <a:solidFill>
                  <a:schemeClr val="accent5">
                    <a:lumMod val="50000"/>
                  </a:schemeClr>
                </a:solidFill>
              </a:rPr>
              <a:t>For mathematics, adapted a rubric developed by the Charles A. Dana Center at UT-Austin</a:t>
            </a:r>
          </a:p>
          <a:p>
            <a:pPr lvl="1"/>
            <a:r>
              <a:rPr lang="en-US" dirty="0" smtClean="0">
                <a:solidFill>
                  <a:schemeClr val="accent1">
                    <a:lumMod val="50000"/>
                  </a:schemeClr>
                </a:solidFill>
              </a:rPr>
              <a:t>From start to finish, about 5 months</a:t>
            </a:r>
          </a:p>
          <a:p>
            <a:r>
              <a:rPr lang="en-US" dirty="0" smtClean="0">
                <a:solidFill>
                  <a:schemeClr val="accent5">
                    <a:lumMod val="50000"/>
                  </a:schemeClr>
                </a:solidFill>
              </a:rPr>
              <a:t>For K-6 reading, adapted a rubric developed by the Florida Center for Reading Research</a:t>
            </a:r>
          </a:p>
          <a:p>
            <a:pPr lvl="1"/>
            <a:r>
              <a:rPr lang="en-US" dirty="0" smtClean="0">
                <a:solidFill>
                  <a:schemeClr val="accent1">
                    <a:lumMod val="50000"/>
                  </a:schemeClr>
                </a:solidFill>
              </a:rPr>
              <a:t>From start to finish, about 7 months (and we just started again)</a:t>
            </a:r>
          </a:p>
          <a:p>
            <a:r>
              <a:rPr lang="en-US" dirty="0" smtClean="0">
                <a:solidFill>
                  <a:schemeClr val="accent5">
                    <a:lumMod val="50000"/>
                  </a:schemeClr>
                </a:solidFill>
              </a:rPr>
              <a:t>Next summer: 6-12 ELA</a:t>
            </a:r>
          </a:p>
        </p:txBody>
      </p:sp>
      <p:sp>
        <p:nvSpPr>
          <p:cNvPr id="4" name="TextBox 3"/>
          <p:cNvSpPr txBox="1"/>
          <p:nvPr/>
        </p:nvSpPr>
        <p:spPr>
          <a:xfrm>
            <a:off x="4728411" y="0"/>
            <a:ext cx="3352800" cy="646331"/>
          </a:xfrm>
          <a:prstGeom prst="rect">
            <a:avLst/>
          </a:prstGeom>
          <a:noFill/>
        </p:spPr>
        <p:txBody>
          <a:bodyPr wrap="square" rtlCol="0">
            <a:spAutoFit/>
          </a:bodyPr>
          <a:lstStyle/>
          <a:p>
            <a:r>
              <a:rPr lang="en-US" dirty="0" smtClean="0">
                <a:solidFill>
                  <a:schemeClr val="bg1"/>
                </a:solidFill>
              </a:rPr>
              <a:t>Indiana’s CCSS Implementation</a:t>
            </a:r>
            <a:endParaRPr lang="en-US" dirty="0">
              <a:solidFill>
                <a:schemeClr val="bg1"/>
              </a:solidFill>
            </a:endParaRPr>
          </a:p>
        </p:txBody>
      </p:sp>
      <p:pic>
        <p:nvPicPr>
          <p:cNvPr id="5"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140" y="5638800"/>
            <a:ext cx="6450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04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66800"/>
            <a:ext cx="7024744" cy="799064"/>
          </a:xfrm>
        </p:spPr>
        <p:txBody>
          <a:bodyPr/>
          <a:lstStyle/>
          <a:p>
            <a:r>
              <a:rPr lang="en-US" dirty="0" smtClean="0"/>
              <a:t>Math Textbook Review</a:t>
            </a:r>
            <a:endParaRPr lang="en-US" dirty="0"/>
          </a:p>
        </p:txBody>
      </p:sp>
      <p:sp>
        <p:nvSpPr>
          <p:cNvPr id="4" name="Content Placeholder 3"/>
          <p:cNvSpPr>
            <a:spLocks noGrp="1"/>
          </p:cNvSpPr>
          <p:nvPr>
            <p:ph idx="1"/>
          </p:nvPr>
        </p:nvSpPr>
        <p:spPr>
          <a:xfrm>
            <a:off x="1043492" y="2057400"/>
            <a:ext cx="6777317" cy="3508977"/>
          </a:xfrm>
        </p:spPr>
        <p:txBody>
          <a:bodyPr/>
          <a:lstStyle/>
          <a:p>
            <a:r>
              <a:rPr lang="en-US" dirty="0" smtClean="0">
                <a:solidFill>
                  <a:schemeClr val="accent5">
                    <a:lumMod val="50000"/>
                  </a:schemeClr>
                </a:solidFill>
              </a:rPr>
              <a:t>Alignment to two parts of the CCSSM</a:t>
            </a:r>
          </a:p>
          <a:p>
            <a:pPr lvl="1"/>
            <a:r>
              <a:rPr lang="en-US" dirty="0" smtClean="0">
                <a:solidFill>
                  <a:schemeClr val="accent1">
                    <a:lumMod val="50000"/>
                  </a:schemeClr>
                </a:solidFill>
              </a:rPr>
              <a:t>Standards for Mathematical Content (done by IN teachers)</a:t>
            </a:r>
          </a:p>
          <a:p>
            <a:pPr lvl="1"/>
            <a:r>
              <a:rPr lang="en-US" dirty="0" smtClean="0">
                <a:solidFill>
                  <a:schemeClr val="accent1">
                    <a:lumMod val="50000"/>
                  </a:schemeClr>
                </a:solidFill>
              </a:rPr>
              <a:t>Standards for Mathematical Practice (done by Dana Center)</a:t>
            </a:r>
          </a:p>
          <a:p>
            <a:r>
              <a:rPr lang="en-US" dirty="0" smtClean="0">
                <a:solidFill>
                  <a:schemeClr val="accent5">
                    <a:lumMod val="50000"/>
                  </a:schemeClr>
                </a:solidFill>
              </a:rPr>
              <a:t>Goal is to evaluate focus, coherence, and rigor</a:t>
            </a:r>
            <a:endParaRPr lang="en-US" dirty="0">
              <a:solidFill>
                <a:schemeClr val="accent5">
                  <a:lumMod val="50000"/>
                </a:schemeClr>
              </a:solidFill>
            </a:endParaRPr>
          </a:p>
        </p:txBody>
      </p:sp>
      <p:sp>
        <p:nvSpPr>
          <p:cNvPr id="5" name="TextBox 4"/>
          <p:cNvSpPr txBox="1"/>
          <p:nvPr/>
        </p:nvSpPr>
        <p:spPr>
          <a:xfrm>
            <a:off x="4728411" y="0"/>
            <a:ext cx="3352800" cy="646331"/>
          </a:xfrm>
          <a:prstGeom prst="rect">
            <a:avLst/>
          </a:prstGeom>
          <a:noFill/>
        </p:spPr>
        <p:txBody>
          <a:bodyPr wrap="square" rtlCol="0">
            <a:spAutoFit/>
          </a:bodyPr>
          <a:lstStyle/>
          <a:p>
            <a:r>
              <a:rPr lang="en-US" dirty="0" smtClean="0">
                <a:solidFill>
                  <a:schemeClr val="bg1"/>
                </a:solidFill>
              </a:rPr>
              <a:t>Indiana’s CCSS Implementation</a:t>
            </a:r>
            <a:endParaRPr lang="en-US" dirty="0">
              <a:solidFill>
                <a:schemeClr val="bg1"/>
              </a:solidFill>
            </a:endParaRP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034" y="5726612"/>
            <a:ext cx="521165" cy="36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173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024744" cy="1143000"/>
          </a:xfrm>
        </p:spPr>
        <p:txBody>
          <a:bodyPr/>
          <a:lstStyle/>
          <a:p>
            <a:r>
              <a:rPr lang="en-US" dirty="0" smtClean="0"/>
              <a:t>Math Textbook Review</a:t>
            </a:r>
            <a:endParaRPr lang="en-US" dirty="0"/>
          </a:p>
        </p:txBody>
      </p:sp>
      <p:pic>
        <p:nvPicPr>
          <p:cNvPr id="5" name="Content Placeholder 4" descr="Screen Shot 2012-06-22 at 3.07.42 PM.png"/>
          <p:cNvPicPr>
            <a:picLocks noGrp="1" noChangeAspect="1"/>
          </p:cNvPicPr>
          <p:nvPr>
            <p:ph idx="1"/>
          </p:nvPr>
        </p:nvPicPr>
        <p:blipFill>
          <a:blip r:embed="rId3" cstate="print"/>
          <a:stretch>
            <a:fillRect/>
          </a:stretch>
        </p:blipFill>
        <p:spPr>
          <a:xfrm>
            <a:off x="533400" y="1981200"/>
            <a:ext cx="8151128" cy="4525963"/>
          </a:xfrm>
        </p:spPr>
      </p:pic>
      <p:sp>
        <p:nvSpPr>
          <p:cNvPr id="8" name="TextBox 7"/>
          <p:cNvSpPr txBox="1"/>
          <p:nvPr/>
        </p:nvSpPr>
        <p:spPr>
          <a:xfrm>
            <a:off x="4724400" y="0"/>
            <a:ext cx="3352800" cy="923330"/>
          </a:xfrm>
          <a:prstGeom prst="rect">
            <a:avLst/>
          </a:prstGeom>
          <a:noFill/>
        </p:spPr>
        <p:txBody>
          <a:bodyPr wrap="square" rtlCol="0">
            <a:spAutoFit/>
          </a:bodyPr>
          <a:lstStyle/>
          <a:p>
            <a:r>
              <a:rPr lang="en-US" dirty="0">
                <a:solidFill>
                  <a:schemeClr val="bg1"/>
                </a:solidFill>
              </a:rPr>
              <a:t>Indiana’s CCSS Implementation</a:t>
            </a:r>
          </a:p>
          <a:p>
            <a:endParaRPr lang="en-US" dirty="0"/>
          </a:p>
        </p:txBody>
      </p:sp>
    </p:spTree>
    <p:extLst>
      <p:ext uri="{BB962C8B-B14F-4D97-AF65-F5344CB8AC3E}">
        <p14:creationId xmlns:p14="http://schemas.microsoft.com/office/powerpoint/2010/main" val="1970874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028" y="762000"/>
            <a:ext cx="7024744" cy="685800"/>
          </a:xfrm>
        </p:spPr>
        <p:txBody>
          <a:bodyPr>
            <a:normAutofit fontScale="90000"/>
          </a:bodyPr>
          <a:lstStyle/>
          <a:p>
            <a:r>
              <a:rPr lang="en-US" dirty="0" smtClean="0"/>
              <a:t>Reading Textbook Review</a:t>
            </a:r>
            <a:endParaRPr lang="en-US" dirty="0"/>
          </a:p>
        </p:txBody>
      </p:sp>
      <p:sp>
        <p:nvSpPr>
          <p:cNvPr id="4" name="Content Placeholder 3"/>
          <p:cNvSpPr>
            <a:spLocks noGrp="1"/>
          </p:cNvSpPr>
          <p:nvPr>
            <p:ph idx="1"/>
          </p:nvPr>
        </p:nvSpPr>
        <p:spPr>
          <a:xfrm>
            <a:off x="609600" y="1371600"/>
            <a:ext cx="8229600" cy="5257800"/>
          </a:xfrm>
        </p:spPr>
        <p:txBody>
          <a:bodyPr>
            <a:normAutofit fontScale="92500" lnSpcReduction="10000"/>
          </a:bodyPr>
          <a:lstStyle/>
          <a:p>
            <a:r>
              <a:rPr lang="en-US" sz="3800" dirty="0" smtClean="0">
                <a:solidFill>
                  <a:schemeClr val="accent5">
                    <a:lumMod val="50000"/>
                  </a:schemeClr>
                </a:solidFill>
              </a:rPr>
              <a:t>Completed by IN educators</a:t>
            </a:r>
          </a:p>
          <a:p>
            <a:r>
              <a:rPr lang="en-US" sz="3800" dirty="0" smtClean="0">
                <a:solidFill>
                  <a:schemeClr val="accent5">
                    <a:lumMod val="50000"/>
                  </a:schemeClr>
                </a:solidFill>
              </a:rPr>
              <a:t>Evaluated multiple areas:</a:t>
            </a:r>
          </a:p>
          <a:p>
            <a:pPr lvl="1"/>
            <a:r>
              <a:rPr lang="en-US" b="1" dirty="0"/>
              <a:t>ID:</a:t>
            </a:r>
            <a:r>
              <a:rPr lang="en-US" dirty="0"/>
              <a:t> </a:t>
            </a:r>
            <a:r>
              <a:rPr lang="en-US" dirty="0" smtClean="0"/>
              <a:t>	Instructional </a:t>
            </a:r>
            <a:r>
              <a:rPr lang="en-US" dirty="0"/>
              <a:t>Design</a:t>
            </a:r>
          </a:p>
          <a:p>
            <a:pPr lvl="1"/>
            <a:r>
              <a:rPr lang="en-US" b="1" dirty="0"/>
              <a:t>PA</a:t>
            </a:r>
            <a:r>
              <a:rPr lang="en-US" dirty="0"/>
              <a:t>: </a:t>
            </a:r>
            <a:r>
              <a:rPr lang="en-US" dirty="0" smtClean="0"/>
              <a:t>	Phonological/Phonemic </a:t>
            </a:r>
            <a:r>
              <a:rPr lang="en-US" dirty="0"/>
              <a:t>Awareness</a:t>
            </a:r>
          </a:p>
          <a:p>
            <a:pPr lvl="1"/>
            <a:r>
              <a:rPr lang="en-US" b="1" dirty="0"/>
              <a:t>P:</a:t>
            </a:r>
            <a:r>
              <a:rPr lang="en-US" dirty="0"/>
              <a:t> </a:t>
            </a:r>
            <a:r>
              <a:rPr lang="en-US" dirty="0" smtClean="0"/>
              <a:t>	Phonics</a:t>
            </a:r>
            <a:endParaRPr lang="en-US" dirty="0"/>
          </a:p>
          <a:p>
            <a:pPr lvl="1"/>
            <a:r>
              <a:rPr lang="en-US" b="1" dirty="0"/>
              <a:t>F:</a:t>
            </a:r>
            <a:r>
              <a:rPr lang="en-US" dirty="0"/>
              <a:t> </a:t>
            </a:r>
            <a:r>
              <a:rPr lang="en-US" dirty="0" smtClean="0"/>
              <a:t>		Fluency</a:t>
            </a:r>
            <a:endParaRPr lang="en-US" dirty="0"/>
          </a:p>
          <a:p>
            <a:pPr lvl="1"/>
            <a:r>
              <a:rPr lang="en-US" b="1" dirty="0"/>
              <a:t>V:</a:t>
            </a:r>
            <a:r>
              <a:rPr lang="en-US" dirty="0"/>
              <a:t> </a:t>
            </a:r>
            <a:r>
              <a:rPr lang="en-US" dirty="0" smtClean="0"/>
              <a:t>	Vocabulary</a:t>
            </a:r>
            <a:endParaRPr lang="en-US" dirty="0"/>
          </a:p>
          <a:p>
            <a:pPr lvl="1"/>
            <a:r>
              <a:rPr lang="en-US" b="1" dirty="0"/>
              <a:t>C:</a:t>
            </a:r>
            <a:r>
              <a:rPr lang="en-US" dirty="0"/>
              <a:t> </a:t>
            </a:r>
            <a:r>
              <a:rPr lang="en-US" dirty="0" smtClean="0"/>
              <a:t>	Comprehension</a:t>
            </a:r>
            <a:endParaRPr lang="en-US" dirty="0"/>
          </a:p>
          <a:p>
            <a:pPr lvl="1"/>
            <a:r>
              <a:rPr lang="en-US" b="1" dirty="0"/>
              <a:t>CCSS:</a:t>
            </a:r>
            <a:r>
              <a:rPr lang="en-US" dirty="0"/>
              <a:t> </a:t>
            </a:r>
            <a:r>
              <a:rPr lang="en-US" dirty="0" smtClean="0"/>
              <a:t>	Alignment </a:t>
            </a:r>
            <a:r>
              <a:rPr lang="en-US" dirty="0"/>
              <a:t>to Common Core State Standards</a:t>
            </a:r>
          </a:p>
          <a:p>
            <a:pPr lvl="1"/>
            <a:r>
              <a:rPr lang="en-US" b="1" dirty="0"/>
              <a:t>IAS:</a:t>
            </a:r>
            <a:r>
              <a:rPr lang="en-US" dirty="0"/>
              <a:t> </a:t>
            </a:r>
            <a:r>
              <a:rPr lang="en-US" dirty="0" smtClean="0"/>
              <a:t>	Alignment </a:t>
            </a:r>
            <a:r>
              <a:rPr lang="en-US" dirty="0"/>
              <a:t>to Indiana Academic Standards</a:t>
            </a:r>
          </a:p>
          <a:p>
            <a:pPr lvl="1"/>
            <a:r>
              <a:rPr lang="en-US" b="1" dirty="0"/>
              <a:t>M&amp;E:</a:t>
            </a:r>
            <a:r>
              <a:rPr lang="en-US" dirty="0"/>
              <a:t> </a:t>
            </a:r>
            <a:r>
              <a:rPr lang="en-US" dirty="0" smtClean="0"/>
              <a:t>	Motivation </a:t>
            </a:r>
            <a:r>
              <a:rPr lang="en-US" dirty="0"/>
              <a:t>and Engagement</a:t>
            </a:r>
          </a:p>
          <a:p>
            <a:pPr lvl="1"/>
            <a:r>
              <a:rPr lang="en-US" b="1" dirty="0"/>
              <a:t>A:</a:t>
            </a:r>
            <a:r>
              <a:rPr lang="en-US" dirty="0"/>
              <a:t> </a:t>
            </a:r>
            <a:r>
              <a:rPr lang="en-US" dirty="0" smtClean="0"/>
              <a:t>	Assessment</a:t>
            </a:r>
            <a:endParaRPr lang="en-US" dirty="0"/>
          </a:p>
          <a:p>
            <a:pPr lvl="1"/>
            <a:r>
              <a:rPr lang="en-US" b="1" dirty="0"/>
              <a:t>PD:</a:t>
            </a:r>
            <a:r>
              <a:rPr lang="en-US" dirty="0"/>
              <a:t> </a:t>
            </a:r>
            <a:r>
              <a:rPr lang="en-US" dirty="0" smtClean="0"/>
              <a:t>	Professional </a:t>
            </a:r>
            <a:r>
              <a:rPr lang="en-US" dirty="0"/>
              <a:t>Development</a:t>
            </a:r>
          </a:p>
          <a:p>
            <a:endParaRPr lang="en-US" dirty="0"/>
          </a:p>
        </p:txBody>
      </p:sp>
      <p:sp>
        <p:nvSpPr>
          <p:cNvPr id="5" name="Rectangle 4"/>
          <p:cNvSpPr/>
          <p:nvPr/>
        </p:nvSpPr>
        <p:spPr>
          <a:xfrm>
            <a:off x="4724400" y="0"/>
            <a:ext cx="3200400" cy="646331"/>
          </a:xfrm>
          <a:prstGeom prst="rect">
            <a:avLst/>
          </a:prstGeom>
        </p:spPr>
        <p:txBody>
          <a:bodyPr wrap="square">
            <a:spAutoFit/>
          </a:bodyPr>
          <a:lstStyle/>
          <a:p>
            <a:r>
              <a:rPr lang="en-US" dirty="0">
                <a:solidFill>
                  <a:schemeClr val="bg1"/>
                </a:solidFill>
              </a:rPr>
              <a:t>Indiana’s CCSS Implementation</a:t>
            </a:r>
          </a:p>
        </p:txBody>
      </p:sp>
      <p:pic>
        <p:nvPicPr>
          <p:cNvPr id="6"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4540" y="5791200"/>
            <a:ext cx="64506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8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dirty="0" smtClean="0"/>
              <a:t>Reading Textbook Review</a:t>
            </a:r>
            <a:endParaRPr lang="en-US" dirty="0"/>
          </a:p>
        </p:txBody>
      </p:sp>
      <p:pic>
        <p:nvPicPr>
          <p:cNvPr id="5" name="Content Placeholder 4" descr="Screen Shot 2012-06-22 at 3.08.01 PM.png"/>
          <p:cNvPicPr>
            <a:picLocks noGrp="1" noChangeAspect="1"/>
          </p:cNvPicPr>
          <p:nvPr>
            <p:ph idx="1"/>
          </p:nvPr>
        </p:nvPicPr>
        <p:blipFill>
          <a:blip r:embed="rId3" cstate="print"/>
          <a:stretch>
            <a:fillRect/>
          </a:stretch>
        </p:blipFill>
        <p:spPr>
          <a:xfrm>
            <a:off x="843917" y="1905000"/>
            <a:ext cx="7608566" cy="4525963"/>
          </a:xfrm>
        </p:spPr>
      </p:pic>
      <p:sp>
        <p:nvSpPr>
          <p:cNvPr id="3" name="Rectangle 2"/>
          <p:cNvSpPr/>
          <p:nvPr/>
        </p:nvSpPr>
        <p:spPr>
          <a:xfrm>
            <a:off x="4648200" y="0"/>
            <a:ext cx="3505200" cy="646331"/>
          </a:xfrm>
          <a:prstGeom prst="rect">
            <a:avLst/>
          </a:prstGeom>
        </p:spPr>
        <p:txBody>
          <a:bodyPr wrap="square">
            <a:spAutoFit/>
          </a:bodyPr>
          <a:lstStyle/>
          <a:p>
            <a:r>
              <a:rPr lang="en-US" dirty="0">
                <a:solidFill>
                  <a:schemeClr val="bg1"/>
                </a:solidFill>
              </a:rPr>
              <a:t>Indiana’s CCSS Implementation</a:t>
            </a:r>
          </a:p>
        </p:txBody>
      </p:sp>
    </p:spTree>
    <p:extLst>
      <p:ext uri="{BB962C8B-B14F-4D97-AF65-F5344CB8AC3E}">
        <p14:creationId xmlns:p14="http://schemas.microsoft.com/office/powerpoint/2010/main" val="1766169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828" y="457200"/>
            <a:ext cx="7024744" cy="1143000"/>
          </a:xfrm>
        </p:spPr>
        <p:txBody>
          <a:bodyPr/>
          <a:lstStyle/>
          <a:p>
            <a:r>
              <a:rPr lang="en-US" dirty="0" smtClean="0"/>
              <a:t>Common Core in Practice</a:t>
            </a:r>
            <a:endParaRPr lang="en-US" dirty="0"/>
          </a:p>
        </p:txBody>
      </p:sp>
      <p:sp>
        <p:nvSpPr>
          <p:cNvPr id="4" name="Content Placeholder 3"/>
          <p:cNvSpPr>
            <a:spLocks noGrp="1"/>
          </p:cNvSpPr>
          <p:nvPr>
            <p:ph idx="1"/>
          </p:nvPr>
        </p:nvSpPr>
        <p:spPr>
          <a:xfrm>
            <a:off x="457200" y="1752600"/>
            <a:ext cx="8229600" cy="4800600"/>
          </a:xfrm>
        </p:spPr>
        <p:txBody>
          <a:bodyPr>
            <a:normAutofit/>
          </a:bodyPr>
          <a:lstStyle/>
          <a:p>
            <a:r>
              <a:rPr lang="en-US" dirty="0" smtClean="0">
                <a:solidFill>
                  <a:schemeClr val="accent5">
                    <a:lumMod val="50000"/>
                  </a:schemeClr>
                </a:solidFill>
              </a:rPr>
              <a:t>Series of workshops around the state, in conjunction with Indiana Council of Teachers of Mathematics (began 2 weeks ago)</a:t>
            </a:r>
          </a:p>
          <a:p>
            <a:r>
              <a:rPr lang="en-US" dirty="0" smtClean="0">
                <a:solidFill>
                  <a:schemeClr val="accent1">
                    <a:lumMod val="50000"/>
                  </a:schemeClr>
                </a:solidFill>
              </a:rPr>
              <a:t>Blended delivery – some webinar, some face-to-face</a:t>
            </a:r>
          </a:p>
          <a:p>
            <a:r>
              <a:rPr lang="en-US" dirty="0" smtClean="0">
                <a:solidFill>
                  <a:schemeClr val="accent5">
                    <a:lumMod val="50000"/>
                  </a:schemeClr>
                </a:solidFill>
              </a:rPr>
              <a:t>Content:</a:t>
            </a:r>
          </a:p>
          <a:p>
            <a:pPr lvl="1"/>
            <a:r>
              <a:rPr lang="en-US" dirty="0" smtClean="0">
                <a:solidFill>
                  <a:schemeClr val="accent1">
                    <a:lumMod val="50000"/>
                  </a:schemeClr>
                </a:solidFill>
              </a:rPr>
              <a:t>Connection to RISE (state evaluation system)</a:t>
            </a:r>
          </a:p>
          <a:p>
            <a:pPr lvl="1"/>
            <a:r>
              <a:rPr lang="en-US" dirty="0" smtClean="0">
                <a:solidFill>
                  <a:schemeClr val="accent1">
                    <a:lumMod val="50000"/>
                  </a:schemeClr>
                </a:solidFill>
              </a:rPr>
              <a:t>Connection to PARCC</a:t>
            </a:r>
            <a:endParaRPr lang="en-US" dirty="0">
              <a:solidFill>
                <a:schemeClr val="accent1">
                  <a:lumMod val="50000"/>
                </a:schemeClr>
              </a:solidFill>
            </a:endParaRPr>
          </a:p>
        </p:txBody>
      </p:sp>
      <p:sp>
        <p:nvSpPr>
          <p:cNvPr id="3" name="Rectangle 2"/>
          <p:cNvSpPr/>
          <p:nvPr/>
        </p:nvSpPr>
        <p:spPr>
          <a:xfrm>
            <a:off x="4648200" y="-4011"/>
            <a:ext cx="3505200" cy="646331"/>
          </a:xfrm>
          <a:prstGeom prst="rect">
            <a:avLst/>
          </a:prstGeom>
        </p:spPr>
        <p:txBody>
          <a:bodyPr wrap="square">
            <a:spAutoFit/>
          </a:bodyPr>
          <a:lstStyle/>
          <a:p>
            <a:r>
              <a:rPr lang="en-US" dirty="0">
                <a:solidFill>
                  <a:schemeClr val="bg1"/>
                </a:solidFill>
              </a:rPr>
              <a:t>Indiana’s CCSS Implementation</a:t>
            </a:r>
          </a:p>
        </p:txBody>
      </p:sp>
      <p:pic>
        <p:nvPicPr>
          <p:cNvPr id="5"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30" y="5562600"/>
            <a:ext cx="752569"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45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533400"/>
            <a:ext cx="7024744" cy="1143000"/>
          </a:xfrm>
        </p:spPr>
        <p:txBody>
          <a:bodyPr/>
          <a:lstStyle/>
          <a:p>
            <a:r>
              <a:rPr lang="en-US" b="1" dirty="0" smtClean="0"/>
              <a:t>Presenters</a:t>
            </a:r>
            <a:endParaRPr lang="en-US" b="1" dirty="0"/>
          </a:p>
        </p:txBody>
      </p:sp>
      <p:sp>
        <p:nvSpPr>
          <p:cNvPr id="8" name="Text Placeholder 7"/>
          <p:cNvSpPr>
            <a:spLocks noGrp="1"/>
          </p:cNvSpPr>
          <p:nvPr>
            <p:ph type="body" idx="1"/>
          </p:nvPr>
        </p:nvSpPr>
        <p:spPr>
          <a:xfrm>
            <a:off x="1066800" y="2133600"/>
            <a:ext cx="3402459" cy="639762"/>
          </a:xfrm>
        </p:spPr>
        <p:txBody>
          <a:bodyPr>
            <a:noAutofit/>
          </a:bodyPr>
          <a:lstStyle/>
          <a:p>
            <a:r>
              <a:rPr lang="en-US" dirty="0" smtClean="0"/>
              <a:t>Pam Smith </a:t>
            </a:r>
          </a:p>
          <a:p>
            <a:r>
              <a:rPr lang="en-US" dirty="0" smtClean="0"/>
              <a:t>Georgia DOE</a:t>
            </a:r>
            <a:endParaRPr lang="en-US" dirty="0"/>
          </a:p>
        </p:txBody>
      </p:sp>
      <p:sp>
        <p:nvSpPr>
          <p:cNvPr id="10" name="Text Placeholder 9"/>
          <p:cNvSpPr>
            <a:spLocks noGrp="1"/>
          </p:cNvSpPr>
          <p:nvPr>
            <p:ph type="body" sz="quarter" idx="3"/>
          </p:nvPr>
        </p:nvSpPr>
        <p:spPr>
          <a:xfrm>
            <a:off x="4953000" y="2133600"/>
            <a:ext cx="3055717" cy="639762"/>
          </a:xfrm>
        </p:spPr>
        <p:txBody>
          <a:bodyPr>
            <a:noAutofit/>
          </a:bodyPr>
          <a:lstStyle/>
          <a:p>
            <a:r>
              <a:rPr lang="en-US" dirty="0" smtClean="0"/>
              <a:t>Zach Foughty </a:t>
            </a:r>
          </a:p>
          <a:p>
            <a:r>
              <a:rPr lang="en-US" dirty="0" smtClean="0"/>
              <a:t>Indiana DOE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3989"/>
            <a:ext cx="3162137" cy="32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67789"/>
            <a:ext cx="2514600" cy="3352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COI LOGO18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5791200"/>
            <a:ext cx="1042330" cy="73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84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875264"/>
          </a:xfrm>
        </p:spPr>
        <p:txBody>
          <a:bodyPr/>
          <a:lstStyle/>
          <a:p>
            <a:r>
              <a:rPr lang="en-US" dirty="0" smtClean="0"/>
              <a:t>Common Core in Practice</a:t>
            </a:r>
            <a:endParaRPr lang="en-US" dirty="0"/>
          </a:p>
        </p:txBody>
      </p:sp>
      <p:sp>
        <p:nvSpPr>
          <p:cNvPr id="4" name="Content Placeholder 3"/>
          <p:cNvSpPr>
            <a:spLocks noGrp="1"/>
          </p:cNvSpPr>
          <p:nvPr>
            <p:ph idx="1"/>
          </p:nvPr>
        </p:nvSpPr>
        <p:spPr>
          <a:xfrm>
            <a:off x="762000" y="2133600"/>
            <a:ext cx="8229600" cy="4953000"/>
          </a:xfrm>
        </p:spPr>
        <p:txBody>
          <a:bodyPr>
            <a:normAutofit/>
          </a:bodyPr>
          <a:lstStyle/>
          <a:p>
            <a:r>
              <a:rPr lang="en-US" sz="3200" dirty="0" smtClean="0">
                <a:solidFill>
                  <a:schemeClr val="accent5">
                    <a:lumMod val="75000"/>
                  </a:schemeClr>
                </a:solidFill>
              </a:rPr>
              <a:t>Lessons learned:</a:t>
            </a:r>
          </a:p>
          <a:p>
            <a:pPr lvl="1"/>
            <a:r>
              <a:rPr lang="en-US" sz="2800" dirty="0" smtClean="0">
                <a:solidFill>
                  <a:schemeClr val="accent1">
                    <a:lumMod val="50000"/>
                  </a:schemeClr>
                </a:solidFill>
              </a:rPr>
              <a:t>“Train the trainer” is limited in its effectiveness</a:t>
            </a:r>
          </a:p>
          <a:p>
            <a:pPr lvl="1"/>
            <a:r>
              <a:rPr lang="en-US" sz="2800" dirty="0" smtClean="0">
                <a:solidFill>
                  <a:schemeClr val="accent1">
                    <a:lumMod val="50000"/>
                  </a:schemeClr>
                </a:solidFill>
              </a:rPr>
              <a:t>Stay involved</a:t>
            </a:r>
          </a:p>
          <a:p>
            <a:pPr lvl="1"/>
            <a:r>
              <a:rPr lang="en-US" sz="2800" dirty="0" smtClean="0">
                <a:solidFill>
                  <a:schemeClr val="accent1">
                    <a:lumMod val="50000"/>
                  </a:schemeClr>
                </a:solidFill>
              </a:rPr>
              <a:t>Make it specific(K-2, 3-5, 6-8, 9-12, Admin)</a:t>
            </a:r>
          </a:p>
        </p:txBody>
      </p:sp>
      <p:sp>
        <p:nvSpPr>
          <p:cNvPr id="3" name="Rectangle 2"/>
          <p:cNvSpPr/>
          <p:nvPr/>
        </p:nvSpPr>
        <p:spPr>
          <a:xfrm>
            <a:off x="4648200" y="19871"/>
            <a:ext cx="3505200" cy="646331"/>
          </a:xfrm>
          <a:prstGeom prst="rect">
            <a:avLst/>
          </a:prstGeom>
        </p:spPr>
        <p:txBody>
          <a:bodyPr wrap="square">
            <a:spAutoFit/>
          </a:bodyPr>
          <a:lstStyle/>
          <a:p>
            <a:r>
              <a:rPr lang="en-US" dirty="0">
                <a:solidFill>
                  <a:schemeClr val="bg1"/>
                </a:solidFill>
              </a:rPr>
              <a:t>Indiana’s CCSS Implementation</a:t>
            </a:r>
          </a:p>
        </p:txBody>
      </p:sp>
      <p:pic>
        <p:nvPicPr>
          <p:cNvPr id="5"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56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8185" y="3429000"/>
            <a:ext cx="3313355" cy="1702160"/>
          </a:xfrm>
        </p:spPr>
        <p:txBody>
          <a:bodyPr>
            <a:noAutofit/>
          </a:bodyPr>
          <a:lstStyle/>
          <a:p>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r>
            <a:br>
              <a:rPr lang="en-US" sz="4400"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Discussion &amp; Questions</a:t>
            </a:r>
            <a:endParaRPr lang="en-US" sz="4400" b="1" dirty="0">
              <a:effectLst>
                <a:outerShdw blurRad="38100" dist="38100" dir="2700000" algn="tl">
                  <a:srgbClr val="000000">
                    <a:alpha val="43137"/>
                  </a:srgbClr>
                </a:outerShdw>
              </a:effectLst>
            </a:endParaRPr>
          </a:p>
        </p:txBody>
      </p:sp>
      <p:sp>
        <p:nvSpPr>
          <p:cNvPr id="7" name="Rectangle 6"/>
          <p:cNvSpPr/>
          <p:nvPr/>
        </p:nvSpPr>
        <p:spPr>
          <a:xfrm>
            <a:off x="457200" y="3962400"/>
            <a:ext cx="39950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Challenges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33400" y="1548063"/>
            <a:ext cx="3650359"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Successes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2" name="Oval 21"/>
          <p:cNvSpPr/>
          <p:nvPr/>
        </p:nvSpPr>
        <p:spPr>
          <a:xfrm>
            <a:off x="4291263" y="537120"/>
            <a:ext cx="4267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672263" y="685800"/>
            <a:ext cx="3505200" cy="769441"/>
          </a:xfrm>
          <a:prstGeom prst="rect">
            <a:avLst/>
          </a:prstGeom>
          <a:noFill/>
        </p:spPr>
        <p:txBody>
          <a:bodyPr wrap="square" rtlCol="0">
            <a:spAutoFit/>
          </a:bodyPr>
          <a:lstStyle/>
          <a:p>
            <a:r>
              <a:rPr lang="en-US" sz="4400" b="1" dirty="0" smtClean="0">
                <a:solidFill>
                  <a:schemeClr val="bg1"/>
                </a:solidFill>
              </a:rPr>
              <a:t>YOUR TURN</a:t>
            </a:r>
            <a:endParaRPr lang="en-US" sz="4400" b="1" dirty="0">
              <a:solidFill>
                <a:schemeClr val="bg1"/>
              </a:solidFill>
            </a:endParaRPr>
          </a:p>
        </p:txBody>
      </p:sp>
      <p:pic>
        <p:nvPicPr>
          <p:cNvPr id="8"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8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75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1143000" y="2362200"/>
            <a:ext cx="6934199" cy="40386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a:spcBef>
                <a:spcPct val="20000"/>
              </a:spcBef>
            </a:pPr>
            <a:r>
              <a:rPr lang="en-US" sz="2400" dirty="0" smtClean="0"/>
              <a:t>COI materials </a:t>
            </a:r>
            <a:r>
              <a:rPr lang="en-US" sz="2400" dirty="0"/>
              <a:t>and the archive of this webinar </a:t>
            </a:r>
            <a:r>
              <a:rPr lang="en-US" sz="2400" dirty="0" smtClean="0">
                <a:solidFill>
                  <a:schemeClr val="bg1"/>
                </a:solidFill>
                <a:hlinkClick r:id="rId3"/>
              </a:rPr>
              <a:t>www.centeroninstruction.org</a:t>
            </a:r>
            <a:endParaRPr lang="en-US" sz="2400" dirty="0">
              <a:solidFill>
                <a:schemeClr val="bg1"/>
              </a:solidFill>
            </a:endParaRPr>
          </a:p>
          <a:p>
            <a:pPr algn="ctr">
              <a:spcBef>
                <a:spcPct val="20000"/>
              </a:spcBef>
            </a:pPr>
            <a:r>
              <a:rPr lang="en-US" sz="2400" dirty="0" smtClean="0"/>
              <a:t> </a:t>
            </a:r>
            <a:endParaRPr lang="en-US" sz="2400" dirty="0">
              <a:solidFill>
                <a:srgbClr val="990000"/>
              </a:solidFill>
            </a:endParaRPr>
          </a:p>
          <a:p>
            <a:pPr algn="ctr"/>
            <a:r>
              <a:rPr lang="en-US" sz="2400" dirty="0"/>
              <a:t>For questions or requests </a:t>
            </a:r>
            <a:r>
              <a:rPr lang="en-US" sz="2400" dirty="0" smtClean="0"/>
              <a:t>for </a:t>
            </a:r>
            <a:r>
              <a:rPr lang="en-US" sz="2400" dirty="0"/>
              <a:t>assistance</a:t>
            </a:r>
          </a:p>
          <a:p>
            <a:pPr algn="ctr">
              <a:spcBef>
                <a:spcPct val="20000"/>
              </a:spcBef>
            </a:pPr>
            <a:r>
              <a:rPr lang="en-US" sz="2400" dirty="0" smtClean="0">
                <a:solidFill>
                  <a:srgbClr val="990000"/>
                </a:solidFill>
                <a:hlinkClick r:id="rId4"/>
              </a:rPr>
              <a:t>COI-Info@rmcres.com</a:t>
            </a:r>
            <a:endParaRPr lang="en-US" sz="2400" dirty="0" smtClean="0">
              <a:solidFill>
                <a:srgbClr val="990000"/>
              </a:solidFill>
            </a:endParaRPr>
          </a:p>
          <a:p>
            <a:pPr algn="ctr">
              <a:spcBef>
                <a:spcPct val="20000"/>
              </a:spcBef>
            </a:pPr>
            <a:endParaRPr lang="en-US" sz="2000" dirty="0">
              <a:solidFill>
                <a:srgbClr val="990000"/>
              </a:solidFill>
            </a:endParaRPr>
          </a:p>
          <a:p>
            <a:pPr algn="ctr">
              <a:spcBef>
                <a:spcPct val="20000"/>
              </a:spcBef>
            </a:pPr>
            <a:r>
              <a:rPr lang="en-US" sz="2400" dirty="0" smtClean="0">
                <a:solidFill>
                  <a:schemeClr val="tx1"/>
                </a:solidFill>
              </a:rPr>
              <a:t>Webinar evaluation</a:t>
            </a:r>
          </a:p>
          <a:p>
            <a:pPr algn="ctr">
              <a:spcBef>
                <a:spcPct val="20000"/>
              </a:spcBef>
            </a:pPr>
            <a:r>
              <a:rPr lang="en-US" sz="2400" u="sng" dirty="0">
                <a:hlinkClick r:id="rId5"/>
              </a:rPr>
              <a:t>https://www.surveymonkey.com/s/5WK2VYD</a:t>
            </a:r>
            <a:endParaRPr lang="en-US" sz="2400" dirty="0">
              <a:solidFill>
                <a:srgbClr val="990000"/>
              </a:solidFill>
            </a:endParaRPr>
          </a:p>
        </p:txBody>
      </p:sp>
      <p:pic>
        <p:nvPicPr>
          <p:cNvPr id="82947" name="Picture 6" descr="COI LOGO18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8284" y="927016"/>
            <a:ext cx="1717675" cy="12160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 on Instruction – </a:t>
            </a:r>
            <a:br>
              <a:rPr lang="en-US" dirty="0" smtClean="0"/>
            </a:br>
            <a:r>
              <a:rPr lang="en-US" dirty="0" smtClean="0"/>
              <a:t>Mathematics &amp; Literacy Work</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95074"/>
            <a:ext cx="713232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62000" y="3657600"/>
            <a:ext cx="1066800" cy="393032"/>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5943600"/>
            <a:ext cx="7086600" cy="381000"/>
          </a:xfrm>
          <a:prstGeom prst="rect">
            <a:avLst/>
          </a:prstGeom>
          <a:noFill/>
        </p:spPr>
        <p:txBody>
          <a:bodyPr wrap="square" rtlCol="0">
            <a:spAutoFit/>
          </a:bodyPr>
          <a:lstStyle/>
          <a:p>
            <a:pPr algn="ctr"/>
            <a:r>
              <a:rPr lang="en-US" b="1" dirty="0" smtClean="0">
                <a:solidFill>
                  <a:schemeClr val="accent1">
                    <a:lumMod val="50000"/>
                  </a:schemeClr>
                </a:solidFill>
              </a:rPr>
              <a:t>www.centeroninstruction.org</a:t>
            </a:r>
            <a:endParaRPr lang="en-US" b="1" dirty="0">
              <a:solidFill>
                <a:schemeClr val="accent1">
                  <a:lumMod val="50000"/>
                </a:schemeClr>
              </a:solidFill>
            </a:endParaRPr>
          </a:p>
        </p:txBody>
      </p:sp>
      <p:pic>
        <p:nvPicPr>
          <p:cNvPr id="8" name="Picture 5" descr="COI LOGO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825967"/>
            <a:ext cx="838200" cy="59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84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 on Instruction – </a:t>
            </a:r>
            <a:br>
              <a:rPr lang="en-US" dirty="0" smtClean="0"/>
            </a:br>
            <a:r>
              <a:rPr lang="en-US" dirty="0" smtClean="0"/>
              <a:t>Mathematics &amp; Literacy Work</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95074"/>
            <a:ext cx="713232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62000" y="3657600"/>
            <a:ext cx="1066800" cy="393032"/>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753979" y="4066674"/>
            <a:ext cx="1143000" cy="53340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TextBox 6"/>
          <p:cNvSpPr txBox="1"/>
          <p:nvPr/>
        </p:nvSpPr>
        <p:spPr>
          <a:xfrm>
            <a:off x="914400" y="5943600"/>
            <a:ext cx="7086600" cy="381000"/>
          </a:xfrm>
          <a:prstGeom prst="rect">
            <a:avLst/>
          </a:prstGeom>
          <a:noFill/>
        </p:spPr>
        <p:txBody>
          <a:bodyPr wrap="square" rtlCol="0">
            <a:spAutoFit/>
          </a:bodyPr>
          <a:lstStyle/>
          <a:p>
            <a:pPr algn="ctr"/>
            <a:r>
              <a:rPr lang="en-US" b="1" dirty="0" smtClean="0">
                <a:solidFill>
                  <a:schemeClr val="accent1">
                    <a:lumMod val="50000"/>
                  </a:schemeClr>
                </a:solidFill>
              </a:rPr>
              <a:t>www.centeroninstruction.org</a:t>
            </a:r>
            <a:endParaRPr lang="en-US" b="1" dirty="0">
              <a:solidFill>
                <a:schemeClr val="accent1">
                  <a:lumMod val="50000"/>
                </a:schemeClr>
              </a:solidFill>
            </a:endParaRPr>
          </a:p>
        </p:txBody>
      </p:sp>
      <p:pic>
        <p:nvPicPr>
          <p:cNvPr id="8" name="Picture 5" descr="COI LOGO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783482"/>
            <a:ext cx="838200" cy="59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2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 on Instruction – </a:t>
            </a:r>
            <a:br>
              <a:rPr lang="en-US" dirty="0" smtClean="0"/>
            </a:br>
            <a:r>
              <a:rPr lang="en-US" dirty="0" smtClean="0"/>
              <a:t>Mathematics &amp; Literacy Work</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95074"/>
            <a:ext cx="713232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62000" y="3657600"/>
            <a:ext cx="1066800" cy="393032"/>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753979" y="4066674"/>
            <a:ext cx="1143000" cy="53340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Oval 5"/>
          <p:cNvSpPr/>
          <p:nvPr/>
        </p:nvSpPr>
        <p:spPr>
          <a:xfrm>
            <a:off x="6172200" y="4191000"/>
            <a:ext cx="1828800" cy="990600"/>
          </a:xfrm>
          <a:prstGeom prst="ellipse">
            <a:avLst/>
          </a:prstGeom>
          <a:noFill/>
          <a:ln>
            <a:solidFill>
              <a:schemeClr val="bg2">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5943600"/>
            <a:ext cx="7086600" cy="381000"/>
          </a:xfrm>
          <a:prstGeom prst="rect">
            <a:avLst/>
          </a:prstGeom>
          <a:noFill/>
        </p:spPr>
        <p:txBody>
          <a:bodyPr wrap="square" rtlCol="0">
            <a:spAutoFit/>
          </a:bodyPr>
          <a:lstStyle/>
          <a:p>
            <a:pPr algn="ctr"/>
            <a:r>
              <a:rPr lang="en-US" b="1" dirty="0" smtClean="0">
                <a:solidFill>
                  <a:schemeClr val="accent1">
                    <a:lumMod val="50000"/>
                  </a:schemeClr>
                </a:solidFill>
              </a:rPr>
              <a:t>www.centeroninstruction.org</a:t>
            </a:r>
            <a:endParaRPr lang="en-US" b="1" dirty="0">
              <a:solidFill>
                <a:schemeClr val="accent1">
                  <a:lumMod val="50000"/>
                </a:schemeClr>
              </a:solidFill>
            </a:endParaRPr>
          </a:p>
        </p:txBody>
      </p:sp>
      <p:pic>
        <p:nvPicPr>
          <p:cNvPr id="9" name="Picture 5" descr="COI LOGO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783482"/>
            <a:ext cx="838200" cy="59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626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430" y="2286000"/>
            <a:ext cx="3304572" cy="1463153"/>
          </a:xfrm>
        </p:spPr>
        <p:txBody>
          <a:bodyPr>
            <a:normAutofit/>
          </a:bodyPr>
          <a:lstStyle/>
          <a:p>
            <a:r>
              <a:rPr lang="en-US" b="1" dirty="0" smtClean="0"/>
              <a:t>State Website CCSS Information Review</a:t>
            </a:r>
            <a:endParaRPr lang="en-US" b="1" dirty="0"/>
          </a:p>
        </p:txBody>
      </p:sp>
      <p:pic>
        <p:nvPicPr>
          <p:cNvPr id="3"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555916"/>
            <a:ext cx="762000" cy="54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99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430" y="2286000"/>
            <a:ext cx="3304572" cy="1463153"/>
          </a:xfrm>
        </p:spPr>
        <p:txBody>
          <a:bodyPr>
            <a:normAutofit/>
          </a:bodyPr>
          <a:lstStyle/>
          <a:p>
            <a:r>
              <a:rPr lang="en-US" b="1" dirty="0" smtClean="0"/>
              <a:t>State Website CCSS Information Review</a:t>
            </a:r>
            <a:endParaRPr lang="en-US" b="1" dirty="0"/>
          </a:p>
        </p:txBody>
      </p:sp>
      <p:sp>
        <p:nvSpPr>
          <p:cNvPr id="13" name="Text Placeholder 12"/>
          <p:cNvSpPr>
            <a:spLocks noGrp="1"/>
          </p:cNvSpPr>
          <p:nvPr>
            <p:ph type="body" sz="half" idx="2"/>
          </p:nvPr>
        </p:nvSpPr>
        <p:spPr/>
        <p:txBody>
          <a:bodyPr/>
          <a:lstStyle/>
          <a:p>
            <a:endParaRPr lang="en-US" dirty="0" smtClean="0"/>
          </a:p>
          <a:p>
            <a:r>
              <a:rPr lang="en-US" sz="2800" b="1" dirty="0" smtClean="0">
                <a:solidFill>
                  <a:schemeClr val="accent5">
                    <a:lumMod val="75000"/>
                  </a:schemeClr>
                </a:solidFill>
              </a:rPr>
              <a:t>Stages of Implementation</a:t>
            </a:r>
            <a:endParaRPr lang="en-US" sz="2800" b="1" dirty="0">
              <a:solidFill>
                <a:schemeClr val="accent5">
                  <a:lumMod val="75000"/>
                </a:schemeClr>
              </a:solidFill>
            </a:endParaRPr>
          </a:p>
        </p:txBody>
      </p:sp>
      <p:pic>
        <p:nvPicPr>
          <p:cNvPr id="4" name="Picture 5" descr="COI LOGO1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30" y="5562600"/>
            <a:ext cx="7525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53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659</TotalTime>
  <Words>4818</Words>
  <Application>Microsoft Office PowerPoint</Application>
  <PresentationFormat>On-screen Show (4:3)</PresentationFormat>
  <Paragraphs>467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Austin</vt:lpstr>
      <vt:lpstr>ELA and Mathematics CCSS Implementation: </vt:lpstr>
      <vt:lpstr>The Center on Instruction is operated by RMC Research Corporation in partnership with the Florida Center for Reading Research at Florida State University; Instructional Research Group; Lawrence Hall of Science at the University of California-Berkeley; the Texas Institute for Measurement, Evaluation, and Statistics at the University of Houston; and The Meadows Center for Preventing Educational Risk at the University of Texas at Austin.  The contents of this PowerPoint were developed under cooperative agreement S283B050034 with the U.S. Department of Education. However, these contents do not necessarily represent the policy of the Department of Education, and you should not assume endorsement by the Federal Government.  The Center on Instruction requests that no changes be made to the content or appearance of this product.  To download a copy of this document, visit www.centeroninstruction.org.  2012 </vt:lpstr>
      <vt:lpstr>Agenda</vt:lpstr>
      <vt:lpstr>Presenters</vt:lpstr>
      <vt:lpstr>Center on Instruction –  Mathematics &amp; Literacy Work</vt:lpstr>
      <vt:lpstr>Center on Instruction –  Mathematics &amp; Literacy Work</vt:lpstr>
      <vt:lpstr>Center on Instruction –  Mathematics &amp; Literacy Work</vt:lpstr>
      <vt:lpstr>State Website CCSS Information Review</vt:lpstr>
      <vt:lpstr>State Website CCSS Information Review</vt:lpstr>
      <vt:lpstr>State Website CCSS Information Review</vt:lpstr>
      <vt:lpstr>State Website CCSS Information Review</vt:lpstr>
      <vt:lpstr>State Website CCSS Information Review</vt:lpstr>
      <vt:lpstr>State Website CCSS Information Review</vt:lpstr>
      <vt:lpstr>State Website CCSS Information Review</vt:lpstr>
      <vt:lpstr>State Website CCSS Information Review</vt:lpstr>
      <vt:lpstr>State Website CCSS Information Review</vt:lpstr>
      <vt:lpstr>State Website CCSS Information Review</vt:lpstr>
      <vt:lpstr>State Website CCSS Information Review</vt:lpstr>
      <vt:lpstr>Georgia’s CCSS Implementation</vt:lpstr>
      <vt:lpstr>Georgia’s CCSS Implementation</vt:lpstr>
      <vt:lpstr>Georgia’s CCSS Implementation</vt:lpstr>
      <vt:lpstr>Georgia’s CCSS Implementation</vt:lpstr>
      <vt:lpstr>Georgia’s CCSS Implementation</vt:lpstr>
      <vt:lpstr>Georgia’s CCSS Implementation</vt:lpstr>
      <vt:lpstr>Georgia’s CCSS Implementation</vt:lpstr>
      <vt:lpstr>Georgia’s CCSS Implementation</vt:lpstr>
      <vt:lpstr>Indiana’s  CCSS Implementation</vt:lpstr>
      <vt:lpstr>Implementation Timeline</vt:lpstr>
      <vt:lpstr>Assessment Transparency</vt:lpstr>
      <vt:lpstr>Before…</vt:lpstr>
      <vt:lpstr>After…</vt:lpstr>
      <vt:lpstr>PowerPoint Presentation</vt:lpstr>
      <vt:lpstr>PowerPoint Presentation</vt:lpstr>
      <vt:lpstr>Textbook Review</vt:lpstr>
      <vt:lpstr>Math Textbook Review</vt:lpstr>
      <vt:lpstr>Math Textbook Review</vt:lpstr>
      <vt:lpstr>Reading Textbook Review</vt:lpstr>
      <vt:lpstr>Reading Textbook Review</vt:lpstr>
      <vt:lpstr>Common Core in Practice</vt:lpstr>
      <vt:lpstr>Common Core in Practice</vt:lpstr>
      <vt:lpstr>  Discussion &amp;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Debby Houston</dc:creator>
  <cp:lastModifiedBy>Ruth Dober</cp:lastModifiedBy>
  <cp:revision>82</cp:revision>
  <dcterms:created xsi:type="dcterms:W3CDTF">2012-06-18T18:46:11Z</dcterms:created>
  <dcterms:modified xsi:type="dcterms:W3CDTF">2012-06-28T13:47:45Z</dcterms:modified>
</cp:coreProperties>
</file>