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 id="2147483684" r:id="rId3"/>
  </p:sldMasterIdLst>
  <p:notesMasterIdLst>
    <p:notesMasterId r:id="rId24"/>
  </p:notesMasterIdLst>
  <p:handoutMasterIdLst>
    <p:handoutMasterId r:id="rId25"/>
  </p:handoutMasterIdLst>
  <p:sldIdLst>
    <p:sldId id="258" r:id="rId4"/>
    <p:sldId id="256" r:id="rId5"/>
    <p:sldId id="282" r:id="rId6"/>
    <p:sldId id="260" r:id="rId7"/>
    <p:sldId id="271" r:id="rId8"/>
    <p:sldId id="264" r:id="rId9"/>
    <p:sldId id="272" r:id="rId10"/>
    <p:sldId id="273" r:id="rId11"/>
    <p:sldId id="274" r:id="rId12"/>
    <p:sldId id="275" r:id="rId13"/>
    <p:sldId id="276" r:id="rId14"/>
    <p:sldId id="277" r:id="rId15"/>
    <p:sldId id="284" r:id="rId16"/>
    <p:sldId id="289" r:id="rId17"/>
    <p:sldId id="290" r:id="rId18"/>
    <p:sldId id="293" r:id="rId19"/>
    <p:sldId id="283" r:id="rId20"/>
    <p:sldId id="296" r:id="rId21"/>
    <p:sldId id="298" r:id="rId22"/>
    <p:sldId id="295"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0AA"/>
    <a:srgbClr val="27436C"/>
    <a:srgbClr val="A62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3625" autoAdjust="0"/>
  </p:normalViewPr>
  <p:slideViewPr>
    <p:cSldViewPr snapToGrid="0" snapToObjects="1">
      <p:cViewPr varScale="1">
        <p:scale>
          <a:sx n="61" d="100"/>
          <a:sy n="61" d="100"/>
        </p:scale>
        <p:origin x="-39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0" d="100"/>
          <a:sy n="110" d="100"/>
        </p:scale>
        <p:origin x="-648" y="261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93DFF2B-75F6-4BF8-97D9-DB542075395E}" type="datetimeFigureOut">
              <a:rPr lang="en-US"/>
              <a:pPr>
                <a:defRPr/>
              </a:pPr>
              <a:t>5/25/2011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ABE25E5-95DD-4C7E-8084-7F2902741905}" type="slidenum">
              <a:rPr lang="en-US"/>
              <a:pPr>
                <a:defRPr/>
              </a:pPr>
              <a:t>‹#›</a:t>
            </a:fld>
            <a:endParaRPr lang="en-US" dirty="0"/>
          </a:p>
        </p:txBody>
      </p:sp>
    </p:spTree>
    <p:extLst>
      <p:ext uri="{BB962C8B-B14F-4D97-AF65-F5344CB8AC3E}">
        <p14:creationId xmlns:p14="http://schemas.microsoft.com/office/powerpoint/2010/main" val="1672348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00DCAFE-9E42-4D9E-BCF3-9909791CFF91}" type="datetimeFigureOut">
              <a:rPr lang="en-US"/>
              <a:pPr>
                <a:defRPr/>
              </a:pPr>
              <a:t>5/25/2011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6E43253-F741-4D27-A501-8F428E2C4861}" type="slidenum">
              <a:rPr lang="en-US"/>
              <a:pPr>
                <a:defRPr/>
              </a:pPr>
              <a:t>‹#›</a:t>
            </a:fld>
            <a:endParaRPr lang="en-US" dirty="0"/>
          </a:p>
        </p:txBody>
      </p:sp>
    </p:spTree>
    <p:extLst>
      <p:ext uri="{BB962C8B-B14F-4D97-AF65-F5344CB8AC3E}">
        <p14:creationId xmlns:p14="http://schemas.microsoft.com/office/powerpoint/2010/main" val="32845906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459C8C-D6EF-4C44-8206-ED4B5575214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D66E2E-68DE-44A6-B49C-82871929E9A7}"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990474-9A65-44D4-BC58-E282C9334CAA}"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CABB52-75D5-4807-897D-C9DD6C0A5629}"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8AA20108-5D2E-44CB-9EAF-3896A2D32F46}" type="slidenum">
              <a:rPr lang="en-US" smtClean="0"/>
              <a:pPr/>
              <a:t>13</a:t>
            </a:fld>
            <a:endParaRPr lang="en-US" smtClean="0"/>
          </a:p>
        </p:txBody>
      </p:sp>
      <p:sp>
        <p:nvSpPr>
          <p:cNvPr id="115714" name="Slide Image Placeholder 1"/>
          <p:cNvSpPr>
            <a:spLocks noGrp="1" noRot="1" noChangeAspect="1" noTextEdit="1"/>
          </p:cNvSpPr>
          <p:nvPr>
            <p:ph type="sldImg"/>
          </p:nvPr>
        </p:nvSpPr>
        <p:spPr>
          <a:xfrm>
            <a:off x="1144588" y="687388"/>
            <a:ext cx="4573587" cy="3429000"/>
          </a:xfrm>
          <a:ln/>
        </p:spPr>
      </p:sp>
      <p:sp>
        <p:nvSpPr>
          <p:cNvPr id="115716" name="Slide Number Placeholder 3"/>
          <p:cNvSpPr txBox="1">
            <a:spLocks noGrp="1"/>
          </p:cNvSpPr>
          <p:nvPr/>
        </p:nvSpPr>
        <p:spPr bwMode="auto">
          <a:xfrm>
            <a:off x="3884149" y="8686253"/>
            <a:ext cx="2972273" cy="456184"/>
          </a:xfrm>
          <a:prstGeom prst="rect">
            <a:avLst/>
          </a:prstGeom>
          <a:noFill/>
          <a:ln w="9525">
            <a:noFill/>
            <a:miter lim="800000"/>
            <a:headEnd/>
            <a:tailEnd/>
          </a:ln>
        </p:spPr>
        <p:txBody>
          <a:bodyPr lIns="92286" tIns="46144" rIns="92286" bIns="46144" anchor="b"/>
          <a:lstStyle/>
          <a:p>
            <a:pPr algn="r" defTabSz="913023"/>
            <a:fld id="{8CD4CF37-A366-49BD-9C04-287EE0FB9DF9}" type="slidenum">
              <a:rPr lang="en-US" sz="1200"/>
              <a:pPr algn="r" defTabSz="913023"/>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03D9D98F-5961-467F-967B-7F782E08AC49}" type="slidenum">
              <a:rPr lang="en-US" smtClean="0"/>
              <a:pPr/>
              <a:t>14</a:t>
            </a:fld>
            <a:endParaRPr lang="en-US" smtClean="0"/>
          </a:p>
        </p:txBody>
      </p:sp>
      <p:sp>
        <p:nvSpPr>
          <p:cNvPr id="78850" name="Rectangle 7"/>
          <p:cNvSpPr txBox="1">
            <a:spLocks noGrp="1" noChangeArrowheads="1"/>
          </p:cNvSpPr>
          <p:nvPr/>
        </p:nvSpPr>
        <p:spPr bwMode="auto">
          <a:xfrm>
            <a:off x="3884149" y="8684692"/>
            <a:ext cx="2972273" cy="457746"/>
          </a:xfrm>
          <a:prstGeom prst="rect">
            <a:avLst/>
          </a:prstGeom>
          <a:noFill/>
          <a:ln w="9525">
            <a:noFill/>
            <a:miter lim="800000"/>
            <a:headEnd/>
            <a:tailEnd/>
          </a:ln>
        </p:spPr>
        <p:txBody>
          <a:bodyPr lIns="91436" tIns="45718" rIns="91436" bIns="45718" anchor="b"/>
          <a:lstStyle/>
          <a:p>
            <a:pPr algn="r" defTabSz="914592"/>
            <a:fld id="{2B948656-48FB-438D-AAAD-E1AB33AE947E}" type="slidenum">
              <a:rPr lang="en-US" sz="1200"/>
              <a:pPr algn="r" defTabSz="914592"/>
              <a:t>14</a:t>
            </a:fld>
            <a:endParaRPr lang="en-US" sz="1200"/>
          </a:p>
        </p:txBody>
      </p:sp>
      <p:sp>
        <p:nvSpPr>
          <p:cNvPr id="78851" name="Rectangle 2"/>
          <p:cNvSpPr>
            <a:spLocks noGrp="1" noRot="1" noChangeAspect="1" noChangeArrowheads="1" noTextEdit="1"/>
          </p:cNvSpPr>
          <p:nvPr>
            <p:ph type="sldImg"/>
          </p:nvPr>
        </p:nvSpPr>
        <p:spPr>
          <a:xfrm>
            <a:off x="1143000" y="685800"/>
            <a:ext cx="4573588" cy="3429000"/>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588BE570-FD52-4D7E-99D5-C760F4757326}" type="slidenum">
              <a:rPr lang="en-US" smtClean="0"/>
              <a:pPr/>
              <a:t>15</a:t>
            </a:fld>
            <a:endParaRPr lang="en-US" smtClean="0"/>
          </a:p>
        </p:txBody>
      </p:sp>
      <p:sp>
        <p:nvSpPr>
          <p:cNvPr id="80898" name="Rectangle 7"/>
          <p:cNvSpPr txBox="1">
            <a:spLocks noGrp="1" noChangeArrowheads="1"/>
          </p:cNvSpPr>
          <p:nvPr/>
        </p:nvSpPr>
        <p:spPr bwMode="auto">
          <a:xfrm>
            <a:off x="3884149" y="8684692"/>
            <a:ext cx="2972273" cy="457746"/>
          </a:xfrm>
          <a:prstGeom prst="rect">
            <a:avLst/>
          </a:prstGeom>
          <a:noFill/>
          <a:ln w="9525">
            <a:noFill/>
            <a:miter lim="800000"/>
            <a:headEnd/>
            <a:tailEnd/>
          </a:ln>
        </p:spPr>
        <p:txBody>
          <a:bodyPr lIns="91436" tIns="45718" rIns="91436" bIns="45718" anchor="b"/>
          <a:lstStyle/>
          <a:p>
            <a:pPr algn="r" defTabSz="914592"/>
            <a:fld id="{8F16A6FA-BEDB-4D40-B3D8-775A75FF5EF0}" type="slidenum">
              <a:rPr lang="en-US" sz="1200"/>
              <a:pPr algn="r" defTabSz="914592"/>
              <a:t>15</a:t>
            </a:fld>
            <a:endParaRPr lang="en-US" sz="1200"/>
          </a:p>
        </p:txBody>
      </p:sp>
      <p:sp>
        <p:nvSpPr>
          <p:cNvPr id="80899" name="Rectangle 2"/>
          <p:cNvSpPr>
            <a:spLocks noGrp="1" noRot="1" noChangeAspect="1" noChangeArrowheads="1" noTextEdit="1"/>
          </p:cNvSpPr>
          <p:nvPr>
            <p:ph type="sldImg"/>
          </p:nvPr>
        </p:nvSpPr>
        <p:spPr>
          <a:xfrm>
            <a:off x="1143000" y="685800"/>
            <a:ext cx="4573588" cy="3429000"/>
          </a:xfr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6B3BA756-8262-46EB-BF0B-82A752EE8E51}" type="slidenum">
              <a:rPr lang="en-US" smtClean="0"/>
              <a:pPr/>
              <a:t>16</a:t>
            </a:fld>
            <a:endParaRPr lang="en-US" smtClean="0"/>
          </a:p>
        </p:txBody>
      </p:sp>
      <p:sp>
        <p:nvSpPr>
          <p:cNvPr id="117762" name="Rectangle 7"/>
          <p:cNvSpPr txBox="1">
            <a:spLocks noGrp="1" noChangeArrowheads="1"/>
          </p:cNvSpPr>
          <p:nvPr/>
        </p:nvSpPr>
        <p:spPr bwMode="auto">
          <a:xfrm>
            <a:off x="3884149" y="8684692"/>
            <a:ext cx="2972273" cy="457746"/>
          </a:xfrm>
          <a:prstGeom prst="rect">
            <a:avLst/>
          </a:prstGeom>
          <a:noFill/>
          <a:ln w="9525">
            <a:noFill/>
            <a:miter lim="800000"/>
            <a:headEnd/>
            <a:tailEnd/>
          </a:ln>
        </p:spPr>
        <p:txBody>
          <a:bodyPr lIns="91436" tIns="45718" rIns="91436" bIns="45718" anchor="b"/>
          <a:lstStyle/>
          <a:p>
            <a:pPr algn="r" defTabSz="914592"/>
            <a:fld id="{B1FDF55E-FB30-48C4-B131-EF5246EDA30F}" type="slidenum">
              <a:rPr lang="en-US" sz="1200"/>
              <a:pPr algn="r" defTabSz="914592"/>
              <a:t>16</a:t>
            </a:fld>
            <a:endParaRPr lang="en-US" sz="1200"/>
          </a:p>
        </p:txBody>
      </p:sp>
      <p:sp>
        <p:nvSpPr>
          <p:cNvPr id="117763" name="Rectangle 2"/>
          <p:cNvSpPr>
            <a:spLocks noGrp="1" noRot="1" noChangeAspect="1" noChangeArrowheads="1" noTextEdit="1"/>
          </p:cNvSpPr>
          <p:nvPr>
            <p:ph type="sldImg"/>
          </p:nvPr>
        </p:nvSpPr>
        <p:spPr>
          <a:xfrm>
            <a:off x="1143000" y="685800"/>
            <a:ext cx="4573588" cy="3429000"/>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C8F1B04-27AF-4F2D-AEAD-B6DE7153AA7A}" type="slidenum">
              <a:rPr lang="en-US" smtClean="0"/>
              <a:pPr/>
              <a:t>17</a:t>
            </a:fld>
            <a:endParaRPr lang="en-US" smtClean="0"/>
          </a:p>
        </p:txBody>
      </p:sp>
      <p:sp>
        <p:nvSpPr>
          <p:cNvPr id="113666" name="Rectangle 2"/>
          <p:cNvSpPr>
            <a:spLocks noGrp="1" noRot="1" noChangeAspect="1" noChangeArrowheads="1" noTextEdit="1"/>
          </p:cNvSpPr>
          <p:nvPr>
            <p:ph type="sldImg"/>
          </p:nvPr>
        </p:nvSpPr>
        <p:spPr>
          <a:xfrm>
            <a:off x="1143000" y="685800"/>
            <a:ext cx="4573588" cy="3429000"/>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6E43253-F741-4D27-A501-8F428E2C486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6E43253-F741-4D27-A501-8F428E2C486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8C3C1-ECB3-482E-9864-C53E9980967B}"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8CF03F-3EE5-49E6-9D9D-BD4288649570}" type="slidenum">
              <a:rPr lang="en-US" smtClean="0"/>
              <a:pPr/>
              <a:t>20</a:t>
            </a:fld>
            <a:endParaRPr lang="en-US" smtClean="0"/>
          </a:p>
        </p:txBody>
      </p:sp>
      <p:sp>
        <p:nvSpPr>
          <p:cNvPr id="18434" name="Rectangle 7"/>
          <p:cNvSpPr txBox="1">
            <a:spLocks noGrp="1" noChangeArrowheads="1"/>
          </p:cNvSpPr>
          <p:nvPr/>
        </p:nvSpPr>
        <p:spPr bwMode="auto">
          <a:xfrm>
            <a:off x="3884149" y="8684692"/>
            <a:ext cx="2972273" cy="457746"/>
          </a:xfrm>
          <a:prstGeom prst="rect">
            <a:avLst/>
          </a:prstGeom>
          <a:noFill/>
          <a:ln w="9525">
            <a:noFill/>
            <a:miter lim="800000"/>
            <a:headEnd/>
            <a:tailEnd/>
          </a:ln>
        </p:spPr>
        <p:txBody>
          <a:bodyPr lIns="91427" tIns="45714" rIns="91427" bIns="45714" anchor="b"/>
          <a:lstStyle/>
          <a:p>
            <a:pPr algn="r" defTabSz="913023"/>
            <a:fld id="{5F82E21E-EA2F-4629-8934-B7CCA503635A}" type="slidenum">
              <a:rPr lang="en-US" sz="1200"/>
              <a:pPr algn="r" defTabSz="913023"/>
              <a:t>20</a:t>
            </a:fld>
            <a:endParaRPr lang="en-US" sz="1200"/>
          </a:p>
        </p:txBody>
      </p:sp>
      <p:sp>
        <p:nvSpPr>
          <p:cNvPr id="18435" name="Rectangle 2"/>
          <p:cNvSpPr>
            <a:spLocks noGrp="1" noRot="1" noChangeAspect="1" noChangeArrowheads="1" noTextEdit="1"/>
          </p:cNvSpPr>
          <p:nvPr>
            <p:ph type="sldImg"/>
          </p:nvPr>
        </p:nvSpPr>
        <p:spPr>
          <a:xfrm>
            <a:off x="1144588" y="685800"/>
            <a:ext cx="4573587" cy="342900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83A60-D637-4891-BB8E-23EC78D5445B}"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42E98B-1D5F-45F5-82F3-3FA6F34819FF}"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83A60-D637-4891-BB8E-23EC78D5445B}"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C4E060-1D6C-4F38-AF25-416FA9F49023}" type="slidenum">
              <a:rPr lang="en-US"/>
              <a:pPr fontAlgn="base">
                <a:spcBef>
                  <a:spcPct val="0"/>
                </a:spcBef>
                <a:spcAft>
                  <a:spcPct val="0"/>
                </a:spcAft>
              </a:pPr>
              <a:t>6</a:t>
            </a:fld>
            <a:endParaRPr lang="en-US"/>
          </a:p>
        </p:txBody>
      </p:sp>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7" tIns="45714" rIns="91427" bIns="45714" anchor="b"/>
          <a:lstStyle/>
          <a:p>
            <a:pPr algn="r" defTabSz="912813"/>
            <a:fld id="{7DC75D46-1587-426C-A051-CAEE4F544E61}" type="slidenum">
              <a:rPr lang="en-US" sz="1200">
                <a:latin typeface="Calibri" pitchFamily="34" charset="0"/>
              </a:rPr>
              <a:pPr algn="r" defTabSz="912813"/>
              <a:t>6</a:t>
            </a:fld>
            <a:endParaRPr lang="en-US" sz="1200">
              <a:latin typeface="Calibri" pitchFamily="34" charset="0"/>
            </a:endParaRPr>
          </a:p>
        </p:txBody>
      </p:sp>
      <p:sp>
        <p:nvSpPr>
          <p:cNvPr id="49155" name="Rectangle 2"/>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D305D9-79ED-447C-B03D-389A12122D5D}"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D322F-7395-4D52-98AE-C4A3C87E5A74}"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5526E-45A6-4525-8739-DCFC381535C7}"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853363" y="5640388"/>
            <a:ext cx="952500" cy="715962"/>
          </a:xfrm>
          <a:prstGeom prst="rect">
            <a:avLst/>
          </a:prstGeom>
          <a:noFill/>
          <a:ln w="9525">
            <a:noFill/>
            <a:miter lim="800000"/>
            <a:headEnd/>
            <a:tailEnd/>
          </a:ln>
        </p:spPr>
      </p:pic>
      <p:sp>
        <p:nvSpPr>
          <p:cNvPr id="2" name="Title 1"/>
          <p:cNvSpPr>
            <a:spLocks noGrp="1"/>
          </p:cNvSpPr>
          <p:nvPr>
            <p:ph type="title"/>
          </p:nvPr>
        </p:nvSpPr>
        <p:spPr>
          <a:xfrm>
            <a:off x="3218392" y="2586566"/>
            <a:ext cx="3838046" cy="1926167"/>
          </a:xfrm>
        </p:spPr>
        <p:txBody>
          <a:bodyPr anchor="t">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351742" y="4696248"/>
            <a:ext cx="3838046" cy="1140354"/>
          </a:xfrm>
        </p:spPr>
        <p:txBody>
          <a:bodyPr>
            <a:normAutofit/>
          </a:bodyPr>
          <a:lstStyle>
            <a:lvl1pPr marL="0" indent="0">
              <a:buNone/>
              <a:defRPr sz="1800">
                <a:solidFill>
                  <a:srgbClr val="27436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BEB598-C3F8-4C3C-BB1C-4C60140B94C6}"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89B2A6-130F-47FF-9229-808A384103C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3"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E6FFB7DC-F50F-4800-B828-7F78D2E99E39}" type="datetime1">
              <a:rPr lang="en-US"/>
              <a:pPr>
                <a:defRPr/>
              </a:pPr>
              <a:t>5/25/2011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85005F-01A9-472C-99C8-2AE6E4EF387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2" name="Picture 2" descr="COI-LOGO185"/>
          <p:cNvPicPr>
            <a:picLocks noChangeAspect="1" noChangeArrowheads="1"/>
          </p:cNvPicPr>
          <p:nvPr userDrawn="1"/>
        </p:nvPicPr>
        <p:blipFill>
          <a:blip r:embed="rId2"/>
          <a:srcRect/>
          <a:stretch>
            <a:fillRect/>
          </a:stretch>
        </p:blipFill>
        <p:spPr bwMode="auto">
          <a:xfrm>
            <a:off x="7634288" y="5656263"/>
            <a:ext cx="952500" cy="715962"/>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C1C8AE3A-0F65-41A7-816B-F5A237313A03}" type="datetime1">
              <a:rPr lang="en-US"/>
              <a:pPr>
                <a:defRPr/>
              </a:pPr>
              <a:t>5/25/2011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ADC238-ADAC-40FA-9042-4A6EE1F75B2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853363" y="5640388"/>
            <a:ext cx="952500" cy="715962"/>
          </a:xfrm>
          <a:prstGeom prst="rect">
            <a:avLst/>
          </a:prstGeom>
          <a:noFill/>
          <a:ln w="9525">
            <a:noFill/>
            <a:miter lim="800000"/>
            <a:headEnd/>
            <a:tailEnd/>
          </a:ln>
        </p:spPr>
      </p:pic>
      <p:sp>
        <p:nvSpPr>
          <p:cNvPr id="2" name="Title 1"/>
          <p:cNvSpPr>
            <a:spLocks noGrp="1"/>
          </p:cNvSpPr>
          <p:nvPr>
            <p:ph type="title"/>
          </p:nvPr>
        </p:nvSpPr>
        <p:spPr>
          <a:xfrm>
            <a:off x="3218392" y="2586566"/>
            <a:ext cx="3838046" cy="1926167"/>
          </a:xfrm>
        </p:spPr>
        <p:txBody>
          <a:bodyPr anchor="t">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351742" y="4696248"/>
            <a:ext cx="3838046" cy="1140354"/>
          </a:xfrm>
        </p:spPr>
        <p:txBody>
          <a:bodyPr>
            <a:normAutofit/>
          </a:bodyPr>
          <a:lstStyle>
            <a:lvl1pPr marL="0" indent="0">
              <a:buNone/>
              <a:defRPr sz="1800">
                <a:solidFill>
                  <a:srgbClr val="27436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181EB5-BB78-456C-AEC7-B7DF01D2F4EC}"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3FD039-E015-4DEC-BE53-172A2981C89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634288" y="5970588"/>
            <a:ext cx="952500" cy="715962"/>
          </a:xfrm>
          <a:prstGeom prst="rect">
            <a:avLst/>
          </a:prstGeom>
          <a:noFill/>
          <a:ln w="9525">
            <a:noFill/>
            <a:miter lim="800000"/>
            <a:headEnd/>
            <a:tailEnd/>
          </a:ln>
        </p:spPr>
      </p:pic>
      <p:sp>
        <p:nvSpPr>
          <p:cNvPr id="7" name="Title 1"/>
          <p:cNvSpPr>
            <a:spLocks noGrp="1"/>
          </p:cNvSpPr>
          <p:nvPr>
            <p:ph type="ctrTitle"/>
          </p:nvPr>
        </p:nvSpPr>
        <p:spPr>
          <a:xfrm>
            <a:off x="3572932" y="2286000"/>
            <a:ext cx="4885267" cy="1600200"/>
          </a:xfrm>
        </p:spPr>
        <p:txBody>
          <a:bodyPr/>
          <a:lstStyle/>
          <a:p>
            <a:r>
              <a:rPr lang="en-US" smtClean="0"/>
              <a:t>Click to edit Master title style</a:t>
            </a:r>
            <a:endParaRPr lang="en-US" dirty="0"/>
          </a:p>
        </p:txBody>
      </p:sp>
      <p:sp>
        <p:nvSpPr>
          <p:cNvPr id="8" name="Subtitle 2"/>
          <p:cNvSpPr>
            <a:spLocks noGrp="1"/>
          </p:cNvSpPr>
          <p:nvPr>
            <p:ph type="subTitle" idx="1"/>
          </p:nvPr>
        </p:nvSpPr>
        <p:spPr>
          <a:xfrm>
            <a:off x="3572932" y="3886200"/>
            <a:ext cx="4199468" cy="1752600"/>
          </a:xfrm>
        </p:spPr>
        <p:txBody>
          <a:bodyPr>
            <a:normAutofit/>
          </a:bodyPr>
          <a:lstStyle>
            <a:lvl1pPr marL="0" indent="0" algn="l">
              <a:buNone/>
              <a:defRPr sz="2400">
                <a:solidFill>
                  <a:srgbClr val="2743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734300" y="5640388"/>
            <a:ext cx="952500" cy="71596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4C09109-B09E-4FEE-8135-77ABF040B789}"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EDAC3C-A778-4CE4-AC03-723ABCC2DAC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634288" y="5627688"/>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DC41C1-92DB-4FF9-99DA-3323DDCB3627}"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17C739-4EE0-4E10-BDFF-FD9EF5C8719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5965F428-2892-4DA4-AEA9-00F0E901BBC1}"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CDBEA96-9521-4A03-B35F-DA8B7C19AAE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960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183467"/>
            <a:ext cx="4040188"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960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183467"/>
            <a:ext cx="4041775"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6567488" y="6356350"/>
            <a:ext cx="2133600" cy="365125"/>
          </a:xfrm>
        </p:spPr>
        <p:txBody>
          <a:bodyPr/>
          <a:lstStyle>
            <a:lvl1pPr>
              <a:defRPr/>
            </a:lvl1pPr>
          </a:lstStyle>
          <a:p>
            <a:pPr>
              <a:defRPr/>
            </a:pPr>
            <a:fld id="{3EFABD5A-43E4-42F5-BC93-9F7EB039D341}" type="datetime1">
              <a:rPr lang="en-US"/>
              <a:pPr>
                <a:defRPr/>
              </a:pPr>
              <a:t>5/25/2011</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457200" y="6356350"/>
            <a:ext cx="2133600" cy="365125"/>
          </a:xfrm>
        </p:spPr>
        <p:txBody>
          <a:bodyPr/>
          <a:lstStyle>
            <a:lvl1pPr algn="l">
              <a:defRPr smtClean="0">
                <a:solidFill>
                  <a:schemeClr val="tx1"/>
                </a:solidFill>
              </a:defRPr>
            </a:lvl1pPr>
          </a:lstStyle>
          <a:p>
            <a:pPr>
              <a:defRPr/>
            </a:pPr>
            <a:fld id="{800C7543-A1D5-4D77-8D74-194D3E02222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2" descr="COI-LOGO185"/>
          <p:cNvPicPr>
            <a:picLocks noChangeAspect="1" noChangeArrowheads="1"/>
          </p:cNvPicPr>
          <p:nvPr userDrawn="1"/>
        </p:nvPicPr>
        <p:blipFill>
          <a:blip r:embed="rId2"/>
          <a:srcRect/>
          <a:stretch>
            <a:fillRect/>
          </a:stretch>
        </p:blipFill>
        <p:spPr bwMode="auto">
          <a:xfrm>
            <a:off x="7634288" y="5665788"/>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6453188" y="6356350"/>
            <a:ext cx="2133600" cy="365125"/>
          </a:xfrm>
        </p:spPr>
        <p:txBody>
          <a:bodyPr/>
          <a:lstStyle>
            <a:lvl1pPr>
              <a:defRPr/>
            </a:lvl1pPr>
          </a:lstStyle>
          <a:p>
            <a:pPr>
              <a:defRPr/>
            </a:pPr>
            <a:fld id="{D7367A3A-AE06-4B5E-AC27-655970E80CF9}" type="datetime1">
              <a:rPr lang="en-US"/>
              <a:pPr>
                <a:defRPr/>
              </a:pPr>
              <a:t>5/25/2011</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668338" y="6356350"/>
            <a:ext cx="2133600" cy="365125"/>
          </a:xfrm>
        </p:spPr>
        <p:txBody>
          <a:bodyPr/>
          <a:lstStyle>
            <a:lvl1pPr algn="l">
              <a:defRPr smtClean="0">
                <a:solidFill>
                  <a:schemeClr val="tx1"/>
                </a:solidFill>
              </a:defRPr>
            </a:lvl1pPr>
          </a:lstStyle>
          <a:p>
            <a:pPr>
              <a:defRPr/>
            </a:pPr>
            <a:fld id="{450B5F1F-A109-43D0-8A6F-C4D5C0189B9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37213"/>
            <a:ext cx="952500" cy="715962"/>
          </a:xfrm>
          <a:prstGeom prst="rect">
            <a:avLst/>
          </a:prstGeom>
          <a:noFill/>
          <a:ln w="9525">
            <a:noFill/>
            <a:miter lim="800000"/>
            <a:headEnd/>
            <a:tailEnd/>
          </a:ln>
        </p:spPr>
      </p:pic>
      <p:sp>
        <p:nvSpPr>
          <p:cNvPr id="2" name="Title 1"/>
          <p:cNvSpPr>
            <a:spLocks noGrp="1"/>
          </p:cNvSpPr>
          <p:nvPr>
            <p:ph type="title"/>
          </p:nvPr>
        </p:nvSpPr>
        <p:spPr>
          <a:xfrm>
            <a:off x="457200" y="1320800"/>
            <a:ext cx="3008313" cy="647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20800"/>
            <a:ext cx="5111750" cy="480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67467"/>
            <a:ext cx="3008313" cy="39586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78B8CC9-472A-42C7-9AA0-3C2BBE76D820}"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8A761B2-2639-4A83-88DD-022F626649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634288" y="5970588"/>
            <a:ext cx="952500" cy="715962"/>
          </a:xfrm>
          <a:prstGeom prst="rect">
            <a:avLst/>
          </a:prstGeom>
          <a:noFill/>
          <a:ln w="9525">
            <a:noFill/>
            <a:miter lim="800000"/>
            <a:headEnd/>
            <a:tailEnd/>
          </a:ln>
        </p:spPr>
      </p:pic>
      <p:sp>
        <p:nvSpPr>
          <p:cNvPr id="7" name="Title 1"/>
          <p:cNvSpPr>
            <a:spLocks noGrp="1"/>
          </p:cNvSpPr>
          <p:nvPr>
            <p:ph type="ctrTitle"/>
          </p:nvPr>
        </p:nvSpPr>
        <p:spPr>
          <a:xfrm>
            <a:off x="3572932" y="2286000"/>
            <a:ext cx="4885267" cy="1600200"/>
          </a:xfrm>
        </p:spPr>
        <p:txBody>
          <a:bodyPr/>
          <a:lstStyle/>
          <a:p>
            <a:r>
              <a:rPr lang="en-US" smtClean="0"/>
              <a:t>Click to edit Master title style</a:t>
            </a:r>
            <a:endParaRPr lang="en-US" dirty="0"/>
          </a:p>
        </p:txBody>
      </p:sp>
      <p:sp>
        <p:nvSpPr>
          <p:cNvPr id="8" name="Subtitle 2"/>
          <p:cNvSpPr>
            <a:spLocks noGrp="1"/>
          </p:cNvSpPr>
          <p:nvPr>
            <p:ph type="subTitle" idx="1"/>
          </p:nvPr>
        </p:nvSpPr>
        <p:spPr>
          <a:xfrm>
            <a:off x="3572932" y="3886200"/>
            <a:ext cx="4199468" cy="1752600"/>
          </a:xfrm>
        </p:spPr>
        <p:txBody>
          <a:bodyPr>
            <a:normAutofit/>
          </a:bodyPr>
          <a:lstStyle>
            <a:lvl1pPr marL="0" indent="0" algn="l">
              <a:buNone/>
              <a:defRPr sz="2400">
                <a:solidFill>
                  <a:srgbClr val="2743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194C40F-D3B0-4C09-AED1-13861F2A450E}"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39FD63A-FAA1-4859-BD7F-F93BDAD6845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3"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D2D17C2B-B771-48E6-9861-EE0BE41F65BC}" type="datetime1">
              <a:rPr lang="en-US"/>
              <a:pPr>
                <a:defRPr/>
              </a:pPr>
              <a:t>5/25/2011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5D5A9-298E-4DC9-805F-DD1304CF675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2" name="Picture 2" descr="COI-LOGO185"/>
          <p:cNvPicPr>
            <a:picLocks noChangeAspect="1" noChangeArrowheads="1"/>
          </p:cNvPicPr>
          <p:nvPr userDrawn="1"/>
        </p:nvPicPr>
        <p:blipFill>
          <a:blip r:embed="rId2"/>
          <a:srcRect/>
          <a:stretch>
            <a:fillRect/>
          </a:stretch>
        </p:blipFill>
        <p:spPr bwMode="auto">
          <a:xfrm>
            <a:off x="7634288" y="5656263"/>
            <a:ext cx="952500" cy="715962"/>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98101028-E4C5-414D-8653-B4B5DDC64BCF}" type="datetime1">
              <a:rPr lang="en-US"/>
              <a:pPr>
                <a:defRPr/>
              </a:pPr>
              <a:t>5/25/2011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E73124-289A-4244-B920-D1D2C5FBE72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E3B8976-0838-4C09-B5E7-0CB5F64BBD49}" type="datetimeFigureOut">
              <a:rPr lang="en-US"/>
              <a:pPr/>
              <a:t>5/25/2011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72D419-BBFA-4CEC-9E94-C762E2A1C6ED}" type="slidenum">
              <a:rPr lang="en-US"/>
              <a:pPr/>
              <a:t>‹#›</a:t>
            </a:fld>
            <a:endParaRPr lang="en-US"/>
          </a:p>
        </p:txBody>
      </p:sp>
    </p:spTree>
    <p:extLst>
      <p:ext uri="{BB962C8B-B14F-4D97-AF65-F5344CB8AC3E}">
        <p14:creationId xmlns:p14="http://schemas.microsoft.com/office/powerpoint/2010/main" val="1571335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853363" y="5640388"/>
            <a:ext cx="952500" cy="715962"/>
          </a:xfrm>
          <a:prstGeom prst="rect">
            <a:avLst/>
          </a:prstGeom>
          <a:noFill/>
          <a:ln w="9525">
            <a:noFill/>
            <a:miter lim="800000"/>
            <a:headEnd/>
            <a:tailEnd/>
          </a:ln>
        </p:spPr>
      </p:pic>
      <p:sp>
        <p:nvSpPr>
          <p:cNvPr id="2" name="Title 1"/>
          <p:cNvSpPr>
            <a:spLocks noGrp="1"/>
          </p:cNvSpPr>
          <p:nvPr>
            <p:ph type="title"/>
          </p:nvPr>
        </p:nvSpPr>
        <p:spPr>
          <a:xfrm>
            <a:off x="3218392" y="2586566"/>
            <a:ext cx="3838046" cy="1926167"/>
          </a:xfrm>
        </p:spPr>
        <p:txBody>
          <a:bodyPr anchor="t">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351742" y="4696248"/>
            <a:ext cx="3838046" cy="1140354"/>
          </a:xfrm>
        </p:spPr>
        <p:txBody>
          <a:bodyPr>
            <a:normAutofit/>
          </a:bodyPr>
          <a:lstStyle>
            <a:lvl1pPr marL="0" indent="0">
              <a:buNone/>
              <a:defRPr sz="1800">
                <a:solidFill>
                  <a:srgbClr val="27436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3D713E-5867-4DCA-8464-B3B8C50CA372}"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8F1E4B-2284-4096-8716-0E4A18AD0628}"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634288" y="5970588"/>
            <a:ext cx="952500" cy="715962"/>
          </a:xfrm>
          <a:prstGeom prst="rect">
            <a:avLst/>
          </a:prstGeom>
          <a:noFill/>
          <a:ln w="9525">
            <a:noFill/>
            <a:miter lim="800000"/>
            <a:headEnd/>
            <a:tailEnd/>
          </a:ln>
        </p:spPr>
      </p:pic>
      <p:sp>
        <p:nvSpPr>
          <p:cNvPr id="7" name="Title 1"/>
          <p:cNvSpPr>
            <a:spLocks noGrp="1"/>
          </p:cNvSpPr>
          <p:nvPr>
            <p:ph type="ctrTitle"/>
          </p:nvPr>
        </p:nvSpPr>
        <p:spPr>
          <a:xfrm>
            <a:off x="3572932" y="2286000"/>
            <a:ext cx="4885267" cy="1600200"/>
          </a:xfrm>
        </p:spPr>
        <p:txBody>
          <a:bodyPr/>
          <a:lstStyle/>
          <a:p>
            <a:r>
              <a:rPr lang="en-US" smtClean="0"/>
              <a:t>Click to edit Master title style</a:t>
            </a:r>
            <a:endParaRPr lang="en-US" dirty="0"/>
          </a:p>
        </p:txBody>
      </p:sp>
      <p:sp>
        <p:nvSpPr>
          <p:cNvPr id="8" name="Subtitle 2"/>
          <p:cNvSpPr>
            <a:spLocks noGrp="1"/>
          </p:cNvSpPr>
          <p:nvPr>
            <p:ph type="subTitle" idx="1"/>
          </p:nvPr>
        </p:nvSpPr>
        <p:spPr>
          <a:xfrm>
            <a:off x="3572932" y="3886200"/>
            <a:ext cx="4199468" cy="1752600"/>
          </a:xfrm>
        </p:spPr>
        <p:txBody>
          <a:bodyPr>
            <a:normAutofit/>
          </a:bodyPr>
          <a:lstStyle>
            <a:lvl1pPr marL="0" indent="0" algn="l">
              <a:buNone/>
              <a:defRPr sz="2400">
                <a:solidFill>
                  <a:srgbClr val="2743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734300" y="5640388"/>
            <a:ext cx="952500" cy="71596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AA3AEBC-1C88-4082-8BE0-FCB3296E73CF}"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2AB925-4C3F-4044-86F0-2CE48320495E}"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634288" y="5627688"/>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41CDD1-3E9D-4E6D-8E1D-821F7010FB6B}"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D39509-6378-43A1-BB77-D0FF559BBAE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4716B730-9DBC-4182-A64F-DE735A23B99E}"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7D4BF03-AA98-4B2C-AD2F-AB9A90E7CDB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960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183467"/>
            <a:ext cx="4040188"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960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183467"/>
            <a:ext cx="4041775"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B6666315-A5BA-4A92-9AA2-678B0B9C4150}" type="datetime1">
              <a:rPr lang="en-US"/>
              <a:pPr>
                <a:defRPr/>
              </a:pPr>
              <a:t>5/25/2011</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BC438C8C-5EF0-45D3-8666-2ED1E738934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734300" y="5640388"/>
            <a:ext cx="952500" cy="71596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06ABE900-3B1A-449F-A253-E10C2E7F9BA8}"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622074-994A-45CE-8682-85B0E8B8274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2" descr="COI-LOGO185"/>
          <p:cNvPicPr>
            <a:picLocks noChangeAspect="1" noChangeArrowheads="1"/>
          </p:cNvPicPr>
          <p:nvPr userDrawn="1"/>
        </p:nvPicPr>
        <p:blipFill>
          <a:blip r:embed="rId2"/>
          <a:srcRect/>
          <a:stretch>
            <a:fillRect/>
          </a:stretch>
        </p:blipFill>
        <p:spPr bwMode="auto">
          <a:xfrm>
            <a:off x="7634288" y="5665788"/>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ADBCD31A-17E4-4EE1-9D12-897580BE4562}" type="datetime1">
              <a:rPr lang="en-US"/>
              <a:pPr>
                <a:defRPr/>
              </a:pPr>
              <a:t>5/25/2011</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20BDEE95-B6EB-42D3-AD28-AFC86AE5C09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37213"/>
            <a:ext cx="952500" cy="715962"/>
          </a:xfrm>
          <a:prstGeom prst="rect">
            <a:avLst/>
          </a:prstGeom>
          <a:noFill/>
          <a:ln w="9525">
            <a:noFill/>
            <a:miter lim="800000"/>
            <a:headEnd/>
            <a:tailEnd/>
          </a:ln>
        </p:spPr>
      </p:pic>
      <p:sp>
        <p:nvSpPr>
          <p:cNvPr id="2" name="Title 1"/>
          <p:cNvSpPr>
            <a:spLocks noGrp="1"/>
          </p:cNvSpPr>
          <p:nvPr>
            <p:ph type="title"/>
          </p:nvPr>
        </p:nvSpPr>
        <p:spPr>
          <a:xfrm>
            <a:off x="457200" y="1320800"/>
            <a:ext cx="3008313" cy="647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20800"/>
            <a:ext cx="5111750" cy="480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67467"/>
            <a:ext cx="3008313" cy="39586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E0CA826-292B-4BCF-9BBE-66B6ACF48343}"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0E3B52C-BF06-4EDA-8DD9-906E8D282EB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48C6899-7AE4-41BF-BC20-F71C01AD5AD8}"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7CD914D-C4EC-4217-8FF7-EFA6B56E4C8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3"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4E950AEB-830A-440D-8D2A-AEE88ED011CE}" type="datetime1">
              <a:rPr lang="en-US"/>
              <a:pPr>
                <a:defRPr/>
              </a:pPr>
              <a:t>5/25/2011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09BACD-2199-48EB-80B4-8BD2380DA5D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2" name="Picture 2" descr="COI-LOGO185"/>
          <p:cNvPicPr>
            <a:picLocks noChangeAspect="1" noChangeArrowheads="1"/>
          </p:cNvPicPr>
          <p:nvPr userDrawn="1"/>
        </p:nvPicPr>
        <p:blipFill>
          <a:blip r:embed="rId2"/>
          <a:srcRect/>
          <a:stretch>
            <a:fillRect/>
          </a:stretch>
        </p:blipFill>
        <p:spPr bwMode="auto">
          <a:xfrm>
            <a:off x="7634288" y="5656263"/>
            <a:ext cx="952500" cy="715962"/>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70FCF1D5-3F1F-4D26-8F8D-F973B74B9939}" type="datetime1">
              <a:rPr lang="en-US"/>
              <a:pPr>
                <a:defRPr/>
              </a:pPr>
              <a:t>5/25/2011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C9A149-8287-45F2-A80D-FE5A22F38B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634288" y="5627688"/>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00F21D-8B8A-4B5C-8CDA-97C96D6D3871}" type="datetime1">
              <a:rPr lang="en-US"/>
              <a:pPr>
                <a:defRPr/>
              </a:pPr>
              <a:t>5/25/2011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4853EE-A492-4902-B284-BA7FD288805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EDD31D65-0344-415E-AF80-17C45665F0C8}"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BC9840A-409D-46D1-8E23-381416F4A4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960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183467"/>
            <a:ext cx="4040188"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960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183467"/>
            <a:ext cx="4041775"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BEEFA7D-6E34-45F4-B6F8-EAF45C3E68C2}" type="datetime1">
              <a:rPr lang="en-US"/>
              <a:pPr>
                <a:defRPr/>
              </a:pPr>
              <a:t>5/25/2011</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lgn="l">
              <a:defRPr smtClean="0"/>
            </a:lvl1pPr>
          </a:lstStyle>
          <a:p>
            <a:pPr>
              <a:defRPr/>
            </a:pPr>
            <a:fld id="{935DEEBD-130E-44E2-A8E8-A842D861D47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2" descr="COI-LOGO185"/>
          <p:cNvPicPr>
            <a:picLocks noChangeAspect="1" noChangeArrowheads="1"/>
          </p:cNvPicPr>
          <p:nvPr userDrawn="1"/>
        </p:nvPicPr>
        <p:blipFill>
          <a:blip r:embed="rId2"/>
          <a:srcRect/>
          <a:stretch>
            <a:fillRect/>
          </a:stretch>
        </p:blipFill>
        <p:spPr bwMode="auto">
          <a:xfrm>
            <a:off x="7634288" y="5665788"/>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3068B08A-464C-414B-A2EE-A82377A016BA}" type="datetime1">
              <a:rPr lang="en-US"/>
              <a:pPr>
                <a:defRPr/>
              </a:pPr>
              <a:t>5/25/2011</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4722F77-7575-41FE-9F53-ED772B48B2E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37213"/>
            <a:ext cx="952500" cy="715962"/>
          </a:xfrm>
          <a:prstGeom prst="rect">
            <a:avLst/>
          </a:prstGeom>
          <a:noFill/>
          <a:ln w="9525">
            <a:noFill/>
            <a:miter lim="800000"/>
            <a:headEnd/>
            <a:tailEnd/>
          </a:ln>
        </p:spPr>
      </p:pic>
      <p:sp>
        <p:nvSpPr>
          <p:cNvPr id="2" name="Title 1"/>
          <p:cNvSpPr>
            <a:spLocks noGrp="1"/>
          </p:cNvSpPr>
          <p:nvPr>
            <p:ph type="title"/>
          </p:nvPr>
        </p:nvSpPr>
        <p:spPr>
          <a:xfrm>
            <a:off x="457200" y="1320800"/>
            <a:ext cx="3008313" cy="647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20800"/>
            <a:ext cx="5111750" cy="480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67467"/>
            <a:ext cx="3008313" cy="39586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02ADCB2-B7BF-4A4C-A8CE-E12C31D511C6}"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382CE52-988C-4823-96B7-5AB0B5547C8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34288" y="5675313"/>
            <a:ext cx="952500" cy="715962"/>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1E6DF5C-B19D-4ED1-9DE0-52BF6ACEE691}" type="datetime1">
              <a:rPr lang="en-US"/>
              <a:pPr>
                <a:defRPr/>
              </a:pPr>
              <a:t>5/25/2011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9E1B592-02F9-4246-B6F1-95BE7BD4F7D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68338" y="1346200"/>
            <a:ext cx="7866062" cy="830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68338" y="2176463"/>
            <a:ext cx="7866062" cy="394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3087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1AD43D7-E120-4B8C-9BFB-2064309ECDA7}" type="datetime1">
              <a:rPr lang="en-US"/>
              <a:pPr>
                <a:defRPr/>
              </a:pPr>
              <a:t>5/25/2011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68338"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40D22C8-9C0F-40AA-98E9-2BDEBE91F3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hf hdr="0" ftr="0" dt="0"/>
  <p:txStyles>
    <p:titleStyle>
      <a:lvl1pPr algn="l" defTabSz="457200" rtl="0" fontAlgn="base">
        <a:spcBef>
          <a:spcPct val="0"/>
        </a:spcBef>
        <a:spcAft>
          <a:spcPct val="0"/>
        </a:spcAft>
        <a:defRPr sz="4000" kern="1200">
          <a:solidFill>
            <a:srgbClr val="A62C34"/>
          </a:solidFill>
          <a:latin typeface="Arial"/>
          <a:ea typeface="+mj-ea"/>
          <a:cs typeface="Arial"/>
        </a:defRPr>
      </a:lvl1pPr>
      <a:lvl2pPr algn="l" defTabSz="457200" rtl="0" fontAlgn="base">
        <a:spcBef>
          <a:spcPct val="0"/>
        </a:spcBef>
        <a:spcAft>
          <a:spcPct val="0"/>
        </a:spcAft>
        <a:defRPr sz="4000">
          <a:solidFill>
            <a:srgbClr val="A62C34"/>
          </a:solidFill>
          <a:latin typeface="Arial" charset="0"/>
          <a:cs typeface="Arial" charset="0"/>
        </a:defRPr>
      </a:lvl2pPr>
      <a:lvl3pPr algn="l" defTabSz="457200" rtl="0" fontAlgn="base">
        <a:spcBef>
          <a:spcPct val="0"/>
        </a:spcBef>
        <a:spcAft>
          <a:spcPct val="0"/>
        </a:spcAft>
        <a:defRPr sz="4000">
          <a:solidFill>
            <a:srgbClr val="A62C34"/>
          </a:solidFill>
          <a:latin typeface="Arial" charset="0"/>
          <a:cs typeface="Arial" charset="0"/>
        </a:defRPr>
      </a:lvl3pPr>
      <a:lvl4pPr algn="l" defTabSz="457200" rtl="0" fontAlgn="base">
        <a:spcBef>
          <a:spcPct val="0"/>
        </a:spcBef>
        <a:spcAft>
          <a:spcPct val="0"/>
        </a:spcAft>
        <a:defRPr sz="4000">
          <a:solidFill>
            <a:srgbClr val="A62C34"/>
          </a:solidFill>
          <a:latin typeface="Arial" charset="0"/>
          <a:cs typeface="Arial" charset="0"/>
        </a:defRPr>
      </a:lvl4pPr>
      <a:lvl5pPr algn="l" defTabSz="457200" rtl="0" fontAlgn="base">
        <a:spcBef>
          <a:spcPct val="0"/>
        </a:spcBef>
        <a:spcAft>
          <a:spcPct val="0"/>
        </a:spcAft>
        <a:defRPr sz="4000">
          <a:solidFill>
            <a:srgbClr val="A62C34"/>
          </a:solidFill>
          <a:latin typeface="Arial" charset="0"/>
          <a:cs typeface="Arial" charset="0"/>
        </a:defRPr>
      </a:lvl5pPr>
      <a:lvl6pPr marL="457200" algn="l" defTabSz="457200" rtl="0" fontAlgn="base">
        <a:spcBef>
          <a:spcPct val="0"/>
        </a:spcBef>
        <a:spcAft>
          <a:spcPct val="0"/>
        </a:spcAft>
        <a:defRPr sz="4000">
          <a:solidFill>
            <a:srgbClr val="A62C34"/>
          </a:solidFill>
          <a:latin typeface="Arial" charset="0"/>
          <a:cs typeface="Arial" charset="0"/>
        </a:defRPr>
      </a:lvl6pPr>
      <a:lvl7pPr marL="914400" algn="l" defTabSz="457200" rtl="0" fontAlgn="base">
        <a:spcBef>
          <a:spcPct val="0"/>
        </a:spcBef>
        <a:spcAft>
          <a:spcPct val="0"/>
        </a:spcAft>
        <a:defRPr sz="4000">
          <a:solidFill>
            <a:srgbClr val="A62C34"/>
          </a:solidFill>
          <a:latin typeface="Arial" charset="0"/>
          <a:cs typeface="Arial" charset="0"/>
        </a:defRPr>
      </a:lvl7pPr>
      <a:lvl8pPr marL="1371600" algn="l" defTabSz="457200" rtl="0" fontAlgn="base">
        <a:spcBef>
          <a:spcPct val="0"/>
        </a:spcBef>
        <a:spcAft>
          <a:spcPct val="0"/>
        </a:spcAft>
        <a:defRPr sz="4000">
          <a:solidFill>
            <a:srgbClr val="A62C34"/>
          </a:solidFill>
          <a:latin typeface="Arial" charset="0"/>
          <a:cs typeface="Arial" charset="0"/>
        </a:defRPr>
      </a:lvl8pPr>
      <a:lvl9pPr marL="1828800" algn="l" defTabSz="457200" rtl="0" fontAlgn="base">
        <a:spcBef>
          <a:spcPct val="0"/>
        </a:spcBef>
        <a:spcAft>
          <a:spcPct val="0"/>
        </a:spcAft>
        <a:defRPr sz="4000">
          <a:solidFill>
            <a:srgbClr val="A62C34"/>
          </a:solidFill>
          <a:latin typeface="Arial" charset="0"/>
          <a:cs typeface="Arial" charset="0"/>
        </a:defRPr>
      </a:lvl9pPr>
    </p:titleStyle>
    <p:bodyStyle>
      <a:lvl1pPr marL="342900" indent="-342900" algn="l" defTabSz="457200" rtl="0" fontAlgn="base">
        <a:spcBef>
          <a:spcPct val="20000"/>
        </a:spcBef>
        <a:spcAft>
          <a:spcPct val="0"/>
        </a:spcAft>
        <a:buFont typeface="Arial" charset="0"/>
        <a:buChar char="•"/>
        <a:defRPr sz="2800" kern="1200">
          <a:solidFill>
            <a:srgbClr val="27436C"/>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rgbClr val="27436C"/>
          </a:solidFill>
          <a:latin typeface="+mn-lt"/>
          <a:ea typeface="+mn-ea"/>
          <a:cs typeface="Arial" charset="0"/>
        </a:defRPr>
      </a:lvl2pPr>
      <a:lvl3pPr marL="1143000" indent="-228600" algn="l" defTabSz="457200" rtl="0" fontAlgn="base">
        <a:spcBef>
          <a:spcPct val="20000"/>
        </a:spcBef>
        <a:spcAft>
          <a:spcPct val="0"/>
        </a:spcAft>
        <a:buFont typeface="Arial" charset="0"/>
        <a:buChar char="•"/>
        <a:defRPr sz="2400" kern="1200">
          <a:solidFill>
            <a:srgbClr val="595959"/>
          </a:solidFill>
          <a:latin typeface="+mn-lt"/>
          <a:ea typeface="+mn-ea"/>
          <a:cs typeface="Arial" charset="0"/>
        </a:defRPr>
      </a:lvl3pPr>
      <a:lvl4pPr marL="1600200" indent="-228600" algn="l" defTabSz="457200" rtl="0" fontAlgn="base">
        <a:spcBef>
          <a:spcPct val="20000"/>
        </a:spcBef>
        <a:spcAft>
          <a:spcPct val="0"/>
        </a:spcAft>
        <a:buFont typeface="Arial" charset="0"/>
        <a:buChar char="–"/>
        <a:defRPr sz="2000" kern="1200">
          <a:solidFill>
            <a:srgbClr val="595959"/>
          </a:solidFill>
          <a:latin typeface="+mn-lt"/>
          <a:ea typeface="+mn-ea"/>
          <a:cs typeface="Arial" charset="0"/>
        </a:defRPr>
      </a:lvl4pPr>
      <a:lvl5pPr marL="2057400" indent="-228600" algn="l" defTabSz="457200" rtl="0" fontAlgn="base">
        <a:spcBef>
          <a:spcPct val="20000"/>
        </a:spcBef>
        <a:spcAft>
          <a:spcPct val="0"/>
        </a:spcAft>
        <a:buFont typeface="Arial" charset="0"/>
        <a:buChar char="»"/>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68338" y="1346200"/>
            <a:ext cx="7866062" cy="830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68338" y="2176463"/>
            <a:ext cx="7866062" cy="394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948382A7-8DF2-4730-BB13-DEF79744DDAA}" type="datetime1">
              <a:rPr lang="en-US"/>
              <a:pPr>
                <a:defRPr/>
              </a:pPr>
              <a:t>5/25/2011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CEB6F825-3669-4655-AB5E-FB5B8CB693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51" r:id="rId12"/>
  </p:sldLayoutIdLst>
  <p:timing>
    <p:tnLst>
      <p:par>
        <p:cTn id="1" dur="indefinite" restart="never" nodeType="tmRoot"/>
      </p:par>
    </p:tnLst>
  </p:timing>
  <p:hf hdr="0" ftr="0" dt="0"/>
  <p:txStyles>
    <p:titleStyle>
      <a:lvl1pPr algn="l" defTabSz="457200" rtl="0" fontAlgn="base">
        <a:spcBef>
          <a:spcPct val="0"/>
        </a:spcBef>
        <a:spcAft>
          <a:spcPct val="0"/>
        </a:spcAft>
        <a:defRPr sz="4000" kern="1200">
          <a:solidFill>
            <a:srgbClr val="A62C34"/>
          </a:solidFill>
          <a:latin typeface="Arial"/>
          <a:ea typeface="+mj-ea"/>
          <a:cs typeface="Arial"/>
        </a:defRPr>
      </a:lvl1pPr>
      <a:lvl2pPr algn="l" defTabSz="457200" rtl="0" fontAlgn="base">
        <a:spcBef>
          <a:spcPct val="0"/>
        </a:spcBef>
        <a:spcAft>
          <a:spcPct val="0"/>
        </a:spcAft>
        <a:defRPr sz="4000">
          <a:solidFill>
            <a:srgbClr val="A62C34"/>
          </a:solidFill>
          <a:latin typeface="Arial" charset="0"/>
          <a:cs typeface="Arial" charset="0"/>
        </a:defRPr>
      </a:lvl2pPr>
      <a:lvl3pPr algn="l" defTabSz="457200" rtl="0" fontAlgn="base">
        <a:spcBef>
          <a:spcPct val="0"/>
        </a:spcBef>
        <a:spcAft>
          <a:spcPct val="0"/>
        </a:spcAft>
        <a:defRPr sz="4000">
          <a:solidFill>
            <a:srgbClr val="A62C34"/>
          </a:solidFill>
          <a:latin typeface="Arial" charset="0"/>
          <a:cs typeface="Arial" charset="0"/>
        </a:defRPr>
      </a:lvl3pPr>
      <a:lvl4pPr algn="l" defTabSz="457200" rtl="0" fontAlgn="base">
        <a:spcBef>
          <a:spcPct val="0"/>
        </a:spcBef>
        <a:spcAft>
          <a:spcPct val="0"/>
        </a:spcAft>
        <a:defRPr sz="4000">
          <a:solidFill>
            <a:srgbClr val="A62C34"/>
          </a:solidFill>
          <a:latin typeface="Arial" charset="0"/>
          <a:cs typeface="Arial" charset="0"/>
        </a:defRPr>
      </a:lvl4pPr>
      <a:lvl5pPr algn="l" defTabSz="457200" rtl="0" fontAlgn="base">
        <a:spcBef>
          <a:spcPct val="0"/>
        </a:spcBef>
        <a:spcAft>
          <a:spcPct val="0"/>
        </a:spcAft>
        <a:defRPr sz="4000">
          <a:solidFill>
            <a:srgbClr val="A62C34"/>
          </a:solidFill>
          <a:latin typeface="Arial" charset="0"/>
          <a:cs typeface="Arial" charset="0"/>
        </a:defRPr>
      </a:lvl5pPr>
      <a:lvl6pPr marL="457200" algn="l" defTabSz="457200" rtl="0" fontAlgn="base">
        <a:spcBef>
          <a:spcPct val="0"/>
        </a:spcBef>
        <a:spcAft>
          <a:spcPct val="0"/>
        </a:spcAft>
        <a:defRPr sz="4000">
          <a:solidFill>
            <a:srgbClr val="A62C34"/>
          </a:solidFill>
          <a:latin typeface="Arial" charset="0"/>
          <a:cs typeface="Arial" charset="0"/>
        </a:defRPr>
      </a:lvl6pPr>
      <a:lvl7pPr marL="914400" algn="l" defTabSz="457200" rtl="0" fontAlgn="base">
        <a:spcBef>
          <a:spcPct val="0"/>
        </a:spcBef>
        <a:spcAft>
          <a:spcPct val="0"/>
        </a:spcAft>
        <a:defRPr sz="4000">
          <a:solidFill>
            <a:srgbClr val="A62C34"/>
          </a:solidFill>
          <a:latin typeface="Arial" charset="0"/>
          <a:cs typeface="Arial" charset="0"/>
        </a:defRPr>
      </a:lvl7pPr>
      <a:lvl8pPr marL="1371600" algn="l" defTabSz="457200" rtl="0" fontAlgn="base">
        <a:spcBef>
          <a:spcPct val="0"/>
        </a:spcBef>
        <a:spcAft>
          <a:spcPct val="0"/>
        </a:spcAft>
        <a:defRPr sz="4000">
          <a:solidFill>
            <a:srgbClr val="A62C34"/>
          </a:solidFill>
          <a:latin typeface="Arial" charset="0"/>
          <a:cs typeface="Arial" charset="0"/>
        </a:defRPr>
      </a:lvl8pPr>
      <a:lvl9pPr marL="1828800" algn="l" defTabSz="457200" rtl="0" fontAlgn="base">
        <a:spcBef>
          <a:spcPct val="0"/>
        </a:spcBef>
        <a:spcAft>
          <a:spcPct val="0"/>
        </a:spcAft>
        <a:defRPr sz="4000">
          <a:solidFill>
            <a:srgbClr val="A62C34"/>
          </a:solidFill>
          <a:latin typeface="Arial" charset="0"/>
          <a:cs typeface="Arial" charset="0"/>
        </a:defRPr>
      </a:lvl9pPr>
    </p:titleStyle>
    <p:bodyStyle>
      <a:lvl1pPr marL="342900" indent="-342900" algn="l" defTabSz="457200" rtl="0" fontAlgn="base">
        <a:spcBef>
          <a:spcPct val="20000"/>
        </a:spcBef>
        <a:spcAft>
          <a:spcPct val="0"/>
        </a:spcAft>
        <a:buFont typeface="Arial" charset="0"/>
        <a:buChar char="•"/>
        <a:defRPr sz="2800" kern="1200">
          <a:solidFill>
            <a:srgbClr val="27436C"/>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rgbClr val="27436C"/>
          </a:solidFill>
          <a:latin typeface="+mn-lt"/>
          <a:ea typeface="+mn-ea"/>
          <a:cs typeface="Arial" charset="0"/>
        </a:defRPr>
      </a:lvl2pPr>
      <a:lvl3pPr marL="1143000" indent="-228600" algn="l" defTabSz="457200" rtl="0" fontAlgn="base">
        <a:spcBef>
          <a:spcPct val="20000"/>
        </a:spcBef>
        <a:spcAft>
          <a:spcPct val="0"/>
        </a:spcAft>
        <a:buFont typeface="Arial" charset="0"/>
        <a:buChar char="•"/>
        <a:defRPr sz="2400" kern="1200">
          <a:solidFill>
            <a:srgbClr val="595959"/>
          </a:solidFill>
          <a:latin typeface="+mn-lt"/>
          <a:ea typeface="+mn-ea"/>
          <a:cs typeface="Arial" charset="0"/>
        </a:defRPr>
      </a:lvl3pPr>
      <a:lvl4pPr marL="1600200" indent="-228600" algn="l" defTabSz="457200" rtl="0" fontAlgn="base">
        <a:spcBef>
          <a:spcPct val="20000"/>
        </a:spcBef>
        <a:spcAft>
          <a:spcPct val="0"/>
        </a:spcAft>
        <a:buFont typeface="Arial" charset="0"/>
        <a:buChar char="–"/>
        <a:defRPr sz="2000" kern="1200">
          <a:solidFill>
            <a:srgbClr val="595959"/>
          </a:solidFill>
          <a:latin typeface="+mn-lt"/>
          <a:ea typeface="+mn-ea"/>
          <a:cs typeface="Arial" charset="0"/>
        </a:defRPr>
      </a:lvl4pPr>
      <a:lvl5pPr marL="2057400" indent="-228600" algn="l" defTabSz="457200" rtl="0" fontAlgn="base">
        <a:spcBef>
          <a:spcPct val="20000"/>
        </a:spcBef>
        <a:spcAft>
          <a:spcPct val="0"/>
        </a:spcAft>
        <a:buFont typeface="Arial" charset="0"/>
        <a:buChar char="»"/>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668338" y="1346200"/>
            <a:ext cx="7866062" cy="830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668338" y="2176463"/>
            <a:ext cx="7866062" cy="394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7A59ED9F-C0A3-4F11-85B7-70E8E4671A8C}" type="datetime1">
              <a:rPr lang="en-US"/>
              <a:pPr>
                <a:defRPr/>
              </a:pPr>
              <a:t>5/25/2011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C7C85420-7F2A-47C2-9FEB-25A1BDC167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hf hdr="0" ftr="0" dt="0"/>
  <p:txStyles>
    <p:titleStyle>
      <a:lvl1pPr algn="l" defTabSz="457200" rtl="0" fontAlgn="base">
        <a:spcBef>
          <a:spcPct val="0"/>
        </a:spcBef>
        <a:spcAft>
          <a:spcPct val="0"/>
        </a:spcAft>
        <a:defRPr sz="4000" kern="1200">
          <a:solidFill>
            <a:srgbClr val="A62C34"/>
          </a:solidFill>
          <a:latin typeface="Arial"/>
          <a:ea typeface="+mj-ea"/>
          <a:cs typeface="Arial"/>
        </a:defRPr>
      </a:lvl1pPr>
      <a:lvl2pPr algn="l" defTabSz="457200" rtl="0" fontAlgn="base">
        <a:spcBef>
          <a:spcPct val="0"/>
        </a:spcBef>
        <a:spcAft>
          <a:spcPct val="0"/>
        </a:spcAft>
        <a:defRPr sz="4000">
          <a:solidFill>
            <a:srgbClr val="A62C34"/>
          </a:solidFill>
          <a:latin typeface="Arial" charset="0"/>
          <a:cs typeface="Arial" charset="0"/>
        </a:defRPr>
      </a:lvl2pPr>
      <a:lvl3pPr algn="l" defTabSz="457200" rtl="0" fontAlgn="base">
        <a:spcBef>
          <a:spcPct val="0"/>
        </a:spcBef>
        <a:spcAft>
          <a:spcPct val="0"/>
        </a:spcAft>
        <a:defRPr sz="4000">
          <a:solidFill>
            <a:srgbClr val="A62C34"/>
          </a:solidFill>
          <a:latin typeface="Arial" charset="0"/>
          <a:cs typeface="Arial" charset="0"/>
        </a:defRPr>
      </a:lvl3pPr>
      <a:lvl4pPr algn="l" defTabSz="457200" rtl="0" fontAlgn="base">
        <a:spcBef>
          <a:spcPct val="0"/>
        </a:spcBef>
        <a:spcAft>
          <a:spcPct val="0"/>
        </a:spcAft>
        <a:defRPr sz="4000">
          <a:solidFill>
            <a:srgbClr val="A62C34"/>
          </a:solidFill>
          <a:latin typeface="Arial" charset="0"/>
          <a:cs typeface="Arial" charset="0"/>
        </a:defRPr>
      </a:lvl4pPr>
      <a:lvl5pPr algn="l" defTabSz="457200" rtl="0" fontAlgn="base">
        <a:spcBef>
          <a:spcPct val="0"/>
        </a:spcBef>
        <a:spcAft>
          <a:spcPct val="0"/>
        </a:spcAft>
        <a:defRPr sz="4000">
          <a:solidFill>
            <a:srgbClr val="A62C34"/>
          </a:solidFill>
          <a:latin typeface="Arial" charset="0"/>
          <a:cs typeface="Arial" charset="0"/>
        </a:defRPr>
      </a:lvl5pPr>
      <a:lvl6pPr marL="457200" algn="l" defTabSz="457200" rtl="0" fontAlgn="base">
        <a:spcBef>
          <a:spcPct val="0"/>
        </a:spcBef>
        <a:spcAft>
          <a:spcPct val="0"/>
        </a:spcAft>
        <a:defRPr sz="4000">
          <a:solidFill>
            <a:srgbClr val="A62C34"/>
          </a:solidFill>
          <a:latin typeface="Arial" charset="0"/>
          <a:cs typeface="Arial" charset="0"/>
        </a:defRPr>
      </a:lvl6pPr>
      <a:lvl7pPr marL="914400" algn="l" defTabSz="457200" rtl="0" fontAlgn="base">
        <a:spcBef>
          <a:spcPct val="0"/>
        </a:spcBef>
        <a:spcAft>
          <a:spcPct val="0"/>
        </a:spcAft>
        <a:defRPr sz="4000">
          <a:solidFill>
            <a:srgbClr val="A62C34"/>
          </a:solidFill>
          <a:latin typeface="Arial" charset="0"/>
          <a:cs typeface="Arial" charset="0"/>
        </a:defRPr>
      </a:lvl7pPr>
      <a:lvl8pPr marL="1371600" algn="l" defTabSz="457200" rtl="0" fontAlgn="base">
        <a:spcBef>
          <a:spcPct val="0"/>
        </a:spcBef>
        <a:spcAft>
          <a:spcPct val="0"/>
        </a:spcAft>
        <a:defRPr sz="4000">
          <a:solidFill>
            <a:srgbClr val="A62C34"/>
          </a:solidFill>
          <a:latin typeface="Arial" charset="0"/>
          <a:cs typeface="Arial" charset="0"/>
        </a:defRPr>
      </a:lvl8pPr>
      <a:lvl9pPr marL="1828800" algn="l" defTabSz="457200" rtl="0" fontAlgn="base">
        <a:spcBef>
          <a:spcPct val="0"/>
        </a:spcBef>
        <a:spcAft>
          <a:spcPct val="0"/>
        </a:spcAft>
        <a:defRPr sz="4000">
          <a:solidFill>
            <a:srgbClr val="A62C34"/>
          </a:solidFill>
          <a:latin typeface="Arial" charset="0"/>
          <a:cs typeface="Arial" charset="0"/>
        </a:defRPr>
      </a:lvl9pPr>
    </p:titleStyle>
    <p:bodyStyle>
      <a:lvl1pPr marL="342900" indent="-342900" algn="l" defTabSz="457200" rtl="0" fontAlgn="base">
        <a:spcBef>
          <a:spcPct val="20000"/>
        </a:spcBef>
        <a:spcAft>
          <a:spcPct val="0"/>
        </a:spcAft>
        <a:buFont typeface="Arial" charset="0"/>
        <a:buChar char="•"/>
        <a:defRPr sz="2800" kern="1200">
          <a:solidFill>
            <a:srgbClr val="27436C"/>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rgbClr val="27436C"/>
          </a:solidFill>
          <a:latin typeface="+mn-lt"/>
          <a:ea typeface="+mn-ea"/>
          <a:cs typeface="Arial" charset="0"/>
        </a:defRPr>
      </a:lvl2pPr>
      <a:lvl3pPr marL="1143000" indent="-228600" algn="l" defTabSz="457200" rtl="0" fontAlgn="base">
        <a:spcBef>
          <a:spcPct val="20000"/>
        </a:spcBef>
        <a:spcAft>
          <a:spcPct val="0"/>
        </a:spcAft>
        <a:buFont typeface="Arial" charset="0"/>
        <a:buChar char="•"/>
        <a:defRPr sz="2400" kern="1200">
          <a:solidFill>
            <a:srgbClr val="595959"/>
          </a:solidFill>
          <a:latin typeface="+mn-lt"/>
          <a:ea typeface="+mn-ea"/>
          <a:cs typeface="Arial" charset="0"/>
        </a:defRPr>
      </a:lvl3pPr>
      <a:lvl4pPr marL="1600200" indent="-228600" algn="l" defTabSz="457200" rtl="0" fontAlgn="base">
        <a:spcBef>
          <a:spcPct val="20000"/>
        </a:spcBef>
        <a:spcAft>
          <a:spcPct val="0"/>
        </a:spcAft>
        <a:buFont typeface="Arial" charset="0"/>
        <a:buChar char="–"/>
        <a:defRPr sz="2000" kern="1200">
          <a:solidFill>
            <a:srgbClr val="595959"/>
          </a:solidFill>
          <a:latin typeface="+mn-lt"/>
          <a:ea typeface="+mn-ea"/>
          <a:cs typeface="Arial" charset="0"/>
        </a:defRPr>
      </a:lvl4pPr>
      <a:lvl5pPr marL="2057400" indent="-228600" algn="l" defTabSz="457200" rtl="0" fontAlgn="base">
        <a:spcBef>
          <a:spcPct val="20000"/>
        </a:spcBef>
        <a:spcAft>
          <a:spcPct val="0"/>
        </a:spcAft>
        <a:buFont typeface="Arial" charset="0"/>
        <a:buChar char="»"/>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5.wmf"/><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hyperlink" Target="1076%20flashlite/index.html" TargetMode="External"/><Relationship Id="rId5" Type="http://schemas.openxmlformats.org/officeDocument/2006/relationships/hyperlink" Target="Doing%20What%20Works.mht" TargetMode="External"/><Relationship Id="rId4" Type="http://schemas.openxmlformats.org/officeDocument/2006/relationships/hyperlink" Target="1099_vi_mat_mathvoc.pdf"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www.centeroninstruction.or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0.xml"/><Relationship Id="rId7" Type="http://schemas.openxmlformats.org/officeDocument/2006/relationships/hyperlink" Target="mailto:vlarock@rmccorp.com" TargetMode="External"/><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hyperlink" Target="mailto:psimon@rmcres.com"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3"/>
          <p:cNvSpPr>
            <a:spLocks noGrp="1"/>
          </p:cNvSpPr>
          <p:nvPr>
            <p:ph type="ctrTitle"/>
          </p:nvPr>
        </p:nvSpPr>
        <p:spPr>
          <a:xfrm>
            <a:off x="1009650" y="2286000"/>
            <a:ext cx="7448550" cy="1600200"/>
          </a:xfrm>
        </p:spPr>
        <p:txBody>
          <a:bodyPr/>
          <a:lstStyle/>
          <a:p>
            <a:r>
              <a:rPr lang="en-US" dirty="0" smtClean="0">
                <a:latin typeface="Arial" charset="0"/>
                <a:cs typeface="Arial" charset="0"/>
              </a:rPr>
              <a:t>Adolescent Literacy Instruction: Putting Research Into Practice</a:t>
            </a:r>
          </a:p>
        </p:txBody>
      </p:sp>
      <p:sp>
        <p:nvSpPr>
          <p:cNvPr id="5" name="Subtitle 4"/>
          <p:cNvSpPr>
            <a:spLocks noGrp="1"/>
          </p:cNvSpPr>
          <p:nvPr>
            <p:ph type="subTitle" idx="1"/>
          </p:nvPr>
        </p:nvSpPr>
        <p:spPr>
          <a:xfrm>
            <a:off x="1839913" y="3886200"/>
            <a:ext cx="5932487" cy="1752600"/>
          </a:xfrm>
        </p:spPr>
        <p:txBody>
          <a:bodyPr rtlCol="0">
            <a:normAutofit lnSpcReduction="10000"/>
          </a:bodyPr>
          <a:lstStyle/>
          <a:p>
            <a:pPr fontAlgn="auto">
              <a:spcAft>
                <a:spcPts val="0"/>
              </a:spcAft>
              <a:buFont typeface="Arial"/>
              <a:buNone/>
              <a:defRPr/>
            </a:pPr>
            <a:r>
              <a:rPr lang="en-US" dirty="0" smtClean="0"/>
              <a:t>Vicki LaRock – Center on Instruction</a:t>
            </a:r>
          </a:p>
          <a:p>
            <a:pPr fontAlgn="auto">
              <a:spcAft>
                <a:spcPts val="0"/>
              </a:spcAft>
              <a:buFont typeface="Arial"/>
              <a:buNone/>
              <a:defRPr/>
            </a:pPr>
            <a:r>
              <a:rPr lang="en-US" dirty="0" smtClean="0"/>
              <a:t>Peggy Simon – Doing What Works</a:t>
            </a:r>
          </a:p>
          <a:p>
            <a:pPr fontAlgn="auto">
              <a:spcAft>
                <a:spcPts val="0"/>
              </a:spcAft>
              <a:buFont typeface="Arial"/>
              <a:buNone/>
              <a:defRPr/>
            </a:pPr>
            <a:r>
              <a:rPr lang="en-US" dirty="0" smtClean="0"/>
              <a:t>May 25, 2011</a:t>
            </a:r>
          </a:p>
          <a:p>
            <a:pPr fontAlgn="auto">
              <a:spcAft>
                <a:spcPts val="0"/>
              </a:spcAft>
              <a:buFont typeface="Arial"/>
              <a:buNone/>
              <a:defRPr/>
            </a:pPr>
            <a:r>
              <a:rPr lang="en-US" dirty="0" smtClean="0"/>
              <a:t>	</a:t>
            </a:r>
            <a:endParaRPr lang="en-US" dirty="0"/>
          </a:p>
        </p:txBody>
      </p:sp>
      <p:cxnSp>
        <p:nvCxnSpPr>
          <p:cNvPr id="7" name="Straight Connector 6"/>
          <p:cNvCxnSpPr/>
          <p:nvPr/>
        </p:nvCxnSpPr>
        <p:spPr>
          <a:xfrm>
            <a:off x="3573463" y="3810000"/>
            <a:ext cx="5233987" cy="1588"/>
          </a:xfrm>
          <a:prstGeom prst="line">
            <a:avLst/>
          </a:prstGeom>
          <a:ln w="9525">
            <a:solidFill>
              <a:srgbClr val="A62C34"/>
            </a:solidFill>
          </a:ln>
          <a:effectLst/>
        </p:spPr>
        <p:style>
          <a:lnRef idx="2">
            <a:schemeClr val="accent1"/>
          </a:lnRef>
          <a:fillRef idx="0">
            <a:schemeClr val="accent1"/>
          </a:fillRef>
          <a:effectRef idx="1">
            <a:schemeClr val="accent1"/>
          </a:effectRef>
          <a:fontRef idx="minor">
            <a:schemeClr val="tx1"/>
          </a:fontRef>
        </p:style>
      </p:cxnSp>
      <p:pic>
        <p:nvPicPr>
          <p:cNvPr id="39941"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pic>
        <p:nvPicPr>
          <p:cNvPr id="15" name="Picture 10" descr="C:\Users\cqureshi\Desktop\3col_lg_baseball_diamond.jpg"/>
          <p:cNvPicPr>
            <a:picLocks noChangeAspect="1" noChangeArrowheads="1"/>
          </p:cNvPicPr>
          <p:nvPr/>
        </p:nvPicPr>
        <p:blipFill>
          <a:blip r:embed="rId4"/>
          <a:srcRect/>
          <a:stretch>
            <a:fillRect/>
          </a:stretch>
        </p:blipFill>
        <p:spPr bwMode="auto">
          <a:xfrm>
            <a:off x="657225" y="1216025"/>
            <a:ext cx="3613150" cy="2314575"/>
          </a:xfrm>
          <a:prstGeom prst="rect">
            <a:avLst/>
          </a:prstGeom>
          <a:noFill/>
          <a:ln w="9525">
            <a:noFill/>
            <a:miter lim="800000"/>
            <a:headEnd/>
            <a:tailEnd/>
          </a:ln>
        </p:spPr>
      </p:pic>
      <p:pic>
        <p:nvPicPr>
          <p:cNvPr id="16" name="Picture 8" descr="C:\Users\cqureshi\Desktop\7270-Tennis_Elb.jpg"/>
          <p:cNvPicPr>
            <a:picLocks noChangeAspect="1" noChangeArrowheads="1"/>
          </p:cNvPicPr>
          <p:nvPr/>
        </p:nvPicPr>
        <p:blipFill>
          <a:blip r:embed="rId5"/>
          <a:srcRect/>
          <a:stretch>
            <a:fillRect/>
          </a:stretch>
        </p:blipFill>
        <p:spPr bwMode="auto">
          <a:xfrm>
            <a:off x="4867275" y="3330575"/>
            <a:ext cx="3495675" cy="2366963"/>
          </a:xfrm>
          <a:prstGeom prst="rect">
            <a:avLst/>
          </a:prstGeom>
          <a:noFill/>
          <a:ln w="9525">
            <a:noFill/>
            <a:miter lim="800000"/>
            <a:headEnd/>
            <a:tailEnd/>
          </a:ln>
        </p:spPr>
      </p:pic>
      <p:sp>
        <p:nvSpPr>
          <p:cNvPr id="17" name="TextBox 16"/>
          <p:cNvSpPr txBox="1">
            <a:spLocks noChangeArrowheads="1"/>
          </p:cNvSpPr>
          <p:nvPr/>
        </p:nvSpPr>
        <p:spPr bwMode="auto">
          <a:xfrm>
            <a:off x="4486275" y="1390650"/>
            <a:ext cx="3457575" cy="954088"/>
          </a:xfrm>
          <a:prstGeom prst="rect">
            <a:avLst/>
          </a:prstGeom>
          <a:noFill/>
          <a:ln w="9525">
            <a:noFill/>
            <a:miter lim="800000"/>
            <a:headEnd/>
            <a:tailEnd/>
          </a:ln>
        </p:spPr>
        <p:txBody>
          <a:bodyPr>
            <a:spAutoFit/>
          </a:bodyPr>
          <a:lstStyle/>
          <a:p>
            <a:r>
              <a:rPr lang="en-US" sz="2800">
                <a:solidFill>
                  <a:srgbClr val="27436C"/>
                </a:solidFill>
                <a:latin typeface="Calibri" pitchFamily="34" charset="0"/>
              </a:rPr>
              <a:t>A good discussion looks more like . . . </a:t>
            </a:r>
          </a:p>
        </p:txBody>
      </p:sp>
      <p:sp>
        <p:nvSpPr>
          <p:cNvPr id="18" name="TextBox 17"/>
          <p:cNvSpPr txBox="1">
            <a:spLocks noChangeArrowheads="1"/>
          </p:cNvSpPr>
          <p:nvPr/>
        </p:nvSpPr>
        <p:spPr bwMode="auto">
          <a:xfrm>
            <a:off x="623888" y="3538538"/>
            <a:ext cx="3646487" cy="523875"/>
          </a:xfrm>
          <a:prstGeom prst="rect">
            <a:avLst/>
          </a:prstGeom>
          <a:noFill/>
          <a:ln w="9525">
            <a:noFill/>
            <a:miter lim="800000"/>
            <a:headEnd/>
            <a:tailEnd/>
          </a:ln>
        </p:spPr>
        <p:txBody>
          <a:bodyPr wrap="none">
            <a:spAutoFit/>
          </a:bodyPr>
          <a:lstStyle/>
          <a:p>
            <a:r>
              <a:rPr lang="en-US" sz="2800">
                <a:solidFill>
                  <a:srgbClr val="27436C"/>
                </a:solidFill>
                <a:latin typeface="Calibri" pitchFamily="34" charset="0"/>
              </a:rPr>
              <a:t>a baseball game than</a:t>
            </a:r>
          </a:p>
        </p:txBody>
      </p:sp>
      <p:sp>
        <p:nvSpPr>
          <p:cNvPr id="19" name="TextBox 18"/>
          <p:cNvSpPr txBox="1">
            <a:spLocks noChangeArrowheads="1"/>
          </p:cNvSpPr>
          <p:nvPr/>
        </p:nvSpPr>
        <p:spPr bwMode="auto">
          <a:xfrm>
            <a:off x="2325688" y="5175250"/>
            <a:ext cx="2541587" cy="522288"/>
          </a:xfrm>
          <a:prstGeom prst="rect">
            <a:avLst/>
          </a:prstGeom>
          <a:noFill/>
          <a:ln w="9525">
            <a:noFill/>
            <a:miter lim="800000"/>
            <a:headEnd/>
            <a:tailEnd/>
          </a:ln>
        </p:spPr>
        <p:txBody>
          <a:bodyPr wrap="none">
            <a:spAutoFit/>
          </a:bodyPr>
          <a:lstStyle/>
          <a:p>
            <a:r>
              <a:rPr lang="en-US" sz="2800">
                <a:solidFill>
                  <a:srgbClr val="27436C"/>
                </a:solidFill>
                <a:latin typeface="Calibri" pitchFamily="34" charset="0"/>
              </a:rPr>
              <a:t>a tennis match</a:t>
            </a:r>
          </a:p>
        </p:txBody>
      </p:sp>
      <p:sp>
        <p:nvSpPr>
          <p:cNvPr id="56328" name="Slide Number Placeholder 2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CCB964-4123-4EC4-ADD4-E4E1ECF142FB}" type="slidenum">
              <a:rPr lang="en-US">
                <a:solidFill>
                  <a:srgbClr val="898989"/>
                </a:solidFill>
              </a:rPr>
              <a:pPr fontAlgn="base">
                <a:spcBef>
                  <a:spcPct val="0"/>
                </a:spcBef>
                <a:spcAft>
                  <a:spcPct val="0"/>
                </a:spcAft>
              </a:pPr>
              <a:t>10</a:t>
            </a:fld>
            <a:endParaRPr lang="en-US">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58371" name="Text Box 4"/>
          <p:cNvSpPr txBox="1">
            <a:spLocks noChangeArrowheads="1"/>
          </p:cNvSpPr>
          <p:nvPr/>
        </p:nvSpPr>
        <p:spPr bwMode="auto">
          <a:xfrm>
            <a:off x="762000" y="1184275"/>
            <a:ext cx="7848600" cy="835025"/>
          </a:xfrm>
          <a:prstGeom prst="rect">
            <a:avLst/>
          </a:prstGeom>
          <a:noFill/>
          <a:ln w="38100" cmpd="dbl" algn="ctr">
            <a:noFill/>
            <a:miter lim="800000"/>
            <a:headEnd/>
            <a:tailEnd/>
          </a:ln>
        </p:spPr>
        <p:txBody>
          <a:bodyPr>
            <a:spAutoFit/>
          </a:bodyPr>
          <a:lstStyle/>
          <a:p>
            <a:pPr>
              <a:lnSpc>
                <a:spcPct val="90000"/>
              </a:lnSpc>
              <a:spcBef>
                <a:spcPct val="20000"/>
              </a:spcBef>
            </a:pPr>
            <a:r>
              <a:rPr lang="en-US" b="1">
                <a:latin typeface="Calibri" pitchFamily="34" charset="0"/>
              </a:rPr>
              <a:t>Research findings:</a:t>
            </a:r>
            <a:r>
              <a:rPr lang="en-US">
                <a:latin typeface="Calibri" pitchFamily="34" charset="0"/>
              </a:rPr>
              <a:t>  </a:t>
            </a:r>
            <a:r>
              <a:rPr lang="en-US">
                <a:solidFill>
                  <a:srgbClr val="27436C"/>
                </a:solidFill>
                <a:latin typeface="Calibri" pitchFamily="34" charset="0"/>
              </a:rPr>
              <a:t>Struggling readers require supplemental or intensive </a:t>
            </a:r>
            <a:r>
              <a:rPr lang="en-US" b="1">
                <a:solidFill>
                  <a:schemeClr val="accent2"/>
                </a:solidFill>
                <a:latin typeface="Calibri" pitchFamily="34" charset="0"/>
              </a:rPr>
              <a:t>interventions</a:t>
            </a:r>
            <a:r>
              <a:rPr lang="en-US">
                <a:solidFill>
                  <a:srgbClr val="27436C"/>
                </a:solidFill>
                <a:latin typeface="Calibri" pitchFamily="34" charset="0"/>
              </a:rPr>
              <a:t> often provided by a trained specialist in addition to the reading support students typically receive in their regular classrooms. </a:t>
            </a:r>
          </a:p>
        </p:txBody>
      </p:sp>
      <p:sp>
        <p:nvSpPr>
          <p:cNvPr id="16" name="Text Box 2"/>
          <p:cNvSpPr txBox="1">
            <a:spLocks noChangeArrowheads="1"/>
          </p:cNvSpPr>
          <p:nvPr/>
        </p:nvSpPr>
        <p:spPr bwMode="auto">
          <a:xfrm>
            <a:off x="1600200" y="2200275"/>
            <a:ext cx="7010400" cy="1593850"/>
          </a:xfrm>
          <a:prstGeom prst="rect">
            <a:avLst/>
          </a:prstGeom>
          <a:solidFill>
            <a:srgbClr val="FFFFCC"/>
          </a:solidFill>
          <a:ln w="63500" cmpd="dbl" algn="ctr">
            <a:solidFill>
              <a:schemeClr val="tx1"/>
            </a:solidFill>
            <a:miter lim="800000"/>
            <a:headEnd/>
            <a:tailEnd/>
          </a:ln>
        </p:spPr>
        <p:txBody>
          <a:bodyPr>
            <a:spAutoFit/>
          </a:bodyPr>
          <a:lstStyle/>
          <a:p>
            <a:pPr defTabSz="508000">
              <a:lnSpc>
                <a:spcPct val="90000"/>
              </a:lnSpc>
              <a:spcBef>
                <a:spcPct val="20000"/>
              </a:spcBef>
            </a:pPr>
            <a:r>
              <a:rPr lang="en-US" sz="1600" b="1">
                <a:latin typeface="Calibri" pitchFamily="34" charset="0"/>
              </a:rPr>
              <a:t>Struggling readers benefit from:</a:t>
            </a:r>
            <a:endParaRPr lang="en-US" sz="1600">
              <a:latin typeface="Calibri" pitchFamily="34" charset="0"/>
            </a:endParaRPr>
          </a:p>
          <a:p>
            <a:pPr marL="390525" lvl="1" indent="-276225" defTabSz="508000">
              <a:lnSpc>
                <a:spcPct val="90000"/>
              </a:lnSpc>
              <a:spcBef>
                <a:spcPct val="40000"/>
              </a:spcBef>
              <a:buFontTx/>
              <a:buChar char="•"/>
            </a:pPr>
            <a:r>
              <a:rPr lang="en-US" sz="1600">
                <a:latin typeface="Calibri" pitchFamily="34" charset="0"/>
              </a:rPr>
              <a:t>explicit instruction designed to meet specific learning needs</a:t>
            </a:r>
          </a:p>
          <a:p>
            <a:pPr marL="390525" lvl="1" indent="-276225" defTabSz="508000">
              <a:lnSpc>
                <a:spcPct val="90000"/>
              </a:lnSpc>
              <a:spcBef>
                <a:spcPct val="40000"/>
              </a:spcBef>
              <a:buFontTx/>
              <a:buChar char="•"/>
            </a:pPr>
            <a:r>
              <a:rPr lang="en-US" sz="1600">
                <a:latin typeface="Calibri" pitchFamily="34" charset="0"/>
              </a:rPr>
              <a:t>teacher modeling, extended practice with feedback</a:t>
            </a:r>
          </a:p>
          <a:p>
            <a:pPr marL="390525" lvl="1" indent="-276225" defTabSz="508000">
              <a:lnSpc>
                <a:spcPct val="90000"/>
              </a:lnSpc>
              <a:spcBef>
                <a:spcPct val="40000"/>
              </a:spcBef>
              <a:buFontTx/>
              <a:buChar char="•"/>
            </a:pPr>
            <a:r>
              <a:rPr lang="en-US" sz="1600">
                <a:latin typeface="Calibri" pitchFamily="34" charset="0"/>
              </a:rPr>
              <a:t>scaffolded instruction </a:t>
            </a:r>
          </a:p>
          <a:p>
            <a:pPr marL="390525" lvl="1" indent="-276225" defTabSz="508000">
              <a:lnSpc>
                <a:spcPct val="90000"/>
              </a:lnSpc>
              <a:spcBef>
                <a:spcPct val="40000"/>
              </a:spcBef>
              <a:buFontTx/>
              <a:buChar char="•"/>
            </a:pPr>
            <a:r>
              <a:rPr lang="en-US" sz="1600">
                <a:latin typeface="Calibri" pitchFamily="34" charset="0"/>
              </a:rPr>
              <a:t>teacher-guided instruction and peer interaction </a:t>
            </a:r>
          </a:p>
        </p:txBody>
      </p:sp>
      <p:sp>
        <p:nvSpPr>
          <p:cNvPr id="17" name="Text Box 3"/>
          <p:cNvSpPr txBox="1">
            <a:spLocks noChangeArrowheads="1"/>
          </p:cNvSpPr>
          <p:nvPr/>
        </p:nvSpPr>
        <p:spPr bwMode="auto">
          <a:xfrm>
            <a:off x="762000" y="4438650"/>
            <a:ext cx="6724650" cy="1550988"/>
          </a:xfrm>
          <a:prstGeom prst="rect">
            <a:avLst/>
          </a:prstGeom>
          <a:solidFill>
            <a:srgbClr val="FFFFCC"/>
          </a:solidFill>
          <a:ln w="63500" cmpd="dbl" algn="ctr">
            <a:solidFill>
              <a:schemeClr val="tx1"/>
            </a:solidFill>
            <a:miter lim="800000"/>
            <a:headEnd/>
            <a:tailEnd/>
          </a:ln>
        </p:spPr>
        <p:txBody>
          <a:bodyPr>
            <a:spAutoFit/>
          </a:bodyPr>
          <a:lstStyle/>
          <a:p>
            <a:pPr defTabSz="508000"/>
            <a:r>
              <a:rPr lang="en-US" sz="1600" b="1">
                <a:latin typeface="Calibri" pitchFamily="34" charset="0"/>
              </a:rPr>
              <a:t>Provide interventions that…</a:t>
            </a:r>
            <a:endParaRPr lang="en-US" sz="1600">
              <a:latin typeface="Calibri" pitchFamily="34" charset="0"/>
            </a:endParaRPr>
          </a:p>
          <a:p>
            <a:pPr marL="346075" lvl="1" indent="-231775" defTabSz="508000">
              <a:spcBef>
                <a:spcPct val="60000"/>
              </a:spcBef>
              <a:buFontTx/>
              <a:buChar char="•"/>
            </a:pPr>
            <a:r>
              <a:rPr lang="en-US" sz="1600">
                <a:latin typeface="Calibri" pitchFamily="34" charset="0"/>
              </a:rPr>
              <a:t>are based on screening and diagnostic assessment data</a:t>
            </a:r>
          </a:p>
          <a:p>
            <a:pPr marL="346075" lvl="1" indent="-231775" defTabSz="508000">
              <a:spcBef>
                <a:spcPct val="60000"/>
              </a:spcBef>
              <a:buFontTx/>
              <a:buChar char="•"/>
            </a:pPr>
            <a:r>
              <a:rPr lang="en-US" sz="1600">
                <a:latin typeface="Calibri" pitchFamily="34" charset="0"/>
              </a:rPr>
              <a:t>match instructional focus and intensity to student needs</a:t>
            </a:r>
          </a:p>
          <a:p>
            <a:pPr marL="346075" lvl="1" indent="-231775" defTabSz="508000">
              <a:spcBef>
                <a:spcPct val="60000"/>
              </a:spcBef>
              <a:buFontTx/>
              <a:buChar char="•"/>
            </a:pPr>
            <a:r>
              <a:rPr lang="en-US" sz="1600">
                <a:latin typeface="Calibri" pitchFamily="34" charset="0"/>
              </a:rPr>
              <a:t>involve collaboration between specialists and content area teachers </a:t>
            </a:r>
          </a:p>
        </p:txBody>
      </p:sp>
      <p:sp>
        <p:nvSpPr>
          <p:cNvPr id="58374" name="Slide Number Placeholder 1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A8C05-2FA2-4B6D-8B58-BB613081A474}" type="slidenum">
              <a:rPr lang="en-US">
                <a:solidFill>
                  <a:srgbClr val="898989"/>
                </a:solidFill>
              </a:rPr>
              <a:pPr fontAlgn="base">
                <a:spcBef>
                  <a:spcPct val="0"/>
                </a:spcBef>
                <a:spcAft>
                  <a:spcPct val="0"/>
                </a:spcAft>
              </a:pPr>
              <a:t>11</a:t>
            </a:fld>
            <a:endParaRPr lang="en-US">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60419" name="Title 1"/>
          <p:cNvSpPr>
            <a:spLocks noGrp="1"/>
          </p:cNvSpPr>
          <p:nvPr>
            <p:ph type="title"/>
          </p:nvPr>
        </p:nvSpPr>
        <p:spPr/>
        <p:txBody>
          <a:bodyPr/>
          <a:lstStyle/>
          <a:p>
            <a:pPr algn="ctr"/>
            <a:r>
              <a:rPr lang="en-US" b="1" dirty="0" smtClean="0">
                <a:latin typeface="Arial" charset="0"/>
                <a:cs typeface="Arial" charset="0"/>
              </a:rPr>
              <a:t>Strong Leadership </a:t>
            </a:r>
          </a:p>
        </p:txBody>
      </p:sp>
      <p:sp>
        <p:nvSpPr>
          <p:cNvPr id="16" name="Content Placeholder 2"/>
          <p:cNvSpPr>
            <a:spLocks noGrp="1"/>
          </p:cNvSpPr>
          <p:nvPr>
            <p:ph idx="1"/>
          </p:nvPr>
        </p:nvSpPr>
        <p:spPr>
          <a:xfrm>
            <a:off x="668338" y="2387600"/>
            <a:ext cx="7866062" cy="3763963"/>
          </a:xfrm>
        </p:spPr>
        <p:txBody>
          <a:bodyPr rtlCol="0">
            <a:normAutofit fontScale="92500" lnSpcReduction="10000"/>
          </a:bodyPr>
          <a:lstStyle/>
          <a:p>
            <a:pPr indent="-274320" fontAlgn="auto">
              <a:spcAft>
                <a:spcPts val="0"/>
              </a:spcAft>
              <a:buFont typeface="Arial"/>
              <a:buNone/>
              <a:defRPr/>
            </a:pPr>
            <a:r>
              <a:rPr lang="en-US" b="0" dirty="0" smtClean="0"/>
              <a:t> </a:t>
            </a:r>
          </a:p>
          <a:p>
            <a:pPr indent="-274320" fontAlgn="auto">
              <a:spcAft>
                <a:spcPts val="0"/>
              </a:spcAft>
              <a:buFont typeface="Arial" pitchFamily="34" charset="0"/>
              <a:buChar char="•"/>
              <a:defRPr/>
            </a:pPr>
            <a:r>
              <a:rPr lang="en-US" b="0" dirty="0" smtClean="0"/>
              <a:t>Knowledgeable about all aspects of literacy</a:t>
            </a:r>
          </a:p>
          <a:p>
            <a:pPr marL="640080" lvl="1" fontAlgn="auto">
              <a:spcAft>
                <a:spcPts val="0"/>
              </a:spcAft>
              <a:buFont typeface="Arial"/>
              <a:buNone/>
              <a:defRPr/>
            </a:pPr>
            <a:r>
              <a:rPr lang="en-US" sz="2400" b="0" dirty="0" smtClean="0">
                <a:cs typeface="+mn-cs"/>
              </a:rPr>
              <a:t>— Components of reading</a:t>
            </a:r>
          </a:p>
          <a:p>
            <a:pPr marL="640080" lvl="1" fontAlgn="auto">
              <a:spcAft>
                <a:spcPts val="0"/>
              </a:spcAft>
              <a:buFont typeface="Arial"/>
              <a:buNone/>
              <a:defRPr/>
            </a:pPr>
            <a:r>
              <a:rPr lang="en-US" sz="2400" b="0" dirty="0" smtClean="0">
                <a:cs typeface="+mn-cs"/>
              </a:rPr>
              <a:t>— Reading and writing data</a:t>
            </a:r>
          </a:p>
          <a:p>
            <a:pPr marL="640080" lvl="1" fontAlgn="auto">
              <a:spcAft>
                <a:spcPts val="0"/>
              </a:spcAft>
              <a:buFont typeface="Arial"/>
              <a:buNone/>
              <a:defRPr/>
            </a:pPr>
            <a:r>
              <a:rPr lang="en-US" sz="2400" b="0" dirty="0" smtClean="0">
                <a:cs typeface="+mn-cs"/>
              </a:rPr>
              <a:t>— Nature of effective classroom instruction</a:t>
            </a:r>
          </a:p>
          <a:p>
            <a:pPr marL="914400" lvl="1" indent="-274320" fontAlgn="auto">
              <a:spcAft>
                <a:spcPts val="0"/>
              </a:spcAft>
              <a:buFont typeface="Arial"/>
              <a:buNone/>
              <a:defRPr/>
            </a:pPr>
            <a:r>
              <a:rPr lang="en-US" sz="2400" b="0" dirty="0" smtClean="0">
                <a:cs typeface="+mn-cs"/>
              </a:rPr>
              <a:t>— Resources needed and available to support student and teacher needs</a:t>
            </a:r>
          </a:p>
          <a:p>
            <a:pPr indent="-274320" fontAlgn="auto">
              <a:spcAft>
                <a:spcPts val="0"/>
              </a:spcAft>
              <a:buFont typeface="Arial" pitchFamily="34" charset="0"/>
              <a:buChar char="•"/>
              <a:defRPr/>
            </a:pPr>
            <a:r>
              <a:rPr lang="en-US" b="0" dirty="0" smtClean="0"/>
              <a:t>Aligns literacy goals, resources, and actions</a:t>
            </a:r>
          </a:p>
          <a:p>
            <a:pPr marL="274320" indent="-274320" fontAlgn="auto">
              <a:spcAft>
                <a:spcPts val="0"/>
              </a:spcAft>
              <a:buFont typeface="Arial" pitchFamily="34" charset="0"/>
              <a:buChar char="•"/>
              <a:defRPr/>
            </a:pPr>
            <a:r>
              <a:rPr lang="en-US" b="0" dirty="0" smtClean="0"/>
              <a:t>Maintains visibility, accountability, and communication around literacy</a:t>
            </a:r>
          </a:p>
          <a:p>
            <a:pPr fontAlgn="auto">
              <a:spcAft>
                <a:spcPts val="0"/>
              </a:spcAft>
              <a:buFont typeface="Arial"/>
              <a:buNone/>
              <a:defRPr/>
            </a:pPr>
            <a:endParaRPr lang="en-US" dirty="0"/>
          </a:p>
        </p:txBody>
      </p:sp>
      <p:sp>
        <p:nvSpPr>
          <p:cNvPr id="60421" name="Slide Number Placeholder 1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A27481-63FD-435E-8E2F-39383A07B435}" type="slidenum">
              <a:rPr lang="en-US">
                <a:solidFill>
                  <a:srgbClr val="898989"/>
                </a:solidFill>
              </a:rPr>
              <a:pPr fontAlgn="base">
                <a:spcBef>
                  <a:spcPct val="0"/>
                </a:spcBef>
                <a:spcAft>
                  <a:spcPct val="0"/>
                </a:spcAft>
              </a:pPr>
              <a:t>12</a:t>
            </a:fld>
            <a:endParaRPr lang="en-US">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2031564" y="2900001"/>
            <a:ext cx="6700838" cy="838200"/>
          </a:xfrm>
          <a:prstGeom prst="rect">
            <a:avLst/>
          </a:prstGeom>
          <a:noFill/>
          <a:ln w="9525">
            <a:noFill/>
            <a:miter lim="800000"/>
            <a:headEnd/>
            <a:tailEnd/>
          </a:ln>
        </p:spPr>
        <p:txBody>
          <a:bodyPr/>
          <a:lstStyle/>
          <a:p>
            <a:pPr marL="342900" indent="-342900">
              <a:spcBef>
                <a:spcPct val="20000"/>
              </a:spcBef>
              <a:buFontTx/>
              <a:buChar char="•"/>
            </a:pPr>
            <a:r>
              <a:rPr lang="en-US" sz="2400" dirty="0">
                <a:latin typeface="Trebuchet MS" pitchFamily="34" charset="0"/>
              </a:rPr>
              <a:t>Research base/Instructional presentations</a:t>
            </a:r>
          </a:p>
          <a:p>
            <a:pPr marL="342900" indent="-342900">
              <a:buFontTx/>
              <a:buChar char="•"/>
            </a:pPr>
            <a:r>
              <a:rPr lang="en-US" sz="2400" dirty="0">
                <a:latin typeface="Trebuchet MS" pitchFamily="34" charset="0"/>
              </a:rPr>
              <a:t>Expert interviews</a:t>
            </a:r>
          </a:p>
        </p:txBody>
      </p:sp>
      <p:sp>
        <p:nvSpPr>
          <p:cNvPr id="6154" name="Rectangle 10"/>
          <p:cNvSpPr>
            <a:spLocks noChangeArrowheads="1"/>
          </p:cNvSpPr>
          <p:nvPr/>
        </p:nvSpPr>
        <p:spPr bwMode="auto">
          <a:xfrm>
            <a:off x="3634324" y="4075622"/>
            <a:ext cx="5230813" cy="1219200"/>
          </a:xfrm>
          <a:prstGeom prst="rect">
            <a:avLst/>
          </a:prstGeom>
          <a:noFill/>
          <a:ln w="9525">
            <a:noFill/>
            <a:miter lim="800000"/>
            <a:headEnd/>
            <a:tailEnd/>
          </a:ln>
        </p:spPr>
        <p:txBody>
          <a:bodyPr/>
          <a:lstStyle/>
          <a:p>
            <a:pPr marL="342900" indent="-342900">
              <a:spcBef>
                <a:spcPct val="20000"/>
              </a:spcBef>
              <a:buFontTx/>
              <a:buChar char="•"/>
            </a:pPr>
            <a:r>
              <a:rPr lang="en-US" sz="2400" dirty="0">
                <a:latin typeface="Trebuchet MS" pitchFamily="34" charset="0"/>
              </a:rPr>
              <a:t>School site videos and slideshows</a:t>
            </a:r>
          </a:p>
          <a:p>
            <a:pPr marL="342900" indent="-342900">
              <a:buFontTx/>
              <a:buChar char="•"/>
            </a:pPr>
            <a:r>
              <a:rPr lang="en-US" sz="2400" dirty="0">
                <a:latin typeface="Trebuchet MS" pitchFamily="34" charset="0"/>
              </a:rPr>
              <a:t>Interviews and sample materials from schools </a:t>
            </a:r>
          </a:p>
        </p:txBody>
      </p:sp>
      <p:sp>
        <p:nvSpPr>
          <p:cNvPr id="6155" name="Rectangle 11"/>
          <p:cNvSpPr>
            <a:spLocks noChangeArrowheads="1"/>
          </p:cNvSpPr>
          <p:nvPr/>
        </p:nvSpPr>
        <p:spPr bwMode="auto">
          <a:xfrm>
            <a:off x="1981200" y="5458438"/>
            <a:ext cx="6624638" cy="914400"/>
          </a:xfrm>
          <a:prstGeom prst="rect">
            <a:avLst/>
          </a:prstGeom>
          <a:noFill/>
          <a:ln w="9525">
            <a:noFill/>
            <a:miter lim="800000"/>
            <a:headEnd/>
            <a:tailEnd/>
          </a:ln>
        </p:spPr>
        <p:txBody>
          <a:bodyPr/>
          <a:lstStyle/>
          <a:p>
            <a:pPr marL="342900" indent="-342900">
              <a:spcBef>
                <a:spcPct val="20000"/>
              </a:spcBef>
              <a:buFontTx/>
              <a:buChar char="•"/>
            </a:pPr>
            <a:r>
              <a:rPr lang="en-US" sz="2400" dirty="0">
                <a:latin typeface="Trebuchet MS" pitchFamily="34" charset="0"/>
              </a:rPr>
              <a:t>Tools and templates to implement practices</a:t>
            </a:r>
          </a:p>
          <a:p>
            <a:pPr marL="342900" indent="-342900">
              <a:spcBef>
                <a:spcPct val="20000"/>
              </a:spcBef>
              <a:buFontTx/>
              <a:buChar char="•"/>
            </a:pPr>
            <a:r>
              <a:rPr lang="en-US" sz="2400" dirty="0">
                <a:latin typeface="Trebuchet MS" pitchFamily="34" charset="0"/>
              </a:rPr>
              <a:t>Ideas for action</a:t>
            </a:r>
          </a:p>
        </p:txBody>
      </p:sp>
      <p:pic>
        <p:nvPicPr>
          <p:cNvPr id="114692" name="Picture 6"/>
          <p:cNvPicPr>
            <a:picLocks noChangeAspect="1" noChangeArrowheads="1"/>
          </p:cNvPicPr>
          <p:nvPr/>
        </p:nvPicPr>
        <p:blipFill>
          <a:blip r:embed="rId3"/>
          <a:srcRect l="57516" t="44994" r="29396" b="44034"/>
          <a:stretch>
            <a:fillRect/>
          </a:stretch>
        </p:blipFill>
        <p:spPr bwMode="auto">
          <a:xfrm>
            <a:off x="1753751" y="4075622"/>
            <a:ext cx="1747838" cy="914400"/>
          </a:xfrm>
          <a:prstGeom prst="rect">
            <a:avLst/>
          </a:prstGeom>
          <a:noFill/>
          <a:ln w="9525">
            <a:solidFill>
              <a:schemeClr val="tx1"/>
            </a:solidFill>
            <a:miter lim="800000"/>
            <a:headEnd/>
            <a:tailEnd/>
          </a:ln>
        </p:spPr>
      </p:pic>
      <p:pic>
        <p:nvPicPr>
          <p:cNvPr id="114693" name="Picture 7"/>
          <p:cNvPicPr>
            <a:picLocks noChangeAspect="1" noChangeArrowheads="1"/>
          </p:cNvPicPr>
          <p:nvPr/>
        </p:nvPicPr>
        <p:blipFill>
          <a:blip r:embed="rId4"/>
          <a:srcRect l="21265" t="40599" r="72496" b="51569"/>
          <a:stretch>
            <a:fillRect/>
          </a:stretch>
        </p:blipFill>
        <p:spPr bwMode="auto">
          <a:xfrm>
            <a:off x="355164" y="2896826"/>
            <a:ext cx="1673225" cy="841375"/>
          </a:xfrm>
          <a:prstGeom prst="rect">
            <a:avLst/>
          </a:prstGeom>
          <a:noFill/>
          <a:ln w="9525">
            <a:solidFill>
              <a:schemeClr val="tx1"/>
            </a:solidFill>
            <a:miter lim="800000"/>
            <a:headEnd/>
            <a:tailEnd/>
          </a:ln>
        </p:spPr>
      </p:pic>
      <p:pic>
        <p:nvPicPr>
          <p:cNvPr id="114694" name="Picture 8"/>
          <p:cNvPicPr>
            <a:picLocks noChangeAspect="1" noChangeArrowheads="1"/>
          </p:cNvPicPr>
          <p:nvPr/>
        </p:nvPicPr>
        <p:blipFill>
          <a:blip r:embed="rId5"/>
          <a:srcRect l="34724" t="36934" r="35004" b="41048"/>
          <a:stretch>
            <a:fillRect/>
          </a:stretch>
        </p:blipFill>
        <p:spPr bwMode="auto">
          <a:xfrm>
            <a:off x="5593080" y="877526"/>
            <a:ext cx="2214716" cy="2019300"/>
          </a:xfrm>
          <a:prstGeom prst="rect">
            <a:avLst/>
          </a:prstGeom>
          <a:noFill/>
          <a:ln w="9525">
            <a:noFill/>
            <a:miter lim="800000"/>
            <a:headEnd/>
            <a:tailEnd/>
          </a:ln>
        </p:spPr>
      </p:pic>
      <p:pic>
        <p:nvPicPr>
          <p:cNvPr id="114695" name="Picture 9"/>
          <p:cNvPicPr>
            <a:picLocks noChangeAspect="1" noChangeArrowheads="1"/>
          </p:cNvPicPr>
          <p:nvPr/>
        </p:nvPicPr>
        <p:blipFill>
          <a:blip r:embed="rId3"/>
          <a:srcRect l="71840" t="44994" r="16272" b="44034"/>
          <a:stretch>
            <a:fillRect/>
          </a:stretch>
        </p:blipFill>
        <p:spPr bwMode="auto">
          <a:xfrm>
            <a:off x="355164" y="5294822"/>
            <a:ext cx="1676400" cy="965200"/>
          </a:xfrm>
          <a:prstGeom prst="rect">
            <a:avLst/>
          </a:prstGeom>
          <a:noFill/>
          <a:ln w="9525">
            <a:solidFill>
              <a:schemeClr val="tx1"/>
            </a:solidFill>
            <a:miter lim="800000"/>
            <a:headEnd/>
            <a:tailEnd/>
          </a:ln>
        </p:spPr>
      </p:pic>
      <p:sp>
        <p:nvSpPr>
          <p:cNvPr id="2" name="TextBox 1"/>
          <p:cNvSpPr txBox="1"/>
          <p:nvPr/>
        </p:nvSpPr>
        <p:spPr>
          <a:xfrm>
            <a:off x="1066800" y="1503645"/>
            <a:ext cx="4086055" cy="646331"/>
          </a:xfrm>
          <a:prstGeom prst="rect">
            <a:avLst/>
          </a:prstGeom>
          <a:noFill/>
        </p:spPr>
        <p:txBody>
          <a:bodyPr wrap="none" rtlCol="0">
            <a:spAutoFit/>
          </a:bodyPr>
          <a:lstStyle/>
          <a:p>
            <a:r>
              <a:rPr lang="en-US" sz="3600" b="1" dirty="0" smtClean="0">
                <a:latin typeface="Trebuchet MS" pitchFamily="34" charset="0"/>
              </a:rPr>
              <a:t>Doing What Works</a:t>
            </a:r>
            <a:endParaRPr lang="en-US" sz="3600" b="1" dirty="0">
              <a:latin typeface="Trebuchet MS" pitchFamily="34" charset="0"/>
            </a:endParaRPr>
          </a:p>
        </p:txBody>
      </p:sp>
    </p:spTree>
    <p:extLst>
      <p:ext uri="{BB962C8B-B14F-4D97-AF65-F5344CB8AC3E}">
        <p14:creationId xmlns:p14="http://schemas.microsoft.com/office/powerpoint/2010/main" val="800980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500" fill="hold"/>
                                        <p:tgtEl>
                                          <p:spTgt spid="80899"/>
                                        </p:tgtEl>
                                        <p:attrNameLst>
                                          <p:attrName>ppt_w</p:attrName>
                                        </p:attrNameLst>
                                      </p:cBhvr>
                                      <p:tavLst>
                                        <p:tav tm="0">
                                          <p:val>
                                            <p:strVal val="#ppt_w*0.70"/>
                                          </p:val>
                                        </p:tav>
                                        <p:tav tm="100000">
                                          <p:val>
                                            <p:strVal val="#ppt_w"/>
                                          </p:val>
                                        </p:tav>
                                      </p:tavLst>
                                    </p:anim>
                                    <p:anim calcmode="lin" valueType="num">
                                      <p:cBhvr>
                                        <p:cTn id="8" dur="500" fill="hold"/>
                                        <p:tgtEl>
                                          <p:spTgt spid="80899"/>
                                        </p:tgtEl>
                                        <p:attrNameLst>
                                          <p:attrName>ppt_h</p:attrName>
                                        </p:attrNameLst>
                                      </p:cBhvr>
                                      <p:tavLst>
                                        <p:tav tm="0">
                                          <p:val>
                                            <p:strVal val="#ppt_h"/>
                                          </p:val>
                                        </p:tav>
                                        <p:tav tm="100000">
                                          <p:val>
                                            <p:strVal val="#ppt_h"/>
                                          </p:val>
                                        </p:tav>
                                      </p:tavLst>
                                    </p:anim>
                                    <p:animEffect transition="in" filter="fade">
                                      <p:cBhvr>
                                        <p:cTn id="9" dur="500"/>
                                        <p:tgtEl>
                                          <p:spTgt spid="808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p:cTn id="14" dur="500" fill="hold"/>
                                        <p:tgtEl>
                                          <p:spTgt spid="6154"/>
                                        </p:tgtEl>
                                        <p:attrNameLst>
                                          <p:attrName>ppt_w</p:attrName>
                                        </p:attrNameLst>
                                      </p:cBhvr>
                                      <p:tavLst>
                                        <p:tav tm="0">
                                          <p:val>
                                            <p:strVal val="#ppt_w*0.70"/>
                                          </p:val>
                                        </p:tav>
                                        <p:tav tm="100000">
                                          <p:val>
                                            <p:strVal val="#ppt_w"/>
                                          </p:val>
                                        </p:tav>
                                      </p:tavLst>
                                    </p:anim>
                                    <p:anim calcmode="lin" valueType="num">
                                      <p:cBhvr>
                                        <p:cTn id="15" dur="500" fill="hold"/>
                                        <p:tgtEl>
                                          <p:spTgt spid="6154"/>
                                        </p:tgtEl>
                                        <p:attrNameLst>
                                          <p:attrName>ppt_h</p:attrName>
                                        </p:attrNameLst>
                                      </p:cBhvr>
                                      <p:tavLst>
                                        <p:tav tm="0">
                                          <p:val>
                                            <p:strVal val="#ppt_h"/>
                                          </p:val>
                                        </p:tav>
                                        <p:tav tm="100000">
                                          <p:val>
                                            <p:strVal val="#ppt_h"/>
                                          </p:val>
                                        </p:tav>
                                      </p:tavLst>
                                    </p:anim>
                                    <p:animEffect transition="in" filter="fade">
                                      <p:cBhvr>
                                        <p:cTn id="16" dur="500"/>
                                        <p:tgtEl>
                                          <p:spTgt spid="61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55"/>
                                        </p:tgtEl>
                                        <p:attrNameLst>
                                          <p:attrName>style.visibility</p:attrName>
                                        </p:attrNameLst>
                                      </p:cBhvr>
                                      <p:to>
                                        <p:strVal val="visible"/>
                                      </p:to>
                                    </p:set>
                                    <p:anim calcmode="lin" valueType="num">
                                      <p:cBhvr>
                                        <p:cTn id="21" dur="500" fill="hold"/>
                                        <p:tgtEl>
                                          <p:spTgt spid="6155"/>
                                        </p:tgtEl>
                                        <p:attrNameLst>
                                          <p:attrName>ppt_w</p:attrName>
                                        </p:attrNameLst>
                                      </p:cBhvr>
                                      <p:tavLst>
                                        <p:tav tm="0">
                                          <p:val>
                                            <p:strVal val="#ppt_w*0.70"/>
                                          </p:val>
                                        </p:tav>
                                        <p:tav tm="100000">
                                          <p:val>
                                            <p:strVal val="#ppt_w"/>
                                          </p:val>
                                        </p:tav>
                                      </p:tavLst>
                                    </p:anim>
                                    <p:anim calcmode="lin" valueType="num">
                                      <p:cBhvr>
                                        <p:cTn id="22" dur="500" fill="hold"/>
                                        <p:tgtEl>
                                          <p:spTgt spid="6155"/>
                                        </p:tgtEl>
                                        <p:attrNameLst>
                                          <p:attrName>ppt_h</p:attrName>
                                        </p:attrNameLst>
                                      </p:cBhvr>
                                      <p:tavLst>
                                        <p:tav tm="0">
                                          <p:val>
                                            <p:strVal val="#ppt_h"/>
                                          </p:val>
                                        </p:tav>
                                        <p:tav tm="100000">
                                          <p:val>
                                            <p:strVal val="#ppt_h"/>
                                          </p:val>
                                        </p:tav>
                                      </p:tavLst>
                                    </p:anim>
                                    <p:animEffect transition="in" filter="fade">
                                      <p:cBhvr>
                                        <p:cTn id="23"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6154" grpId="0"/>
      <p:bldP spid="61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44" name="Picture 8"/>
          <p:cNvPicPr>
            <a:picLocks noChangeAspect="1" noChangeArrowheads="1"/>
          </p:cNvPicPr>
          <p:nvPr/>
        </p:nvPicPr>
        <p:blipFill>
          <a:blip r:embed="rId4"/>
          <a:srcRect l="10332" t="8333" r="14676" b="12523"/>
          <a:stretch>
            <a:fillRect/>
          </a:stretch>
        </p:blipFill>
        <p:spPr bwMode="auto">
          <a:xfrm>
            <a:off x="566738" y="1998403"/>
            <a:ext cx="4589462" cy="3630613"/>
          </a:xfrm>
          <a:prstGeom prst="rect">
            <a:avLst/>
          </a:prstGeom>
          <a:noFill/>
          <a:ln w="9525">
            <a:noFill/>
            <a:miter lim="800000"/>
            <a:headEnd/>
            <a:tailEnd/>
          </a:ln>
        </p:spPr>
      </p:pic>
      <p:sp>
        <p:nvSpPr>
          <p:cNvPr id="321540" name="Rectangle 4"/>
          <p:cNvSpPr>
            <a:spLocks noChangeArrowheads="1"/>
          </p:cNvSpPr>
          <p:nvPr/>
        </p:nvSpPr>
        <p:spPr bwMode="auto">
          <a:xfrm>
            <a:off x="381000" y="1130040"/>
            <a:ext cx="8382000" cy="868363"/>
          </a:xfrm>
          <a:prstGeom prst="rect">
            <a:avLst/>
          </a:prstGeom>
          <a:noFill/>
          <a:ln w="9525">
            <a:noFill/>
            <a:miter lim="800000"/>
            <a:headEnd/>
            <a:tailEnd/>
          </a:ln>
        </p:spPr>
        <p:txBody>
          <a:bodyPr anchor="ctr"/>
          <a:lstStyle/>
          <a:p>
            <a:pPr algn="ctr" defTabSz="914400"/>
            <a:r>
              <a:rPr lang="en-US" sz="2400" b="1" dirty="0">
                <a:solidFill>
                  <a:srgbClr val="27436C"/>
                </a:solidFill>
              </a:rPr>
              <a:t>LEARN What Works</a:t>
            </a:r>
          </a:p>
          <a:p>
            <a:pPr algn="ctr" defTabSz="914400"/>
            <a:r>
              <a:rPr lang="en-US" sz="2400" b="1" dirty="0">
                <a:solidFill>
                  <a:schemeClr val="accent1"/>
                </a:solidFill>
              </a:rPr>
              <a:t>Research and Key Concepts</a:t>
            </a:r>
          </a:p>
        </p:txBody>
      </p:sp>
      <p:pic>
        <p:nvPicPr>
          <p:cNvPr id="321543" name="Picture 7"/>
          <p:cNvPicPr>
            <a:picLocks noChangeAspect="1" noChangeArrowheads="1"/>
          </p:cNvPicPr>
          <p:nvPr/>
        </p:nvPicPr>
        <p:blipFill>
          <a:blip r:embed="rId5"/>
          <a:srcRect l="23985" t="8229" r="7162" b="6000"/>
          <a:stretch>
            <a:fillRect/>
          </a:stretch>
        </p:blipFill>
        <p:spPr bwMode="auto">
          <a:xfrm>
            <a:off x="3922713" y="2422266"/>
            <a:ext cx="4378325" cy="4094162"/>
          </a:xfrm>
          <a:prstGeom prst="rect">
            <a:avLst/>
          </a:prstGeom>
          <a:noFill/>
          <a:ln w="9525">
            <a:noFill/>
            <a:miter lim="800000"/>
            <a:headEnd/>
            <a:tailEnd/>
          </a:ln>
        </p:spPr>
      </p:pic>
      <p:pic>
        <p:nvPicPr>
          <p:cNvPr id="321542" name="Picture 6"/>
          <p:cNvPicPr>
            <a:picLocks noChangeAspect="1" noChangeArrowheads="1"/>
          </p:cNvPicPr>
          <p:nvPr/>
        </p:nvPicPr>
        <p:blipFill>
          <a:blip r:embed="rId6"/>
          <a:srcRect l="24001" t="8376" r="8156" b="14000"/>
          <a:stretch>
            <a:fillRect/>
          </a:stretch>
        </p:blipFill>
        <p:spPr bwMode="auto">
          <a:xfrm>
            <a:off x="4972050" y="2879466"/>
            <a:ext cx="3743325" cy="36369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79545850"/>
      </p:ext>
    </p:extLst>
  </p:cSld>
  <p:clrMapOvr>
    <a:masterClrMapping/>
  </p:clrMapOvr>
  <p:transition advTm="9914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15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5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21543"/>
                                        </p:tgtEl>
                                        <p:attrNameLst>
                                          <p:attrName>style.visibility</p:attrName>
                                        </p:attrNameLst>
                                      </p:cBhvr>
                                      <p:to>
                                        <p:strVal val="visible"/>
                                      </p:to>
                                    </p:set>
                                    <p:animEffect transition="in" filter="fade">
                                      <p:cBhvr>
                                        <p:cTn id="13" dur="500"/>
                                        <p:tgtEl>
                                          <p:spTgt spid="3215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21542"/>
                                        </p:tgtEl>
                                        <p:attrNameLst>
                                          <p:attrName>style.visibility</p:attrName>
                                        </p:attrNameLst>
                                      </p:cBhvr>
                                      <p:to>
                                        <p:strVal val="visible"/>
                                      </p:to>
                                    </p:set>
                                    <p:animEffect transition="in" filter="fade">
                                      <p:cBhvr>
                                        <p:cTn id="18" dur="500"/>
                                        <p:tgtEl>
                                          <p:spTgt spid="321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636588" y="2362200"/>
            <a:ext cx="2890837" cy="2041525"/>
          </a:xfrm>
          <a:prstGeom prst="rect">
            <a:avLst/>
          </a:prstGeom>
          <a:noFill/>
          <a:ln w="9525">
            <a:noFill/>
            <a:miter lim="800000"/>
            <a:headEnd/>
            <a:tailEnd/>
          </a:ln>
        </p:spPr>
        <p:txBody>
          <a:bodyPr wrap="none">
            <a:spAutoFit/>
          </a:bodyPr>
          <a:lstStyle/>
          <a:p>
            <a:pPr algn="ctr" defTabSz="914400"/>
            <a:r>
              <a:rPr lang="en-US" sz="3200" b="1">
                <a:solidFill>
                  <a:schemeClr val="tx2"/>
                </a:solidFill>
              </a:rPr>
              <a:t>SEE</a:t>
            </a:r>
          </a:p>
          <a:p>
            <a:pPr algn="ctr" defTabSz="914400"/>
            <a:r>
              <a:rPr lang="en-US" sz="3200" b="1">
                <a:solidFill>
                  <a:schemeClr val="tx2"/>
                </a:solidFill>
              </a:rPr>
              <a:t>How It Works:</a:t>
            </a:r>
          </a:p>
          <a:p>
            <a:pPr algn="ctr" defTabSz="914400"/>
            <a:r>
              <a:rPr lang="en-US" sz="3200" b="1">
                <a:solidFill>
                  <a:schemeClr val="accent1"/>
                </a:solidFill>
              </a:rPr>
              <a:t>School</a:t>
            </a:r>
          </a:p>
          <a:p>
            <a:pPr algn="ctr" defTabSz="914400"/>
            <a:r>
              <a:rPr lang="en-US" sz="3200" b="1">
                <a:solidFill>
                  <a:schemeClr val="accent1"/>
                </a:solidFill>
              </a:rPr>
              <a:t>Examples</a:t>
            </a:r>
          </a:p>
        </p:txBody>
      </p:sp>
      <p:sp>
        <p:nvSpPr>
          <p:cNvPr id="79874" name="Text Box 4">
            <a:hlinkClick r:id="rId4" action="ppaction://hlinkfile"/>
          </p:cNvPr>
          <p:cNvSpPr txBox="1">
            <a:spLocks noChangeArrowheads="1"/>
          </p:cNvSpPr>
          <p:nvPr/>
        </p:nvSpPr>
        <p:spPr bwMode="auto">
          <a:xfrm>
            <a:off x="5791200" y="5334000"/>
            <a:ext cx="2895600" cy="366713"/>
          </a:xfrm>
          <a:prstGeom prst="rect">
            <a:avLst/>
          </a:prstGeom>
          <a:noFill/>
          <a:ln w="38100" cmpd="dbl" algn="ctr">
            <a:noFill/>
            <a:miter lim="800000"/>
            <a:headEnd/>
            <a:tailEnd/>
          </a:ln>
        </p:spPr>
        <p:txBody>
          <a:bodyPr>
            <a:spAutoFit/>
          </a:bodyPr>
          <a:lstStyle/>
          <a:p>
            <a:pPr defTabSz="914400">
              <a:spcBef>
                <a:spcPct val="50000"/>
              </a:spcBef>
            </a:pPr>
            <a:endParaRPr lang="en-US"/>
          </a:p>
        </p:txBody>
      </p:sp>
      <p:sp>
        <p:nvSpPr>
          <p:cNvPr id="79875" name="Text Box 5">
            <a:hlinkClick r:id="rId5" action="ppaction://hlinkfile"/>
          </p:cNvPr>
          <p:cNvSpPr txBox="1">
            <a:spLocks noChangeArrowheads="1"/>
          </p:cNvSpPr>
          <p:nvPr/>
        </p:nvSpPr>
        <p:spPr bwMode="auto">
          <a:xfrm>
            <a:off x="2514600" y="2971800"/>
            <a:ext cx="2743200" cy="366713"/>
          </a:xfrm>
          <a:prstGeom prst="rect">
            <a:avLst/>
          </a:prstGeom>
          <a:noFill/>
          <a:ln w="38100" cmpd="dbl" algn="ctr">
            <a:noFill/>
            <a:miter lim="800000"/>
            <a:headEnd/>
            <a:tailEnd/>
          </a:ln>
        </p:spPr>
        <p:txBody>
          <a:bodyPr>
            <a:spAutoFit/>
          </a:bodyPr>
          <a:lstStyle/>
          <a:p>
            <a:pPr defTabSz="914400">
              <a:spcBef>
                <a:spcPct val="50000"/>
              </a:spcBef>
            </a:pPr>
            <a:endParaRPr lang="en-US"/>
          </a:p>
        </p:txBody>
      </p:sp>
      <p:pic>
        <p:nvPicPr>
          <p:cNvPr id="79876" name="Picture 6">
            <a:hlinkClick r:id="rId6" action="ppaction://hlinkfile"/>
          </p:cNvPr>
          <p:cNvPicPr>
            <a:picLocks noChangeAspect="1" noChangeArrowheads="1"/>
          </p:cNvPicPr>
          <p:nvPr/>
        </p:nvPicPr>
        <p:blipFill>
          <a:blip r:embed="rId7"/>
          <a:srcRect l="28125" t="13120" r="14844" b="5208"/>
          <a:stretch>
            <a:fillRect/>
          </a:stretch>
        </p:blipFill>
        <p:spPr bwMode="auto">
          <a:xfrm>
            <a:off x="3886200" y="1327483"/>
            <a:ext cx="4899025" cy="5262562"/>
          </a:xfrm>
          <a:prstGeom prst="rect">
            <a:avLst/>
          </a:prstGeom>
          <a:noFill/>
          <a:ln w="38100" cmpd="dbl" algn="ctr">
            <a:noFill/>
            <a:miter lim="800000"/>
            <a:headEnd/>
            <a:tailEnd/>
          </a:ln>
        </p:spPr>
      </p:pic>
      <p:sp>
        <p:nvSpPr>
          <p:cNvPr id="79877" name="Text Box 7"/>
          <p:cNvSpPr txBox="1">
            <a:spLocks noChangeArrowheads="1"/>
          </p:cNvSpPr>
          <p:nvPr/>
        </p:nvSpPr>
        <p:spPr bwMode="auto">
          <a:xfrm>
            <a:off x="5562600" y="5075238"/>
            <a:ext cx="2895600" cy="366712"/>
          </a:xfrm>
          <a:prstGeom prst="rect">
            <a:avLst/>
          </a:prstGeom>
          <a:noFill/>
          <a:ln w="38100" cmpd="dbl" algn="ctr">
            <a:noFill/>
            <a:miter lim="800000"/>
            <a:headEnd/>
            <a:tailEnd/>
          </a:ln>
        </p:spPr>
        <p:txBody>
          <a:bodyPr>
            <a:spAutoFit/>
          </a:bodyPr>
          <a:lstStyle/>
          <a:p>
            <a:pPr defTabSz="914400">
              <a:spcBef>
                <a:spcPct val="50000"/>
              </a:spcBef>
            </a:pPr>
            <a:endParaRPr lang="en-US"/>
          </a:p>
        </p:txBody>
      </p:sp>
      <p:sp>
        <p:nvSpPr>
          <p:cNvPr id="79878" name="TextBox 1"/>
          <p:cNvSpPr txBox="1">
            <a:spLocks noChangeArrowheads="1"/>
          </p:cNvSpPr>
          <p:nvPr/>
        </p:nvSpPr>
        <p:spPr bwMode="auto">
          <a:xfrm>
            <a:off x="3276600" y="2362200"/>
            <a:ext cx="1981200" cy="368300"/>
          </a:xfrm>
          <a:prstGeom prst="rect">
            <a:avLst/>
          </a:prstGeom>
          <a:noFill/>
          <a:ln w="9525">
            <a:noFill/>
            <a:miter lim="800000"/>
            <a:headEnd/>
            <a:tailEnd/>
          </a:ln>
        </p:spPr>
        <p:txBody>
          <a:bodyPr>
            <a:spAutoFit/>
          </a:bodyPr>
          <a:lstStyle/>
          <a:p>
            <a:pPr defTabSz="914400"/>
            <a:endParaRPr lang="en-US"/>
          </a:p>
        </p:txBody>
      </p:sp>
    </p:spTree>
    <p:custDataLst>
      <p:tags r:id="rId1"/>
    </p:custDataLst>
    <p:extLst>
      <p:ext uri="{BB962C8B-B14F-4D97-AF65-F5344CB8AC3E}">
        <p14:creationId xmlns:p14="http://schemas.microsoft.com/office/powerpoint/2010/main" val="2018857517"/>
      </p:ext>
    </p:extLst>
  </p:cSld>
  <p:clrMapOvr>
    <a:masterClrMapping/>
  </p:clrMapOvr>
  <p:transition advTm="9914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5"/>
          <p:cNvGraphicFramePr>
            <a:graphicFrameLocks noGrp="1"/>
          </p:cNvGraphicFramePr>
          <p:nvPr>
            <p:extLst>
              <p:ext uri="{D42A27DB-BD31-4B8C-83A1-F6EECF244321}">
                <p14:modId xmlns:p14="http://schemas.microsoft.com/office/powerpoint/2010/main" val="543412252"/>
              </p:ext>
            </p:extLst>
          </p:nvPr>
        </p:nvGraphicFramePr>
        <p:xfrm>
          <a:off x="378250" y="1090690"/>
          <a:ext cx="8390675" cy="5522833"/>
        </p:xfrm>
        <a:graphic>
          <a:graphicData uri="http://schemas.openxmlformats.org/drawingml/2006/table">
            <a:tbl>
              <a:tblPr/>
              <a:tblGrid>
                <a:gridCol w="2712726"/>
                <a:gridCol w="2084720"/>
                <a:gridCol w="1835460"/>
                <a:gridCol w="1757769"/>
              </a:tblGrid>
              <a:tr h="51253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Treasure Hunt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Times New Roman" pitchFamily="18" charset="0"/>
                        </a:rPr>
                        <a:t>What can help you?</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LEARN</a:t>
                      </a:r>
                      <a:endParaRPr kumimoji="0" lang="en-US" sz="1600" b="1" i="0" u="none" strike="noStrike" cap="none" normalizeH="0" baseline="0" smtClean="0">
                        <a:ln>
                          <a:noFill/>
                        </a:ln>
                        <a:solidFill>
                          <a:schemeClr val="tx1"/>
                        </a:solidFill>
                        <a:effectLst/>
                        <a:latin typeface="Arial" charset="0"/>
                        <a:ea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1CF4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SEE</a:t>
                      </a:r>
                      <a:endParaRPr kumimoji="0" lang="en-US" sz="1600" b="1" i="0" u="none" strike="noStrike" cap="none" normalizeH="0" baseline="0" dirty="0" smtClean="0">
                        <a:ln>
                          <a:noFill/>
                        </a:ln>
                        <a:solidFill>
                          <a:schemeClr val="tx1"/>
                        </a:solidFill>
                        <a:effectLst/>
                        <a:latin typeface="Arial" charset="0"/>
                        <a:ea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7A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DO</a:t>
                      </a:r>
                      <a:endParaRPr kumimoji="0" lang="en-US" sz="1600" b="1" i="0" u="none" strike="noStrike" cap="none" normalizeH="0" baseline="0" smtClean="0">
                        <a:ln>
                          <a:noFill/>
                        </a:ln>
                        <a:solidFill>
                          <a:schemeClr val="tx1"/>
                        </a:solidFill>
                        <a:effectLst/>
                        <a:latin typeface="Arial" charset="0"/>
                        <a:ea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979"/>
                    </a:solidFill>
                  </a:tcPr>
                </a:tc>
              </a:tr>
              <a:tr h="501030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Research base</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Links to research articles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Narrated power point presentations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Explanations of practice and key actions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Expert interviews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41CF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School sites: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videos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audios </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slideshows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Sample materials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from schools: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curriculum plans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student</a:t>
                      </a:r>
                    </a:p>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   assignments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lesson plans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protocols</a:t>
                      </a:r>
                      <a:endParaRPr kumimoji="0" lang="en-US" sz="1600" b="0" i="0" u="none" strike="noStrike" cap="none" normalizeH="0" baseline="0" dirty="0" smtClean="0">
                        <a:ln>
                          <a:noFill/>
                        </a:ln>
                        <a:solidFill>
                          <a:schemeClr val="tx1"/>
                        </a:solidFill>
                        <a:effectLst/>
                        <a:latin typeface="Arial" charset="0"/>
                        <a:ea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7A7AD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Ideas for action by different role groups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(e.g. principals, coaches, teachers)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Tools:</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observations</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workshops</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checklists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Planning templates: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state</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district </a:t>
                      </a:r>
                    </a:p>
                    <a:p>
                      <a:pPr marL="0" marR="0" lvl="0" indent="0" algn="l" defTabSz="914400" rtl="0" eaLnBrk="1" fontAlgn="base" latinLnBrk="0" hangingPunct="1">
                        <a:lnSpc>
                          <a:spcPct val="100000"/>
                        </a:lnSpc>
                        <a:spcBef>
                          <a:spcPct val="300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charset="0"/>
                          <a:cs typeface="Times New Roman" pitchFamily="18" charset="0"/>
                        </a:rPr>
                        <a:t>  school</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979"/>
                    </a:solidFill>
                  </a:tcPr>
                </a:tc>
              </a:tr>
            </a:tbl>
          </a:graphicData>
        </a:graphic>
      </p:graphicFrame>
      <p:sp>
        <p:nvSpPr>
          <p:cNvPr id="116737" name="Text Box 2"/>
          <p:cNvSpPr txBox="1">
            <a:spLocks noChangeArrowheads="1"/>
          </p:cNvSpPr>
          <p:nvPr/>
        </p:nvSpPr>
        <p:spPr bwMode="auto">
          <a:xfrm>
            <a:off x="1274763" y="1174750"/>
            <a:ext cx="6518275" cy="579438"/>
          </a:xfrm>
          <a:prstGeom prst="rect">
            <a:avLst/>
          </a:prstGeom>
          <a:noFill/>
          <a:ln w="9525">
            <a:noFill/>
            <a:miter lim="800000"/>
            <a:headEnd/>
            <a:tailEnd/>
          </a:ln>
        </p:spPr>
        <p:txBody>
          <a:bodyPr wrap="none">
            <a:spAutoFit/>
          </a:bodyPr>
          <a:lstStyle/>
          <a:p>
            <a:pPr defTabSz="914400"/>
            <a:r>
              <a:rPr lang="en-US" sz="3200" b="1" dirty="0">
                <a:solidFill>
                  <a:srgbClr val="27436C"/>
                </a:solidFill>
              </a:rPr>
              <a:t>DO the Practice:</a:t>
            </a:r>
            <a:r>
              <a:rPr lang="en-US" sz="3200" b="1" dirty="0">
                <a:solidFill>
                  <a:srgbClr val="F3F3FF"/>
                </a:solidFill>
              </a:rPr>
              <a:t> </a:t>
            </a:r>
            <a:r>
              <a:rPr lang="en-US" sz="3200" b="1" dirty="0">
                <a:solidFill>
                  <a:schemeClr val="accent1"/>
                </a:solidFill>
              </a:rPr>
              <a:t>Tools and Ideas</a:t>
            </a:r>
          </a:p>
        </p:txBody>
      </p:sp>
      <p:pic>
        <p:nvPicPr>
          <p:cNvPr id="323589" name="Picture 5"/>
          <p:cNvPicPr>
            <a:picLocks noChangeAspect="1" noChangeArrowheads="1"/>
          </p:cNvPicPr>
          <p:nvPr/>
        </p:nvPicPr>
        <p:blipFill>
          <a:blip r:embed="rId4"/>
          <a:srcRect l="31250" t="11458" r="20313" b="5208"/>
          <a:stretch>
            <a:fillRect/>
          </a:stretch>
        </p:blipFill>
        <p:spPr bwMode="auto">
          <a:xfrm>
            <a:off x="685800" y="1754187"/>
            <a:ext cx="3887788" cy="4859337"/>
          </a:xfrm>
          <a:prstGeom prst="rect">
            <a:avLst/>
          </a:prstGeom>
          <a:noFill/>
          <a:ln w="38100" cmpd="dbl" algn="ctr">
            <a:noFill/>
            <a:miter lim="800000"/>
            <a:headEnd/>
            <a:tailEnd/>
          </a:ln>
        </p:spPr>
      </p:pic>
      <p:pic>
        <p:nvPicPr>
          <p:cNvPr id="323588" name="Picture 4"/>
          <p:cNvPicPr>
            <a:picLocks noChangeAspect="1" noChangeArrowheads="1"/>
          </p:cNvPicPr>
          <p:nvPr/>
        </p:nvPicPr>
        <p:blipFill rotWithShape="1">
          <a:blip r:embed="rId5"/>
          <a:srcRect l="27344" t="26529" r="14844" b="5784"/>
          <a:stretch/>
        </p:blipFill>
        <p:spPr bwMode="auto">
          <a:xfrm>
            <a:off x="4221639" y="2259398"/>
            <a:ext cx="4547286" cy="4354126"/>
          </a:xfrm>
          <a:prstGeom prst="rect">
            <a:avLst/>
          </a:prstGeom>
          <a:noFill/>
          <a:ln w="38100" cmpd="dbl" algn="ctr">
            <a:noFill/>
            <a:miter lim="800000"/>
            <a:headEnd/>
            <a:tailEnd/>
          </a:ln>
        </p:spPr>
      </p:pic>
    </p:spTree>
    <p:custDataLst>
      <p:tags r:id="rId1"/>
    </p:custDataLst>
    <p:extLst>
      <p:ext uri="{BB962C8B-B14F-4D97-AF65-F5344CB8AC3E}">
        <p14:creationId xmlns:p14="http://schemas.microsoft.com/office/powerpoint/2010/main" val="24566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3589"/>
                                        </p:tgtEl>
                                        <p:attrNameLst>
                                          <p:attrName>style.visibility</p:attrName>
                                        </p:attrNameLst>
                                      </p:cBhvr>
                                      <p:to>
                                        <p:strVal val="visible"/>
                                      </p:to>
                                    </p:set>
                                    <p:animEffect transition="in" filter="fade">
                                      <p:cBhvr>
                                        <p:cTn id="7" dur="1000"/>
                                        <p:tgtEl>
                                          <p:spTgt spid="323589"/>
                                        </p:tgtEl>
                                      </p:cBhvr>
                                    </p:animEffect>
                                  </p:childTnLst>
                                </p:cTn>
                              </p:par>
                            </p:childTnLst>
                          </p:cTn>
                        </p:par>
                        <p:par>
                          <p:cTn id="8" fill="hold" nodeType="with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23588"/>
                                        </p:tgtEl>
                                        <p:attrNameLst>
                                          <p:attrName>style.visibility</p:attrName>
                                        </p:attrNameLst>
                                      </p:cBhvr>
                                      <p:to>
                                        <p:strVal val="visible"/>
                                      </p:to>
                                    </p:set>
                                    <p:animEffect transition="in" filter="fade">
                                      <p:cBhvr>
                                        <p:cTn id="11" dur="1000"/>
                                        <p:tgtEl>
                                          <p:spTgt spid="32358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xit" presetSubtype="0" fill="hold" nodeType="withEffect">
                                  <p:stCondLst>
                                    <p:cond delay="0"/>
                                  </p:stCondLst>
                                  <p:childTnLst>
                                    <p:animEffect transition="out" filter="fade">
                                      <p:cBhvr>
                                        <p:cTn id="18" dur="1000"/>
                                        <p:tgtEl>
                                          <p:spTgt spid="323589"/>
                                        </p:tgtEl>
                                      </p:cBhvr>
                                    </p:animEffect>
                                    <p:set>
                                      <p:cBhvr>
                                        <p:cTn id="19" dur="1" fill="hold">
                                          <p:stCondLst>
                                            <p:cond delay="999"/>
                                          </p:stCondLst>
                                        </p:cTn>
                                        <p:tgtEl>
                                          <p:spTgt spid="32358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323588"/>
                                        </p:tgtEl>
                                      </p:cBhvr>
                                    </p:animEffect>
                                    <p:set>
                                      <p:cBhvr>
                                        <p:cTn id="22" dur="1" fill="hold">
                                          <p:stCondLst>
                                            <p:cond delay="999"/>
                                          </p:stCondLst>
                                        </p:cTn>
                                        <p:tgtEl>
                                          <p:spTgt spid="32358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16737"/>
                                        </p:tgtEl>
                                      </p:cBhvr>
                                    </p:animEffect>
                                    <p:set>
                                      <p:cBhvr>
                                        <p:cTn id="25" dur="1" fill="hold">
                                          <p:stCondLst>
                                            <p:cond delay="999"/>
                                          </p:stCondLst>
                                        </p:cTn>
                                        <p:tgtEl>
                                          <p:spTgt spid="116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1" name="Rectangle 2"/>
          <p:cNvSpPr>
            <a:spLocks noGrp="1"/>
          </p:cNvSpPr>
          <p:nvPr>
            <p:ph type="title" idx="4294967295"/>
          </p:nvPr>
        </p:nvSpPr>
        <p:spPr>
          <a:xfrm>
            <a:off x="668338" y="1476375"/>
            <a:ext cx="7802562" cy="809625"/>
          </a:xfrm>
          <a:ln w="38100" cmpd="dbl">
            <a:solidFill>
              <a:schemeClr val="accent2"/>
            </a:solidFill>
          </a:ln>
        </p:spPr>
        <p:txBody>
          <a:bodyPr/>
          <a:lstStyle/>
          <a:p>
            <a:pPr algn="ctr"/>
            <a:r>
              <a:rPr lang="en-US" b="1" dirty="0" smtClean="0">
                <a:solidFill>
                  <a:schemeClr val="accent2"/>
                </a:solidFill>
              </a:rPr>
              <a:t>What Comes Next?</a:t>
            </a:r>
            <a:endParaRPr lang="en-US" b="1" dirty="0">
              <a:solidFill>
                <a:schemeClr val="accent2"/>
              </a:solidFill>
            </a:endParaRPr>
          </a:p>
        </p:txBody>
      </p:sp>
      <p:sp>
        <p:nvSpPr>
          <p:cNvPr id="112642" name="Rectangle 3"/>
          <p:cNvSpPr>
            <a:spLocks noGrp="1"/>
          </p:cNvSpPr>
          <p:nvPr>
            <p:ph type="body" idx="4294967295"/>
          </p:nvPr>
        </p:nvSpPr>
        <p:spPr>
          <a:xfrm>
            <a:off x="668338" y="2371724"/>
            <a:ext cx="7866062" cy="4181475"/>
          </a:xfrm>
        </p:spPr>
        <p:txBody>
          <a:bodyPr/>
          <a:lstStyle/>
          <a:p>
            <a:pPr>
              <a:spcBef>
                <a:spcPts val="1200"/>
              </a:spcBef>
            </a:pPr>
            <a:r>
              <a:rPr lang="en-US" sz="3200" b="1" dirty="0" smtClean="0">
                <a:latin typeface="+mn-lt"/>
              </a:rPr>
              <a:t>Questions?</a:t>
            </a:r>
          </a:p>
          <a:p>
            <a:pPr>
              <a:spcBef>
                <a:spcPts val="1200"/>
              </a:spcBef>
            </a:pPr>
            <a:r>
              <a:rPr lang="en-US" sz="3200" b="1" dirty="0" smtClean="0">
                <a:latin typeface="+mn-lt"/>
              </a:rPr>
              <a:t>Use a Tool to:</a:t>
            </a:r>
          </a:p>
          <a:p>
            <a:pPr marL="1365250" lvl="2" indent="-450850">
              <a:spcBef>
                <a:spcPts val="0"/>
              </a:spcBef>
              <a:buFont typeface="Calibri" pitchFamily="34" charset="0"/>
              <a:buChar char="–"/>
            </a:pPr>
            <a:r>
              <a:rPr lang="en-US" sz="3200" dirty="0" smtClean="0">
                <a:solidFill>
                  <a:srgbClr val="27436C"/>
                </a:solidFill>
              </a:rPr>
              <a:t>Process today’s learning</a:t>
            </a:r>
          </a:p>
          <a:p>
            <a:pPr marL="1365250" lvl="2" indent="-450850">
              <a:spcBef>
                <a:spcPts val="0"/>
              </a:spcBef>
              <a:buFont typeface="Calibri" pitchFamily="34" charset="0"/>
              <a:buChar char="–"/>
            </a:pPr>
            <a:r>
              <a:rPr lang="en-US" sz="3200" dirty="0" smtClean="0">
                <a:solidFill>
                  <a:srgbClr val="27436C"/>
                </a:solidFill>
              </a:rPr>
              <a:t>Reflect on current practice </a:t>
            </a:r>
          </a:p>
          <a:p>
            <a:pPr marL="1365250" lvl="2" indent="-450850">
              <a:spcBef>
                <a:spcPts val="0"/>
              </a:spcBef>
              <a:buFont typeface="Calibri" pitchFamily="34" charset="0"/>
              <a:buChar char="–"/>
            </a:pPr>
            <a:r>
              <a:rPr lang="en-US" sz="3200" dirty="0" smtClean="0">
                <a:solidFill>
                  <a:srgbClr val="27436C"/>
                </a:solidFill>
              </a:rPr>
              <a:t>Identify areas for improvement</a:t>
            </a:r>
          </a:p>
          <a:p>
            <a:pPr marL="1365250" lvl="2" indent="-450850">
              <a:spcBef>
                <a:spcPts val="0"/>
              </a:spcBef>
              <a:buFont typeface="Calibri" pitchFamily="34" charset="0"/>
              <a:buChar char="–"/>
            </a:pPr>
            <a:r>
              <a:rPr lang="en-US" sz="3200" dirty="0" smtClean="0">
                <a:solidFill>
                  <a:srgbClr val="27436C"/>
                </a:solidFill>
              </a:rPr>
              <a:t>Discuss ideas with colleagues</a:t>
            </a:r>
          </a:p>
        </p:txBody>
      </p:sp>
      <p:pic>
        <p:nvPicPr>
          <p:cNvPr id="4"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Tree>
    <p:extLst>
      <p:ext uri="{BB962C8B-B14F-4D97-AF65-F5344CB8AC3E}">
        <p14:creationId xmlns:p14="http://schemas.microsoft.com/office/powerpoint/2010/main" val="2346584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chemeClr val="accent2"/>
                </a:solidFill>
              </a:rPr>
              <a:t>Your Turn Again</a:t>
            </a:r>
            <a:endParaRPr lang="en-US" b="1" dirty="0">
              <a:solidFill>
                <a:schemeClr val="accent2"/>
              </a:solidFill>
            </a:endParaRPr>
          </a:p>
        </p:txBody>
      </p:sp>
      <p:sp>
        <p:nvSpPr>
          <p:cNvPr id="4" name="Content Placeholder 3"/>
          <p:cNvSpPr>
            <a:spLocks noGrp="1"/>
          </p:cNvSpPr>
          <p:nvPr>
            <p:ph idx="1"/>
          </p:nvPr>
        </p:nvSpPr>
        <p:spPr/>
        <p:txBody>
          <a:bodyPr/>
          <a:lstStyle/>
          <a:p>
            <a:pPr>
              <a:spcBef>
                <a:spcPts val="1200"/>
              </a:spcBef>
            </a:pPr>
            <a:r>
              <a:rPr lang="en-US" sz="3200" b="1" dirty="0" smtClean="0"/>
              <a:t>Use a Planning Template to:</a:t>
            </a:r>
          </a:p>
          <a:p>
            <a:pPr marL="1365250" lvl="2" indent="-450850">
              <a:spcBef>
                <a:spcPts val="0"/>
              </a:spcBef>
              <a:buFont typeface="Calibri" pitchFamily="34" charset="0"/>
              <a:buChar char="–"/>
            </a:pPr>
            <a:r>
              <a:rPr lang="en-US" sz="3200" dirty="0" smtClean="0">
                <a:solidFill>
                  <a:srgbClr val="27436C"/>
                </a:solidFill>
              </a:rPr>
              <a:t>Assess current status of adolescent literacy</a:t>
            </a:r>
          </a:p>
          <a:p>
            <a:pPr marL="1365250" lvl="2" indent="-450850">
              <a:spcBef>
                <a:spcPts val="0"/>
              </a:spcBef>
              <a:buFont typeface="Calibri" pitchFamily="34" charset="0"/>
              <a:buChar char="–"/>
            </a:pPr>
            <a:r>
              <a:rPr lang="en-US" sz="3200" dirty="0" smtClean="0">
                <a:solidFill>
                  <a:srgbClr val="27436C"/>
                </a:solidFill>
              </a:rPr>
              <a:t>Guide your work plan for strengthening the instructional program </a:t>
            </a:r>
            <a:endParaRPr lang="en-US" dirty="0"/>
          </a:p>
        </p:txBody>
      </p:sp>
      <p:sp>
        <p:nvSpPr>
          <p:cNvPr id="2" name="Slide Number Placeholder 1"/>
          <p:cNvSpPr>
            <a:spLocks noGrp="1"/>
          </p:cNvSpPr>
          <p:nvPr>
            <p:ph type="sldNum" sz="quarter" idx="12"/>
          </p:nvPr>
        </p:nvSpPr>
        <p:spPr/>
        <p:txBody>
          <a:bodyPr/>
          <a:lstStyle/>
          <a:p>
            <a:fld id="{8B72D419-BBFA-4CEC-9E94-C762E2A1C6E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Final Thoughts</a:t>
            </a:r>
            <a:endParaRPr lang="en-US" b="1" dirty="0">
              <a:solidFill>
                <a:schemeClr val="accent2"/>
              </a:solidFill>
            </a:endParaRPr>
          </a:p>
        </p:txBody>
      </p:sp>
      <p:sp>
        <p:nvSpPr>
          <p:cNvPr id="3" name="Content Placeholder 2"/>
          <p:cNvSpPr>
            <a:spLocks noGrp="1"/>
          </p:cNvSpPr>
          <p:nvPr>
            <p:ph idx="1"/>
          </p:nvPr>
        </p:nvSpPr>
        <p:spPr/>
        <p:txBody>
          <a:bodyPr/>
          <a:lstStyle/>
          <a:p>
            <a:r>
              <a:rPr lang="en-US" dirty="0" smtClean="0"/>
              <a:t>1 “ah-ha” about adolescent literacy (AL)</a:t>
            </a:r>
          </a:p>
          <a:p>
            <a:r>
              <a:rPr lang="en-US" dirty="0" smtClean="0"/>
              <a:t>Greatest challenge to improving AL in rural areas or in schools serving ELL students</a:t>
            </a:r>
          </a:p>
          <a:p>
            <a:r>
              <a:rPr lang="en-US" dirty="0" smtClean="0"/>
              <a:t>1 effective strategy you use for strengthening  A L instruction or leadership</a:t>
            </a:r>
          </a:p>
          <a:p>
            <a:r>
              <a:rPr lang="en-US" dirty="0" smtClean="0"/>
              <a:t>1 critical area for development you would start with and why</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117C739-4EE0-4E10-BDFF-FD9EF5C87192}"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3" descr="COI LOGO185"/>
          <p:cNvPicPr>
            <a:picLocks noChangeAspect="1" noChangeArrowheads="1"/>
          </p:cNvPicPr>
          <p:nvPr/>
        </p:nvPicPr>
        <p:blipFill>
          <a:blip r:embed="rId3"/>
          <a:srcRect/>
          <a:stretch>
            <a:fillRect/>
          </a:stretch>
        </p:blipFill>
        <p:spPr bwMode="auto">
          <a:xfrm>
            <a:off x="3713163" y="1176338"/>
            <a:ext cx="1216025" cy="862012"/>
          </a:xfrm>
          <a:prstGeom prst="rect">
            <a:avLst/>
          </a:prstGeom>
          <a:noFill/>
          <a:ln w="9525">
            <a:noFill/>
            <a:miter lim="800000"/>
            <a:headEnd/>
            <a:tailEnd/>
          </a:ln>
        </p:spPr>
      </p:pic>
      <p:sp>
        <p:nvSpPr>
          <p:cNvPr id="41987" name="Rectangle 3"/>
          <p:cNvSpPr>
            <a:spLocks noChangeArrowheads="1"/>
          </p:cNvSpPr>
          <p:nvPr/>
        </p:nvSpPr>
        <p:spPr bwMode="auto">
          <a:xfrm>
            <a:off x="438150" y="2035175"/>
            <a:ext cx="8210550" cy="4330700"/>
          </a:xfrm>
          <a:prstGeom prst="rect">
            <a:avLst/>
          </a:prstGeom>
          <a:noFill/>
          <a:ln w="9525">
            <a:noFill/>
            <a:miter lim="800000"/>
            <a:headEnd/>
            <a:tailEnd/>
          </a:ln>
        </p:spPr>
        <p:txBody>
          <a:bodyPr>
            <a:spAutoFit/>
          </a:bodyPr>
          <a:lstStyle/>
          <a:p>
            <a:pPr>
              <a:lnSpc>
                <a:spcPct val="90000"/>
              </a:lnSpc>
            </a:pPr>
            <a:r>
              <a:rPr lang="en-US" b="1">
                <a:latin typeface="Arial Narrow" pitchFamily="34" charset="0"/>
              </a:rPr>
              <a:t>The Center on Instruction is operated by RMC Research Corporation in partnership with </a:t>
            </a:r>
            <a:br>
              <a:rPr lang="en-US" b="1">
                <a:latin typeface="Arial Narrow" pitchFamily="34" charset="0"/>
              </a:rPr>
            </a:br>
            <a:r>
              <a:rPr lang="en-US" b="1">
                <a:latin typeface="Arial Narrow" pitchFamily="34" charset="0"/>
              </a:rPr>
              <a:t>the Florida Center for Reading Research at Florida State University; Instructional Research Group; the Texas Institute for Measurement, Evaluation, and Statistics at the University of Houston; and The Meadows Center for Preventing Educational Risk at the University of Texas at Austin.</a:t>
            </a:r>
            <a:br>
              <a:rPr lang="en-US" b="1">
                <a:latin typeface="Arial Narrow" pitchFamily="34" charset="0"/>
              </a:rPr>
            </a:br>
            <a:r>
              <a:rPr lang="en-US" b="1">
                <a:latin typeface="Arial Narrow" pitchFamily="34" charset="0"/>
              </a:rPr>
              <a:t/>
            </a:r>
            <a:br>
              <a:rPr lang="en-US" b="1">
                <a:latin typeface="Arial Narrow" pitchFamily="34" charset="0"/>
              </a:rPr>
            </a:br>
            <a:r>
              <a:rPr lang="en-US" b="1">
                <a:latin typeface="Arial Narrow" pitchFamily="34" charset="0"/>
              </a:rPr>
              <a:t>The contents of this PowerPoint were developed under cooperative agreement S283B050034 with the U.S. Department of Education. However, these contents do not necessarily represent the policy of the Department of Education, and you should not assume endorsement by the Federal Government.</a:t>
            </a:r>
            <a:br>
              <a:rPr lang="en-US" b="1">
                <a:latin typeface="Arial Narrow" pitchFamily="34" charset="0"/>
              </a:rPr>
            </a:br>
            <a:r>
              <a:rPr lang="en-US" b="1">
                <a:latin typeface="Arial Narrow" pitchFamily="34" charset="0"/>
              </a:rPr>
              <a:t/>
            </a:r>
            <a:br>
              <a:rPr lang="en-US" b="1">
                <a:latin typeface="Arial Narrow" pitchFamily="34" charset="0"/>
              </a:rPr>
            </a:br>
            <a:r>
              <a:rPr lang="en-US" b="1">
                <a:latin typeface="Arial Narrow" pitchFamily="34" charset="0"/>
              </a:rPr>
              <a:t>The Center on Instruction requests that no changes be made to the content or appearance of this product.</a:t>
            </a:r>
            <a:br>
              <a:rPr lang="en-US" b="1">
                <a:latin typeface="Arial Narrow" pitchFamily="34" charset="0"/>
              </a:rPr>
            </a:br>
            <a:r>
              <a:rPr lang="en-US" b="1">
                <a:latin typeface="Arial Narrow" pitchFamily="34" charset="0"/>
              </a:rPr>
              <a:t/>
            </a:r>
            <a:br>
              <a:rPr lang="en-US" b="1">
                <a:latin typeface="Arial Narrow" pitchFamily="34" charset="0"/>
              </a:rPr>
            </a:br>
            <a:r>
              <a:rPr lang="en-US" b="1" i="1">
                <a:latin typeface="Arial Narrow" pitchFamily="34" charset="0"/>
              </a:rPr>
              <a:t>To download a copy of this document, visit </a:t>
            </a:r>
            <a:r>
              <a:rPr lang="en-US" b="1" i="1">
                <a:latin typeface="Arial Narrow" pitchFamily="34" charset="0"/>
                <a:hlinkClick r:id="rId4"/>
              </a:rPr>
              <a:t>www.centeroninstruction.org</a:t>
            </a:r>
            <a:r>
              <a:rPr lang="en-US" b="1" i="1">
                <a:latin typeface="Arial Narrow" pitchFamily="34" charset="0"/>
              </a:rPr>
              <a:t>.</a:t>
            </a:r>
          </a:p>
          <a:p>
            <a:pPr>
              <a:lnSpc>
                <a:spcPct val="90000"/>
              </a:lnSpc>
            </a:pPr>
            <a:endParaRPr lang="en-US" b="1" i="1">
              <a:latin typeface="Arial Narrow" pitchFamily="34" charset="0"/>
            </a:endParaRPr>
          </a:p>
          <a:p>
            <a:pPr>
              <a:lnSpc>
                <a:spcPct val="90000"/>
              </a:lnSpc>
            </a:pPr>
            <a:r>
              <a:rPr lang="en-US" b="1" i="1">
                <a:latin typeface="Arial Narrow" pitchFamily="34" charset="0"/>
              </a:rPr>
              <a:t>2011</a:t>
            </a:r>
          </a:p>
        </p:txBody>
      </p:sp>
      <p:pic>
        <p:nvPicPr>
          <p:cNvPr id="41988" name="Picture 2"/>
          <p:cNvPicPr>
            <a:picLocks noChangeAspect="1" noChangeArrowheads="1"/>
          </p:cNvPicPr>
          <p:nvPr/>
        </p:nvPicPr>
        <p:blipFill>
          <a:blip r:embed="rId5"/>
          <a:srcRect/>
          <a:stretch>
            <a:fillRect/>
          </a:stretch>
        </p:blipFill>
        <p:spPr bwMode="auto">
          <a:xfrm>
            <a:off x="3000375" y="6183313"/>
            <a:ext cx="2895600" cy="3651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1EAD25C-7363-49E1-9D59-986E9EFEFF3A}"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34851" name="Picture 3" descr="COI website image"/>
          <p:cNvPicPr>
            <a:picLocks noGrp="1" noChangeAspect="1" noChangeArrowheads="1"/>
          </p:cNvPicPr>
          <p:nvPr>
            <p:ph idx="4294967295"/>
          </p:nvPr>
        </p:nvPicPr>
        <p:blipFill>
          <a:blip r:embed="rId4"/>
          <a:srcRect/>
          <a:stretch>
            <a:fillRect/>
          </a:stretch>
        </p:blipFill>
        <p:spPr>
          <a:xfrm>
            <a:off x="414337" y="1572041"/>
            <a:ext cx="4951413" cy="3640266"/>
          </a:xfrm>
          <a:ln w="50800" cmpd="dbl">
            <a:solidFill>
              <a:schemeClr val="tx1"/>
            </a:solidFill>
          </a:ln>
        </p:spPr>
      </p:pic>
      <p:pic>
        <p:nvPicPr>
          <p:cNvPr id="334852" name="Picture 4"/>
          <p:cNvPicPr>
            <a:picLocks noChangeAspect="1" noChangeArrowheads="1"/>
          </p:cNvPicPr>
          <p:nvPr/>
        </p:nvPicPr>
        <p:blipFill>
          <a:blip r:embed="rId5"/>
          <a:srcRect l="10126" t="10376" r="12471" b="9377"/>
          <a:stretch>
            <a:fillRect/>
          </a:stretch>
        </p:blipFill>
        <p:spPr bwMode="auto">
          <a:xfrm>
            <a:off x="4322648" y="2731659"/>
            <a:ext cx="4417315" cy="3796731"/>
          </a:xfrm>
          <a:prstGeom prst="rect">
            <a:avLst/>
          </a:prstGeom>
          <a:noFill/>
          <a:ln w="50800" cmpd="dbl" algn="ctr">
            <a:solidFill>
              <a:srgbClr val="000080"/>
            </a:solidFill>
            <a:miter lim="800000"/>
            <a:headEnd/>
            <a:tailEnd/>
          </a:ln>
        </p:spPr>
      </p:pic>
      <p:sp>
        <p:nvSpPr>
          <p:cNvPr id="17411" name="Text Box 5"/>
          <p:cNvSpPr txBox="1">
            <a:spLocks noChangeArrowheads="1"/>
          </p:cNvSpPr>
          <p:nvPr/>
        </p:nvSpPr>
        <p:spPr bwMode="auto">
          <a:xfrm>
            <a:off x="539750" y="1228109"/>
            <a:ext cx="4105992" cy="338554"/>
          </a:xfrm>
          <a:prstGeom prst="rect">
            <a:avLst/>
          </a:prstGeom>
          <a:noFill/>
          <a:ln w="9525">
            <a:noFill/>
            <a:miter lim="800000"/>
            <a:headEnd/>
            <a:tailEnd/>
          </a:ln>
        </p:spPr>
        <p:txBody>
          <a:bodyPr wrap="square">
            <a:spAutoFit/>
          </a:bodyPr>
          <a:lstStyle/>
          <a:p>
            <a:pPr defTabSz="914400">
              <a:lnSpc>
                <a:spcPct val="80000"/>
              </a:lnSpc>
              <a:spcBef>
                <a:spcPct val="30000"/>
              </a:spcBef>
            </a:pPr>
            <a:r>
              <a:rPr lang="en-US" sz="2000" b="1" dirty="0"/>
              <a:t>Adolescent literacy resources…</a:t>
            </a:r>
          </a:p>
        </p:txBody>
      </p:sp>
      <p:sp>
        <p:nvSpPr>
          <p:cNvPr id="2" name="TextBox 1"/>
          <p:cNvSpPr txBox="1">
            <a:spLocks noChangeArrowheads="1"/>
          </p:cNvSpPr>
          <p:nvPr/>
        </p:nvSpPr>
        <p:spPr bwMode="auto">
          <a:xfrm>
            <a:off x="5952918" y="1763427"/>
            <a:ext cx="2346325" cy="885825"/>
          </a:xfrm>
          <a:prstGeom prst="rect">
            <a:avLst/>
          </a:prstGeom>
          <a:noFill/>
          <a:ln w="9525">
            <a:noFill/>
            <a:miter lim="800000"/>
            <a:headEnd/>
            <a:tailEnd/>
          </a:ln>
        </p:spPr>
        <p:txBody>
          <a:bodyPr wrap="none">
            <a:spAutoFit/>
          </a:bodyPr>
          <a:lstStyle/>
          <a:p>
            <a:pPr defTabSz="914400">
              <a:lnSpc>
                <a:spcPct val="80000"/>
              </a:lnSpc>
              <a:spcBef>
                <a:spcPct val="30000"/>
              </a:spcBef>
            </a:pPr>
            <a:r>
              <a:rPr lang="en-US" sz="2000" b="1" dirty="0"/>
              <a:t>dww.ed.gov</a:t>
            </a:r>
          </a:p>
          <a:p>
            <a:pPr defTabSz="914400"/>
            <a:r>
              <a:rPr lang="en-US" dirty="0"/>
              <a:t>Peggy Simon</a:t>
            </a:r>
          </a:p>
          <a:p>
            <a:pPr defTabSz="914400"/>
            <a:r>
              <a:rPr lang="en-US" dirty="0">
                <a:solidFill>
                  <a:srgbClr val="27436C"/>
                </a:solidFill>
                <a:hlinkClick r:id="rId6"/>
              </a:rPr>
              <a:t>psimon@rmcres.com</a:t>
            </a:r>
            <a:endParaRPr lang="en-US" dirty="0">
              <a:solidFill>
                <a:srgbClr val="27436C"/>
              </a:solidFill>
            </a:endParaRPr>
          </a:p>
        </p:txBody>
      </p:sp>
      <p:sp>
        <p:nvSpPr>
          <p:cNvPr id="3" name="TextBox 2"/>
          <p:cNvSpPr txBox="1">
            <a:spLocks noChangeArrowheads="1"/>
          </p:cNvSpPr>
          <p:nvPr/>
        </p:nvSpPr>
        <p:spPr bwMode="auto">
          <a:xfrm>
            <a:off x="414337" y="5315924"/>
            <a:ext cx="3759455" cy="892552"/>
          </a:xfrm>
          <a:prstGeom prst="rect">
            <a:avLst/>
          </a:prstGeom>
          <a:noFill/>
          <a:ln w="9525">
            <a:noFill/>
            <a:miter lim="800000"/>
            <a:headEnd/>
            <a:tailEnd/>
          </a:ln>
        </p:spPr>
        <p:txBody>
          <a:bodyPr wrap="square">
            <a:spAutoFit/>
          </a:bodyPr>
          <a:lstStyle/>
          <a:p>
            <a:pPr defTabSz="914400">
              <a:lnSpc>
                <a:spcPct val="80000"/>
              </a:lnSpc>
              <a:spcBef>
                <a:spcPct val="30000"/>
              </a:spcBef>
            </a:pPr>
            <a:r>
              <a:rPr lang="en-US" sz="2000" b="1" dirty="0"/>
              <a:t>www.centeroninstruction.org</a:t>
            </a:r>
          </a:p>
          <a:p>
            <a:pPr defTabSz="914400"/>
            <a:r>
              <a:rPr lang="en-US" dirty="0" smtClean="0"/>
              <a:t>Vicki LaRock</a:t>
            </a:r>
            <a:endParaRPr lang="en-US" dirty="0"/>
          </a:p>
          <a:p>
            <a:pPr defTabSz="914400"/>
            <a:r>
              <a:rPr lang="en-US" dirty="0" smtClean="0">
                <a:solidFill>
                  <a:srgbClr val="27436C"/>
                </a:solidFill>
                <a:hlinkClick r:id="rId7"/>
              </a:rPr>
              <a:t>vlarock@rmccorp.com</a:t>
            </a:r>
            <a:endParaRPr lang="en-US" dirty="0" smtClean="0">
              <a:solidFill>
                <a:srgbClr val="27436C"/>
              </a:solidFill>
            </a:endParaRPr>
          </a:p>
        </p:txBody>
      </p:sp>
      <p:pic>
        <p:nvPicPr>
          <p:cNvPr id="7" name="Picture 2" descr="COI-LOGO185"/>
          <p:cNvPicPr>
            <a:picLocks noChangeAspect="1" noChangeArrowheads="1"/>
          </p:cNvPicPr>
          <p:nvPr/>
        </p:nvPicPr>
        <p:blipFill>
          <a:blip r:embed="rId8"/>
          <a:srcRect/>
          <a:stretch>
            <a:fillRect/>
          </a:stretch>
        </p:blipFill>
        <p:spPr bwMode="auto">
          <a:xfrm>
            <a:off x="3041023" y="5652120"/>
            <a:ext cx="952500" cy="7159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29734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childTnLst>
                                </p:cTn>
                              </p:par>
                              <p:par>
                                <p:cTn id="8" presetID="10" presetClass="entr" presetSubtype="0" fill="hold" nodeType="withEffect">
                                  <p:stCondLst>
                                    <p:cond delay="0"/>
                                  </p:stCondLst>
                                  <p:childTnLst>
                                    <p:set>
                                      <p:cBhvr>
                                        <p:cTn id="9" dur="1" fill="hold">
                                          <p:stCondLst>
                                            <p:cond delay="0"/>
                                          </p:stCondLst>
                                        </p:cTn>
                                        <p:tgtEl>
                                          <p:spTgt spid="334851"/>
                                        </p:tgtEl>
                                        <p:attrNameLst>
                                          <p:attrName>style.visibility</p:attrName>
                                        </p:attrNameLst>
                                      </p:cBhvr>
                                      <p:to>
                                        <p:strVal val="visible"/>
                                      </p:to>
                                    </p:set>
                                    <p:animEffect transition="in" filter="fade">
                                      <p:cBhvr>
                                        <p:cTn id="10" dur="1000"/>
                                        <p:tgtEl>
                                          <p:spTgt spid="3348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1000"/>
                            </p:stCondLst>
                            <p:childTnLst>
                              <p:par>
                                <p:cTn id="15" presetID="10" presetClass="entr" presetSubtype="0" fill="hold" nodeType="afterEffect">
                                  <p:stCondLst>
                                    <p:cond delay="1500"/>
                                  </p:stCondLst>
                                  <p:childTnLst>
                                    <p:set>
                                      <p:cBhvr>
                                        <p:cTn id="16" dur="1" fill="hold">
                                          <p:stCondLst>
                                            <p:cond delay="0"/>
                                          </p:stCondLst>
                                        </p:cTn>
                                        <p:tgtEl>
                                          <p:spTgt spid="334852"/>
                                        </p:tgtEl>
                                        <p:attrNameLst>
                                          <p:attrName>style.visibility</p:attrName>
                                        </p:attrNameLst>
                                      </p:cBhvr>
                                      <p:to>
                                        <p:strVal val="visible"/>
                                      </p:to>
                                    </p:set>
                                    <p:animEffect transition="in" filter="fade">
                                      <p:cBhvr>
                                        <p:cTn id="17" dur="1000"/>
                                        <p:tgtEl>
                                          <p:spTgt spid="33485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par>
                                <p:cTn id="21" presetID="10" presetClass="exit" presetSubtype="0" fill="hold" nodeType="withEffect">
                                  <p:stCondLst>
                                    <p:cond delay="1500"/>
                                  </p:stCondLst>
                                  <p:childTnLst>
                                    <p:animEffect transition="out" filter="fade">
                                      <p:cBhvr>
                                        <p:cTn id="22" dur="1000"/>
                                        <p:tgtEl>
                                          <p:spTgt spid="334851"/>
                                        </p:tgtEl>
                                      </p:cBhvr>
                                    </p:animEffect>
                                    <p:set>
                                      <p:cBhvr>
                                        <p:cTn id="23" dur="1" fill="hold">
                                          <p:stCondLst>
                                            <p:cond delay="999"/>
                                          </p:stCondLst>
                                        </p:cTn>
                                        <p:tgtEl>
                                          <p:spTgt spid="334851"/>
                                        </p:tgtEl>
                                        <p:attrNameLst>
                                          <p:attrName>style.visibility</p:attrName>
                                        </p:attrNameLst>
                                      </p:cBhvr>
                                      <p:to>
                                        <p:strVal val="hidden"/>
                                      </p:to>
                                    </p:set>
                                  </p:childTnLst>
                                </p:cTn>
                              </p:par>
                              <p:par>
                                <p:cTn id="24" presetID="10" presetClass="exit" presetSubtype="0" fill="hold" grpId="1" nodeType="withEffect">
                                  <p:stCondLst>
                                    <p:cond delay="1500"/>
                                  </p:stCondLst>
                                  <p:childTnLst>
                                    <p:animEffect transition="out" filter="fade">
                                      <p:cBhvr>
                                        <p:cTn id="25" dur="1000"/>
                                        <p:tgtEl>
                                          <p:spTgt spid="3"/>
                                        </p:tgtEl>
                                      </p:cBhvr>
                                    </p:animEffect>
                                    <p:set>
                                      <p:cBhvr>
                                        <p:cTn id="26" dur="1" fill="hold">
                                          <p:stCondLst>
                                            <p:cond delay="999"/>
                                          </p:stCondLst>
                                        </p:cTn>
                                        <p:tgtEl>
                                          <p:spTgt spid="3"/>
                                        </p:tgtEl>
                                        <p:attrNameLst>
                                          <p:attrName>style.visibility</p:attrName>
                                        </p:attrNameLst>
                                      </p:cBhvr>
                                      <p:to>
                                        <p:strVal val="hidden"/>
                                      </p:to>
                                    </p:set>
                                  </p:childTnLst>
                                </p:cTn>
                              </p:par>
                            </p:childTnLst>
                          </p:cTn>
                        </p:par>
                        <p:par>
                          <p:cTn id="27" fill="hold">
                            <p:stCondLst>
                              <p:cond delay="3500"/>
                            </p:stCondLst>
                            <p:childTnLst>
                              <p:par>
                                <p:cTn id="28" presetID="10" presetClass="entr" presetSubtype="0" fill="hold" nodeType="afterEffect">
                                  <p:stCondLst>
                                    <p:cond delay="1500"/>
                                  </p:stCondLst>
                                  <p:childTnLst>
                                    <p:set>
                                      <p:cBhvr>
                                        <p:cTn id="29" dur="1" fill="hold">
                                          <p:stCondLst>
                                            <p:cond delay="0"/>
                                          </p:stCondLst>
                                        </p:cTn>
                                        <p:tgtEl>
                                          <p:spTgt spid="334851"/>
                                        </p:tgtEl>
                                        <p:attrNameLst>
                                          <p:attrName>style.visibility</p:attrName>
                                        </p:attrNameLst>
                                      </p:cBhvr>
                                      <p:to>
                                        <p:strVal val="visible"/>
                                      </p:to>
                                    </p:set>
                                    <p:animEffect transition="in" filter="fade">
                                      <p:cBhvr>
                                        <p:cTn id="30" dur="1000"/>
                                        <p:tgtEl>
                                          <p:spTgt spid="334851"/>
                                        </p:tgtEl>
                                      </p:cBhvr>
                                    </p:animEffect>
                                  </p:childTnLst>
                                </p:cTn>
                              </p:par>
                              <p:par>
                                <p:cTn id="31" presetID="10" presetClass="entr" presetSubtype="0" fill="hold" grpId="2" nodeType="withEffect">
                                  <p:stCondLst>
                                    <p:cond delay="15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par>
                                <p:cTn id="34" presetID="10" presetClass="entr" presetSubtype="0" fill="hold" nodeType="withEffect">
                                  <p:stCondLst>
                                    <p:cond delay="1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p:bldP spid="3" grpId="0"/>
      <p:bldP spid="3" grpId="1"/>
      <p:bldP spid="3"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46083" name="Title 1"/>
          <p:cNvSpPr>
            <a:spLocks noGrp="1"/>
          </p:cNvSpPr>
          <p:nvPr>
            <p:ph type="title"/>
          </p:nvPr>
        </p:nvSpPr>
        <p:spPr>
          <a:xfrm>
            <a:off x="457200" y="1219200"/>
            <a:ext cx="8129588" cy="957263"/>
          </a:xfrm>
        </p:spPr>
        <p:txBody>
          <a:bodyPr/>
          <a:lstStyle/>
          <a:p>
            <a:pPr algn="ctr"/>
            <a:r>
              <a:rPr lang="en-US" b="1" dirty="0" smtClean="0">
                <a:solidFill>
                  <a:schemeClr val="accent2"/>
                </a:solidFill>
                <a:latin typeface="Arial" charset="0"/>
                <a:cs typeface="Arial" charset="0"/>
              </a:rPr>
              <a:t>Resource</a:t>
            </a:r>
            <a:r>
              <a:rPr lang="en-US" sz="3200" b="1" dirty="0" smtClean="0">
                <a:solidFill>
                  <a:schemeClr val="accent2"/>
                </a:solidFill>
                <a:latin typeface="Arial" charset="0"/>
                <a:cs typeface="Arial" charset="0"/>
              </a:rPr>
              <a:t> </a:t>
            </a:r>
            <a:r>
              <a:rPr lang="en-US" b="1" dirty="0" smtClean="0">
                <a:solidFill>
                  <a:schemeClr val="accent2"/>
                </a:solidFill>
                <a:latin typeface="Arial" charset="0"/>
                <a:cs typeface="Arial" charset="0"/>
              </a:rPr>
              <a:t>Examples</a:t>
            </a:r>
          </a:p>
        </p:txBody>
      </p:sp>
      <p:sp>
        <p:nvSpPr>
          <p:cNvPr id="46087" name="Slide Number Placeholder 2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8C1E63-768D-4521-916D-3B960E0398F4}" type="slidenum">
              <a:rPr lang="en-US">
                <a:solidFill>
                  <a:srgbClr val="898989"/>
                </a:solidFill>
              </a:rPr>
              <a:pPr fontAlgn="base">
                <a:spcBef>
                  <a:spcPct val="0"/>
                </a:spcBef>
                <a:spcAft>
                  <a:spcPct val="0"/>
                </a:spcAft>
              </a:pPr>
              <a:t>3</a:t>
            </a:fld>
            <a:endParaRPr lang="en-US">
              <a:solidFill>
                <a:srgbClr val="898989"/>
              </a:solidFill>
            </a:endParaRPr>
          </a:p>
        </p:txBody>
      </p:sp>
      <p:pic>
        <p:nvPicPr>
          <p:cNvPr id="8" name="Picture 7"/>
          <p:cNvPicPr/>
          <p:nvPr/>
        </p:nvPicPr>
        <p:blipFill>
          <a:blip r:embed="rId4"/>
          <a:srcRect l="32623" t="11625" r="15022" b="4202"/>
          <a:stretch>
            <a:fillRect/>
          </a:stretch>
        </p:blipFill>
        <p:spPr bwMode="auto">
          <a:xfrm>
            <a:off x="6080167" y="2025614"/>
            <a:ext cx="2295340" cy="3309937"/>
          </a:xfrm>
          <a:prstGeom prst="rect">
            <a:avLst/>
          </a:prstGeom>
          <a:noFill/>
          <a:ln w="9525">
            <a:noFill/>
            <a:miter lim="800000"/>
            <a:headEnd/>
            <a:tailEnd/>
          </a:ln>
        </p:spPr>
      </p:pic>
      <p:pic>
        <p:nvPicPr>
          <p:cNvPr id="9" name="Picture 8"/>
          <p:cNvPicPr/>
          <p:nvPr/>
        </p:nvPicPr>
        <p:blipFill>
          <a:blip r:embed="rId5"/>
          <a:srcRect l="25086" t="11538" r="23489" b="3989"/>
          <a:stretch>
            <a:fillRect/>
          </a:stretch>
        </p:blipFill>
        <p:spPr bwMode="auto">
          <a:xfrm>
            <a:off x="3445407" y="2847934"/>
            <a:ext cx="2295340" cy="3309937"/>
          </a:xfrm>
          <a:prstGeom prst="rect">
            <a:avLst/>
          </a:prstGeom>
          <a:noFill/>
          <a:ln w="9525">
            <a:noFill/>
            <a:miter lim="800000"/>
            <a:headEnd/>
            <a:tailEnd/>
          </a:ln>
        </p:spPr>
      </p:pic>
      <p:pic>
        <p:nvPicPr>
          <p:cNvPr id="10" name="Picture 9"/>
          <p:cNvPicPr/>
          <p:nvPr/>
        </p:nvPicPr>
        <p:blipFill>
          <a:blip r:embed="rId6"/>
          <a:srcRect l="33946" t="14189" r="16757" b="3649"/>
          <a:stretch>
            <a:fillRect/>
          </a:stretch>
        </p:blipFill>
        <p:spPr bwMode="auto">
          <a:xfrm>
            <a:off x="810842" y="2176463"/>
            <a:ext cx="2295144" cy="3310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6"/>
          <p:cNvSpPr>
            <a:spLocks noGrp="1"/>
          </p:cNvSpPr>
          <p:nvPr>
            <p:ph type="title"/>
          </p:nvPr>
        </p:nvSpPr>
        <p:spPr/>
        <p:txBody>
          <a:bodyPr/>
          <a:lstStyle/>
          <a:p>
            <a:pPr algn="ctr"/>
            <a:r>
              <a:rPr lang="en-US" b="1" dirty="0" smtClean="0">
                <a:latin typeface="Arial" charset="0"/>
                <a:cs typeface="Arial" charset="0"/>
              </a:rPr>
              <a:t>Food for Thought</a:t>
            </a:r>
          </a:p>
        </p:txBody>
      </p:sp>
      <p:pic>
        <p:nvPicPr>
          <p:cNvPr id="44035"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14" name="Rectangle 3"/>
          <p:cNvSpPr>
            <a:spLocks noGrp="1" noChangeArrowheads="1"/>
          </p:cNvSpPr>
          <p:nvPr>
            <p:ph idx="1"/>
          </p:nvPr>
        </p:nvSpPr>
        <p:spPr>
          <a:xfrm>
            <a:off x="720725" y="2600325"/>
            <a:ext cx="7866063" cy="2873375"/>
          </a:xfrm>
        </p:spPr>
        <p:txBody>
          <a:bodyPr rtlCol="0">
            <a:normAutofit/>
          </a:bodyPr>
          <a:lstStyle/>
          <a:p>
            <a:pPr fontAlgn="auto">
              <a:spcAft>
                <a:spcPts val="0"/>
              </a:spcAft>
              <a:buFontTx/>
              <a:buNone/>
              <a:defRPr/>
            </a:pPr>
            <a:r>
              <a:rPr lang="en-US" sz="3600" b="0" dirty="0" smtClean="0"/>
              <a:t>There are two ways to improve results: redesign the school based on best practices or get new kids. </a:t>
            </a:r>
          </a:p>
          <a:p>
            <a:pPr indent="-457200" fontAlgn="auto">
              <a:spcAft>
                <a:spcPts val="0"/>
              </a:spcAft>
              <a:buFontTx/>
              <a:buNone/>
              <a:defRPr/>
            </a:pPr>
            <a:r>
              <a:rPr lang="en-US" sz="3600" b="0" dirty="0"/>
              <a:t>			</a:t>
            </a:r>
            <a:r>
              <a:rPr lang="en-US" b="0" dirty="0" smtClean="0"/>
              <a:t>-- </a:t>
            </a:r>
            <a:r>
              <a:rPr lang="en-US" b="0" dirty="0"/>
              <a:t>Tim </a:t>
            </a:r>
            <a:r>
              <a:rPr lang="en-US" b="0" dirty="0" smtClean="0"/>
              <a:t>Westerberg, former high school 					    principal in Littleton, CO</a:t>
            </a:r>
            <a:endParaRPr lang="en-US" b="0" dirty="0"/>
          </a:p>
        </p:txBody>
      </p:sp>
      <p:sp>
        <p:nvSpPr>
          <p:cNvPr id="44037" name="Slide Number Placeholder 1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08ADC-980A-4D80-A29F-306F0D6A34F8}" type="slidenum">
              <a:rPr lang="en-US">
                <a:solidFill>
                  <a:srgbClr val="898989"/>
                </a:solidFill>
              </a:rPr>
              <a:pPr fontAlgn="base">
                <a:spcBef>
                  <a:spcPct val="0"/>
                </a:spcBef>
                <a:spcAft>
                  <a:spcPct val="0"/>
                </a:spcAft>
              </a:pPr>
              <a:t>4</a:t>
            </a:fld>
            <a:endParaRPr lang="en-US">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46083" name="Title 1"/>
          <p:cNvSpPr>
            <a:spLocks noGrp="1"/>
          </p:cNvSpPr>
          <p:nvPr>
            <p:ph type="title"/>
          </p:nvPr>
        </p:nvSpPr>
        <p:spPr>
          <a:xfrm>
            <a:off x="668338" y="1219200"/>
            <a:ext cx="7866062" cy="957263"/>
          </a:xfrm>
        </p:spPr>
        <p:txBody>
          <a:bodyPr/>
          <a:lstStyle/>
          <a:p>
            <a:pPr algn="ctr"/>
            <a:r>
              <a:rPr lang="en-US" sz="3200" b="1" dirty="0" smtClean="0">
                <a:solidFill>
                  <a:schemeClr val="accent1"/>
                </a:solidFill>
                <a:latin typeface="Arial" charset="0"/>
                <a:cs typeface="Arial" charset="0"/>
              </a:rPr>
              <a:t> </a:t>
            </a:r>
            <a:r>
              <a:rPr lang="en-US" sz="3200" b="1" dirty="0" smtClean="0">
                <a:solidFill>
                  <a:schemeClr val="accent2"/>
                </a:solidFill>
                <a:latin typeface="Arial" charset="0"/>
                <a:cs typeface="Arial" charset="0"/>
              </a:rPr>
              <a:t>Literacy Proficiency for ALL Students</a:t>
            </a:r>
            <a:endParaRPr lang="en-US" sz="3200" dirty="0" smtClean="0">
              <a:solidFill>
                <a:schemeClr val="accent2"/>
              </a:solidFill>
              <a:latin typeface="Arial" charset="0"/>
              <a:cs typeface="Arial" charset="0"/>
            </a:endParaRPr>
          </a:p>
        </p:txBody>
      </p:sp>
      <p:pic>
        <p:nvPicPr>
          <p:cNvPr id="46084" name="Picture 11" descr="fms-0262"/>
          <p:cNvPicPr>
            <a:picLocks noChangeAspect="1" noChangeArrowheads="1"/>
          </p:cNvPicPr>
          <p:nvPr/>
        </p:nvPicPr>
        <p:blipFill>
          <a:blip r:embed="rId4"/>
          <a:srcRect/>
          <a:stretch>
            <a:fillRect/>
          </a:stretch>
        </p:blipFill>
        <p:spPr bwMode="auto">
          <a:xfrm>
            <a:off x="5926138" y="2352675"/>
            <a:ext cx="2608262" cy="1731963"/>
          </a:xfrm>
          <a:prstGeom prst="rect">
            <a:avLst/>
          </a:prstGeom>
          <a:noFill/>
          <a:ln w="9525">
            <a:solidFill>
              <a:schemeClr val="tx1"/>
            </a:solidFill>
            <a:miter lim="800000"/>
            <a:headEnd/>
            <a:tailEnd/>
          </a:ln>
        </p:spPr>
      </p:pic>
      <p:sp>
        <p:nvSpPr>
          <p:cNvPr id="46085" name="TextBox 20"/>
          <p:cNvSpPr txBox="1">
            <a:spLocks noChangeArrowheads="1"/>
          </p:cNvSpPr>
          <p:nvPr/>
        </p:nvSpPr>
        <p:spPr bwMode="auto">
          <a:xfrm>
            <a:off x="820738" y="4260850"/>
            <a:ext cx="7380287" cy="523875"/>
          </a:xfrm>
          <a:prstGeom prst="rect">
            <a:avLst/>
          </a:prstGeom>
          <a:noFill/>
          <a:ln w="9525">
            <a:noFill/>
            <a:miter lim="800000"/>
            <a:headEnd/>
            <a:tailEnd/>
          </a:ln>
        </p:spPr>
        <p:txBody>
          <a:bodyPr>
            <a:spAutoFit/>
          </a:bodyPr>
          <a:lstStyle/>
          <a:p>
            <a:pPr marL="346075" indent="-346075">
              <a:spcBef>
                <a:spcPts val="1200"/>
              </a:spcBef>
              <a:buFont typeface="Arial" charset="0"/>
              <a:buChar char="•"/>
            </a:pPr>
            <a:r>
              <a:rPr lang="en-US" sz="2800">
                <a:solidFill>
                  <a:srgbClr val="27436C"/>
                </a:solidFill>
                <a:latin typeface="Calibri" pitchFamily="34" charset="0"/>
              </a:rPr>
              <a:t>Provide interventions for struggling readers</a:t>
            </a:r>
          </a:p>
        </p:txBody>
      </p:sp>
      <p:sp>
        <p:nvSpPr>
          <p:cNvPr id="46086" name="TextBox 23"/>
          <p:cNvSpPr txBox="1">
            <a:spLocks noChangeArrowheads="1"/>
          </p:cNvSpPr>
          <p:nvPr/>
        </p:nvSpPr>
        <p:spPr bwMode="auto">
          <a:xfrm>
            <a:off x="820738" y="2352675"/>
            <a:ext cx="5105400" cy="2085975"/>
          </a:xfrm>
          <a:prstGeom prst="rect">
            <a:avLst/>
          </a:prstGeom>
          <a:noFill/>
          <a:ln w="9525">
            <a:noFill/>
            <a:miter lim="800000"/>
            <a:headEnd/>
            <a:tailEnd/>
          </a:ln>
        </p:spPr>
        <p:txBody>
          <a:bodyPr>
            <a:spAutoFit/>
          </a:bodyPr>
          <a:lstStyle/>
          <a:p>
            <a:pPr marL="346075" indent="-346075">
              <a:spcBef>
                <a:spcPts val="675"/>
              </a:spcBef>
              <a:buFont typeface="Arial" charset="0"/>
              <a:buChar char="•"/>
            </a:pPr>
            <a:r>
              <a:rPr lang="en-US" sz="2800">
                <a:solidFill>
                  <a:srgbClr val="27436C"/>
                </a:solidFill>
                <a:latin typeface="Calibri" pitchFamily="34" charset="0"/>
              </a:rPr>
              <a:t>Raise overall literacy levels</a:t>
            </a:r>
          </a:p>
          <a:p>
            <a:pPr marL="346075" indent="-346075">
              <a:spcBef>
                <a:spcPts val="675"/>
              </a:spcBef>
            </a:pPr>
            <a:endParaRPr lang="en-US" sz="2800">
              <a:solidFill>
                <a:srgbClr val="27436C"/>
              </a:solidFill>
              <a:latin typeface="Calibri" pitchFamily="34" charset="0"/>
            </a:endParaRPr>
          </a:p>
          <a:p>
            <a:pPr marL="346075" indent="-346075">
              <a:spcBef>
                <a:spcPts val="675"/>
              </a:spcBef>
              <a:buFont typeface="Arial" charset="0"/>
              <a:buChar char="•"/>
            </a:pPr>
            <a:r>
              <a:rPr lang="en-US" sz="2800">
                <a:solidFill>
                  <a:srgbClr val="27436C"/>
                </a:solidFill>
                <a:latin typeface="Calibri" pitchFamily="34" charset="0"/>
              </a:rPr>
              <a:t>Develop content area literacy </a:t>
            </a:r>
          </a:p>
          <a:p>
            <a:pPr marL="346075" indent="-346075">
              <a:spcBef>
                <a:spcPts val="675"/>
              </a:spcBef>
              <a:buFont typeface="Arial" charset="0"/>
              <a:buChar char="•"/>
            </a:pPr>
            <a:endParaRPr lang="en-US" sz="2800">
              <a:solidFill>
                <a:srgbClr val="27436C"/>
              </a:solidFill>
              <a:latin typeface="Calibri" pitchFamily="34" charset="0"/>
            </a:endParaRPr>
          </a:p>
        </p:txBody>
      </p:sp>
      <p:sp>
        <p:nvSpPr>
          <p:cNvPr id="46087" name="Slide Number Placeholder 2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8C1E63-768D-4521-916D-3B960E0398F4}" type="slidenum">
              <a:rPr lang="en-US">
                <a:solidFill>
                  <a:srgbClr val="898989"/>
                </a:solidFill>
              </a:rPr>
              <a:pPr fontAlgn="base">
                <a:spcBef>
                  <a:spcPct val="0"/>
                </a:spcBef>
                <a:spcAft>
                  <a:spcPct val="0"/>
                </a:spcAft>
              </a:pPr>
              <a:t>5</a:t>
            </a:fld>
            <a:endParaRPr lang="en-US">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129" name="Group 2"/>
          <p:cNvGrpSpPr>
            <a:grpSpLocks noChangeAspect="1"/>
          </p:cNvGrpSpPr>
          <p:nvPr/>
        </p:nvGrpSpPr>
        <p:grpSpPr bwMode="auto">
          <a:xfrm>
            <a:off x="381000" y="287338"/>
            <a:ext cx="8305800" cy="6245225"/>
            <a:chOff x="0" y="0"/>
            <a:chExt cx="7470" cy="5605"/>
          </a:xfrm>
        </p:grpSpPr>
        <p:sp>
          <p:nvSpPr>
            <p:cNvPr id="48134" name="AutoShape 3"/>
            <p:cNvSpPr>
              <a:spLocks noChangeAspect="1" noChangeArrowheads="1" noTextEdit="1"/>
            </p:cNvSpPr>
            <p:nvPr/>
          </p:nvSpPr>
          <p:spPr bwMode="auto">
            <a:xfrm>
              <a:off x="0" y="0"/>
              <a:ext cx="5760" cy="4320"/>
            </a:xfrm>
            <a:prstGeom prst="rect">
              <a:avLst/>
            </a:prstGeom>
            <a:noFill/>
            <a:ln w="9525">
              <a:noFill/>
              <a:miter lim="800000"/>
              <a:headEnd/>
              <a:tailEnd/>
            </a:ln>
          </p:spPr>
          <p:txBody>
            <a:bodyPr/>
            <a:lstStyle/>
            <a:p>
              <a:endParaRPr lang="en-US"/>
            </a:p>
          </p:txBody>
        </p:sp>
        <p:pic>
          <p:nvPicPr>
            <p:cNvPr id="48135" name="Picture 4"/>
            <p:cNvPicPr>
              <a:picLocks noChangeAspect="1" noChangeArrowheads="1"/>
            </p:cNvPicPr>
            <p:nvPr/>
          </p:nvPicPr>
          <p:blipFill>
            <a:blip r:embed="rId3">
              <a:lum bright="40000" contrast="-20000"/>
              <a:grayscl/>
            </a:blip>
            <a:srcRect/>
            <a:stretch>
              <a:fillRect/>
            </a:stretch>
          </p:blipFill>
          <p:spPr bwMode="auto">
            <a:xfrm>
              <a:off x="0" y="0"/>
              <a:ext cx="7470" cy="5605"/>
            </a:xfrm>
            <a:prstGeom prst="rect">
              <a:avLst/>
            </a:prstGeom>
            <a:noFill/>
            <a:ln w="9525">
              <a:noFill/>
              <a:miter lim="800000"/>
              <a:headEnd/>
              <a:tailEnd/>
            </a:ln>
          </p:spPr>
        </p:pic>
      </p:grpSp>
      <p:grpSp>
        <p:nvGrpSpPr>
          <p:cNvPr id="48130" name="Group 5"/>
          <p:cNvGrpSpPr>
            <a:grpSpLocks noChangeAspect="1"/>
          </p:cNvGrpSpPr>
          <p:nvPr/>
        </p:nvGrpSpPr>
        <p:grpSpPr bwMode="auto">
          <a:xfrm>
            <a:off x="0" y="0"/>
            <a:ext cx="9144000" cy="6858000"/>
            <a:chOff x="0" y="0"/>
            <a:chExt cx="7470" cy="5605"/>
          </a:xfrm>
        </p:grpSpPr>
        <p:sp>
          <p:nvSpPr>
            <p:cNvPr id="48132" name="AutoShape 6"/>
            <p:cNvSpPr>
              <a:spLocks noChangeAspect="1" noChangeArrowheads="1" noTextEdit="1"/>
            </p:cNvSpPr>
            <p:nvPr/>
          </p:nvSpPr>
          <p:spPr bwMode="auto">
            <a:xfrm>
              <a:off x="0" y="0"/>
              <a:ext cx="5760" cy="4320"/>
            </a:xfrm>
            <a:prstGeom prst="rect">
              <a:avLst/>
            </a:prstGeom>
            <a:noFill/>
            <a:ln w="9525">
              <a:solidFill>
                <a:schemeClr val="accent2"/>
              </a:solidFill>
              <a:miter lim="800000"/>
              <a:headEnd/>
              <a:tailEnd/>
            </a:ln>
          </p:spPr>
          <p:txBody>
            <a:bodyPr/>
            <a:lstStyle/>
            <a:p>
              <a:endParaRPr lang="en-US"/>
            </a:p>
          </p:txBody>
        </p:sp>
        <p:pic>
          <p:nvPicPr>
            <p:cNvPr id="48133" name="Picture 7"/>
            <p:cNvPicPr>
              <a:picLocks noChangeAspect="1" noChangeArrowheads="1"/>
            </p:cNvPicPr>
            <p:nvPr/>
          </p:nvPicPr>
          <p:blipFill>
            <a:blip r:embed="rId3"/>
            <a:srcRect/>
            <a:stretch>
              <a:fillRect/>
            </a:stretch>
          </p:blipFill>
          <p:spPr bwMode="auto">
            <a:xfrm>
              <a:off x="0" y="0"/>
              <a:ext cx="7470" cy="5605"/>
            </a:xfrm>
            <a:prstGeom prst="rect">
              <a:avLst/>
            </a:prstGeom>
            <a:noFill/>
            <a:ln w="9525">
              <a:solidFill>
                <a:schemeClr val="accent2"/>
              </a:solidFill>
              <a:miter lim="800000"/>
              <a:headEnd/>
              <a:tailEnd/>
            </a:ln>
          </p:spPr>
        </p:pic>
      </p:grpSp>
      <p:sp>
        <p:nvSpPr>
          <p:cNvPr id="48131"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CEDA2-57AC-413E-B758-5650FE30C111}" type="slidenum">
              <a:rPr lang="en-US">
                <a:solidFill>
                  <a:srgbClr val="898989"/>
                </a:solidFill>
              </a:rPr>
              <a:pPr fontAlgn="base">
                <a:spcBef>
                  <a:spcPct val="0"/>
                </a:spcBef>
                <a:spcAft>
                  <a:spcPct val="0"/>
                </a:spcAft>
              </a:pPr>
              <a:t>6</a:t>
            </a:fld>
            <a:endParaRPr lang="en-US">
              <a:solidFill>
                <a:srgbClr val="898989"/>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50179" name="Text Box 5"/>
          <p:cNvSpPr txBox="1">
            <a:spLocks noChangeArrowheads="1"/>
          </p:cNvSpPr>
          <p:nvPr/>
        </p:nvSpPr>
        <p:spPr bwMode="auto">
          <a:xfrm>
            <a:off x="685800" y="1317625"/>
            <a:ext cx="7924800" cy="1476375"/>
          </a:xfrm>
          <a:prstGeom prst="rect">
            <a:avLst/>
          </a:prstGeom>
          <a:noFill/>
          <a:ln w="38100" cmpd="dbl" algn="ctr">
            <a:noFill/>
            <a:miter lim="800000"/>
            <a:headEnd/>
            <a:tailEnd/>
          </a:ln>
        </p:spPr>
        <p:txBody>
          <a:bodyPr>
            <a:spAutoFit/>
          </a:bodyPr>
          <a:lstStyle/>
          <a:p>
            <a:pPr>
              <a:lnSpc>
                <a:spcPct val="90000"/>
              </a:lnSpc>
              <a:spcBef>
                <a:spcPct val="20000"/>
              </a:spcBef>
            </a:pPr>
            <a:r>
              <a:rPr lang="en-US" b="1">
                <a:latin typeface="Calibri" pitchFamily="34" charset="0"/>
              </a:rPr>
              <a:t>Vocabulary Research</a:t>
            </a:r>
            <a:r>
              <a:rPr lang="en-US">
                <a:latin typeface="Calibri" pitchFamily="34" charset="0"/>
              </a:rPr>
              <a:t>: </a:t>
            </a:r>
            <a:r>
              <a:rPr lang="en-US">
                <a:solidFill>
                  <a:srgbClr val="27436C"/>
                </a:solidFill>
                <a:latin typeface="Calibri" pitchFamily="34" charset="0"/>
              </a:rPr>
              <a:t>Explicit </a:t>
            </a:r>
            <a:r>
              <a:rPr lang="en-US">
                <a:solidFill>
                  <a:schemeClr val="tx2"/>
                </a:solidFill>
                <a:latin typeface="Calibri" pitchFamily="34" charset="0"/>
              </a:rPr>
              <a:t>vocabulary</a:t>
            </a:r>
            <a:r>
              <a:rPr lang="en-US">
                <a:solidFill>
                  <a:srgbClr val="27436C"/>
                </a:solidFill>
                <a:latin typeface="Calibri" pitchFamily="34" charset="0"/>
              </a:rPr>
              <a:t> instruction has a substantial effect on students’ vocabulary acquisition in ALL content areas and across a variety of texts. </a:t>
            </a:r>
            <a:r>
              <a:rPr lang="en-US" sz="1200">
                <a:latin typeface="Calibri" pitchFamily="34" charset="0"/>
              </a:rPr>
              <a:t>(Kamil et al., 2008)</a:t>
            </a:r>
            <a:endParaRPr lang="en-US" sz="1200">
              <a:solidFill>
                <a:srgbClr val="27436C"/>
              </a:solidFill>
              <a:latin typeface="Calibri" pitchFamily="34" charset="0"/>
            </a:endParaRPr>
          </a:p>
          <a:p>
            <a:pPr>
              <a:lnSpc>
                <a:spcPct val="90000"/>
              </a:lnSpc>
              <a:spcBef>
                <a:spcPct val="20000"/>
              </a:spcBef>
            </a:pPr>
            <a:r>
              <a:rPr lang="en-US">
                <a:solidFill>
                  <a:srgbClr val="27436C"/>
                </a:solidFill>
                <a:latin typeface="Calibri" pitchFamily="34" charset="0"/>
              </a:rPr>
              <a:t>Knowing the meanings of words relates strongly to comprehension and overall academic success. </a:t>
            </a:r>
            <a:br>
              <a:rPr lang="en-US">
                <a:solidFill>
                  <a:srgbClr val="27436C"/>
                </a:solidFill>
                <a:latin typeface="Calibri" pitchFamily="34" charset="0"/>
              </a:rPr>
            </a:br>
            <a:r>
              <a:rPr lang="en-US" sz="1200">
                <a:latin typeface="Calibri" pitchFamily="34" charset="0"/>
              </a:rPr>
              <a:t>(Baumann, Kame’enui &amp; Ash, 2003, National Institute of Child Health and Human Development, 2000)</a:t>
            </a:r>
            <a:endParaRPr lang="en-US" sz="1200">
              <a:solidFill>
                <a:srgbClr val="27436C"/>
              </a:solidFill>
              <a:latin typeface="Calibri" pitchFamily="34" charset="0"/>
            </a:endParaRPr>
          </a:p>
        </p:txBody>
      </p:sp>
      <p:sp>
        <p:nvSpPr>
          <p:cNvPr id="16" name="Text Box 3"/>
          <p:cNvSpPr txBox="1">
            <a:spLocks noChangeArrowheads="1"/>
          </p:cNvSpPr>
          <p:nvPr/>
        </p:nvSpPr>
        <p:spPr bwMode="auto">
          <a:xfrm>
            <a:off x="1781175" y="3143250"/>
            <a:ext cx="6172200" cy="1987550"/>
          </a:xfrm>
          <a:prstGeom prst="rect">
            <a:avLst/>
          </a:prstGeom>
          <a:solidFill>
            <a:srgbClr val="FFFFCC"/>
          </a:solidFill>
          <a:ln w="63500" cmpd="dbl" algn="ctr">
            <a:solidFill>
              <a:schemeClr val="tx1"/>
            </a:solidFill>
            <a:round/>
            <a:headEnd/>
            <a:tailEnd/>
          </a:ln>
        </p:spPr>
        <p:txBody>
          <a:bodyPr>
            <a:spAutoFit/>
          </a:bodyPr>
          <a:lstStyle/>
          <a:p>
            <a:pPr defTabSz="508000">
              <a:lnSpc>
                <a:spcPct val="90000"/>
              </a:lnSpc>
              <a:spcBef>
                <a:spcPct val="20000"/>
              </a:spcBef>
            </a:pPr>
            <a:r>
              <a:rPr lang="en-US" sz="1600" b="1">
                <a:latin typeface="Calibri" pitchFamily="34" charset="0"/>
              </a:rPr>
              <a:t>All content area teachers should…</a:t>
            </a:r>
          </a:p>
          <a:p>
            <a:pPr marL="347663" lvl="1" indent="-233363" defTabSz="508000">
              <a:spcBef>
                <a:spcPct val="60000"/>
              </a:spcBef>
              <a:buFontTx/>
              <a:buChar char="•"/>
            </a:pPr>
            <a:r>
              <a:rPr lang="en-US" sz="1600">
                <a:latin typeface="Calibri" pitchFamily="34" charset="0"/>
              </a:rPr>
              <a:t>include explicit vocabulary instruction in regular classroom lessons</a:t>
            </a:r>
          </a:p>
          <a:p>
            <a:pPr marL="347663" lvl="1" indent="-233363" defTabSz="508000">
              <a:spcBef>
                <a:spcPct val="60000"/>
              </a:spcBef>
              <a:buFontTx/>
              <a:buChar char="•"/>
            </a:pPr>
            <a:r>
              <a:rPr lang="en-US" sz="1600">
                <a:latin typeface="Calibri" pitchFamily="34" charset="0"/>
              </a:rPr>
              <a:t>provide repeated exposure to and practice in using new words in multiple contexts</a:t>
            </a:r>
          </a:p>
          <a:p>
            <a:pPr marL="347663" lvl="1" indent="-233363" defTabSz="508000">
              <a:spcBef>
                <a:spcPct val="60000"/>
              </a:spcBef>
              <a:buFontTx/>
              <a:buChar char="•"/>
            </a:pPr>
            <a:r>
              <a:rPr lang="en-US" sz="1600">
                <a:latin typeface="Calibri" pitchFamily="34" charset="0"/>
              </a:rPr>
              <a:t>teach both word meanings and strategies for independent vocabulary acquisition</a:t>
            </a:r>
          </a:p>
        </p:txBody>
      </p:sp>
      <p:sp>
        <p:nvSpPr>
          <p:cNvPr id="50181" name="Slide Number Placeholder 1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7DE7F8-9701-4D1B-AE3F-505CDE34E291}" type="slidenum">
              <a:rPr lang="en-US">
                <a:solidFill>
                  <a:srgbClr val="898989"/>
                </a:solidFill>
              </a:rPr>
              <a:pPr fontAlgn="base">
                <a:spcBef>
                  <a:spcPct val="0"/>
                </a:spcBef>
                <a:spcAft>
                  <a:spcPct val="0"/>
                </a:spcAft>
              </a:pPr>
              <a:t>7</a:t>
            </a:fld>
            <a:endParaRPr lang="en-US">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52227" name="Text Box 5"/>
          <p:cNvSpPr txBox="1">
            <a:spLocks noChangeArrowheads="1"/>
          </p:cNvSpPr>
          <p:nvPr/>
        </p:nvSpPr>
        <p:spPr bwMode="auto">
          <a:xfrm>
            <a:off x="685800" y="1173163"/>
            <a:ext cx="7924800" cy="1006475"/>
          </a:xfrm>
          <a:prstGeom prst="rect">
            <a:avLst/>
          </a:prstGeom>
          <a:noFill/>
          <a:ln w="38100" cmpd="dbl" algn="ctr">
            <a:noFill/>
            <a:miter lim="800000"/>
            <a:headEnd/>
            <a:tailEnd/>
          </a:ln>
        </p:spPr>
        <p:txBody>
          <a:bodyPr>
            <a:spAutoFit/>
          </a:bodyPr>
          <a:lstStyle/>
          <a:p>
            <a:pPr>
              <a:lnSpc>
                <a:spcPct val="90000"/>
              </a:lnSpc>
              <a:spcBef>
                <a:spcPct val="20000"/>
              </a:spcBef>
            </a:pPr>
            <a:r>
              <a:rPr lang="en-US" b="1">
                <a:latin typeface="Calibri" pitchFamily="34" charset="0"/>
              </a:rPr>
              <a:t>Comprehension Research </a:t>
            </a:r>
            <a:r>
              <a:rPr lang="en-US">
                <a:latin typeface="Calibri" pitchFamily="34" charset="0"/>
              </a:rPr>
              <a:t>: </a:t>
            </a:r>
            <a:r>
              <a:rPr lang="en-US">
                <a:solidFill>
                  <a:srgbClr val="27436C"/>
                </a:solidFill>
                <a:latin typeface="Calibri" pitchFamily="34" charset="0"/>
              </a:rPr>
              <a:t>There is strong evidence to support the use of direct and explicit instruction in </a:t>
            </a:r>
            <a:r>
              <a:rPr lang="en-US">
                <a:solidFill>
                  <a:schemeClr val="tx2"/>
                </a:solidFill>
                <a:latin typeface="Calibri" pitchFamily="34" charset="0"/>
              </a:rPr>
              <a:t>comprehension</a:t>
            </a:r>
            <a:r>
              <a:rPr lang="en-US">
                <a:solidFill>
                  <a:srgbClr val="27436C"/>
                </a:solidFill>
                <a:latin typeface="Calibri" pitchFamily="34" charset="0"/>
              </a:rPr>
              <a:t> strategies and how to flexibly select and use them to improve students’ reading comprehension.</a:t>
            </a:r>
            <a:br>
              <a:rPr lang="en-US">
                <a:solidFill>
                  <a:srgbClr val="27436C"/>
                </a:solidFill>
                <a:latin typeface="Calibri" pitchFamily="34" charset="0"/>
              </a:rPr>
            </a:br>
            <a:r>
              <a:rPr lang="en-US" sz="1200">
                <a:latin typeface="Calibri" pitchFamily="34" charset="0"/>
              </a:rPr>
              <a:t>(Kamil et al., 2008)</a:t>
            </a:r>
            <a:endParaRPr lang="en-US" sz="1200">
              <a:solidFill>
                <a:srgbClr val="27436C"/>
              </a:solidFill>
              <a:latin typeface="Calibri" pitchFamily="34" charset="0"/>
            </a:endParaRPr>
          </a:p>
        </p:txBody>
      </p:sp>
      <p:sp>
        <p:nvSpPr>
          <p:cNvPr id="16" name="Text Box 2"/>
          <p:cNvSpPr txBox="1">
            <a:spLocks noChangeArrowheads="1"/>
          </p:cNvSpPr>
          <p:nvPr/>
        </p:nvSpPr>
        <p:spPr bwMode="auto">
          <a:xfrm>
            <a:off x="566738" y="2305050"/>
            <a:ext cx="3957637" cy="1938338"/>
          </a:xfrm>
          <a:prstGeom prst="rect">
            <a:avLst/>
          </a:prstGeom>
          <a:solidFill>
            <a:srgbClr val="FFFFCC"/>
          </a:solidFill>
          <a:ln w="63500" cmpd="dbl" algn="ctr">
            <a:solidFill>
              <a:schemeClr val="tx1"/>
            </a:solidFill>
            <a:miter lim="800000"/>
            <a:headEnd/>
            <a:tailEnd/>
          </a:ln>
        </p:spPr>
        <p:txBody>
          <a:bodyPr>
            <a:spAutoFit/>
          </a:bodyPr>
          <a:lstStyle/>
          <a:p>
            <a:pPr defTabSz="508000">
              <a:lnSpc>
                <a:spcPct val="90000"/>
              </a:lnSpc>
              <a:spcBef>
                <a:spcPct val="20000"/>
              </a:spcBef>
            </a:pPr>
            <a:r>
              <a:rPr lang="en-US" sz="1600" b="1">
                <a:latin typeface="Calibri" pitchFamily="34" charset="0"/>
              </a:rPr>
              <a:t>Teachers should…</a:t>
            </a:r>
            <a:endParaRPr lang="en-US" sz="1600">
              <a:latin typeface="Calibri" pitchFamily="34" charset="0"/>
            </a:endParaRPr>
          </a:p>
          <a:p>
            <a:pPr marL="390525" lvl="1" indent="-276225" defTabSz="508000">
              <a:lnSpc>
                <a:spcPct val="90000"/>
              </a:lnSpc>
              <a:spcBef>
                <a:spcPct val="40000"/>
              </a:spcBef>
              <a:buFontTx/>
              <a:buChar char="•"/>
            </a:pPr>
            <a:r>
              <a:rPr lang="en-US" sz="1600">
                <a:latin typeface="Calibri" pitchFamily="34" charset="0"/>
              </a:rPr>
              <a:t>provide direct, explicit strategy instruction</a:t>
            </a:r>
          </a:p>
          <a:p>
            <a:pPr marL="390525" lvl="1" indent="-276225" defTabSz="508000">
              <a:lnSpc>
                <a:spcPct val="90000"/>
              </a:lnSpc>
              <a:spcBef>
                <a:spcPct val="40000"/>
              </a:spcBef>
              <a:buFontTx/>
              <a:buChar char="•"/>
            </a:pPr>
            <a:r>
              <a:rPr lang="en-US" sz="1600">
                <a:latin typeface="Calibri" pitchFamily="34" charset="0"/>
              </a:rPr>
              <a:t>understand  cognitive demands for reading texts in their disciplines</a:t>
            </a:r>
          </a:p>
          <a:p>
            <a:pPr marL="390525" lvl="1" indent="-276225" defTabSz="508000">
              <a:lnSpc>
                <a:spcPct val="90000"/>
              </a:lnSpc>
              <a:spcBef>
                <a:spcPct val="40000"/>
              </a:spcBef>
              <a:buFontTx/>
              <a:buChar char="•"/>
            </a:pPr>
            <a:r>
              <a:rPr lang="en-US" sz="1600">
                <a:latin typeface="Calibri" pitchFamily="34" charset="0"/>
              </a:rPr>
              <a:t>help students become better readers of context area texts</a:t>
            </a:r>
          </a:p>
        </p:txBody>
      </p:sp>
      <p:sp>
        <p:nvSpPr>
          <p:cNvPr id="17" name="Text Box 3"/>
          <p:cNvSpPr txBox="1">
            <a:spLocks noChangeArrowheads="1"/>
          </p:cNvSpPr>
          <p:nvPr/>
        </p:nvSpPr>
        <p:spPr bwMode="auto">
          <a:xfrm>
            <a:off x="4762500" y="2524125"/>
            <a:ext cx="3848100" cy="3071813"/>
          </a:xfrm>
          <a:prstGeom prst="rect">
            <a:avLst/>
          </a:prstGeom>
          <a:solidFill>
            <a:srgbClr val="FFFFCC"/>
          </a:solidFill>
          <a:ln w="63500" cmpd="dbl" algn="ctr">
            <a:solidFill>
              <a:schemeClr val="tx1"/>
            </a:solidFill>
            <a:miter lim="800000"/>
            <a:headEnd/>
            <a:tailEnd/>
          </a:ln>
        </p:spPr>
        <p:txBody>
          <a:bodyPr>
            <a:spAutoFit/>
          </a:bodyPr>
          <a:lstStyle/>
          <a:p>
            <a:pPr defTabSz="508000">
              <a:lnSpc>
                <a:spcPct val="90000"/>
              </a:lnSpc>
              <a:spcBef>
                <a:spcPct val="20000"/>
              </a:spcBef>
            </a:pPr>
            <a:r>
              <a:rPr lang="en-US" sz="1600" b="1">
                <a:latin typeface="Calibri" pitchFamily="34" charset="0"/>
              </a:rPr>
              <a:t>Effective strategies include:</a:t>
            </a:r>
          </a:p>
          <a:p>
            <a:pPr marL="347663" lvl="1" indent="-233363" defTabSz="508000">
              <a:spcBef>
                <a:spcPct val="60000"/>
              </a:spcBef>
              <a:buFont typeface="Arial" charset="0"/>
              <a:buChar char="•"/>
            </a:pPr>
            <a:r>
              <a:rPr lang="en-US" sz="1600">
                <a:latin typeface="Calibri" pitchFamily="34" charset="0"/>
              </a:rPr>
              <a:t>Answer questions</a:t>
            </a:r>
          </a:p>
          <a:p>
            <a:pPr marL="347663" lvl="1" indent="-233363" defTabSz="508000">
              <a:spcBef>
                <a:spcPct val="60000"/>
              </a:spcBef>
              <a:buFont typeface="Arial" charset="0"/>
              <a:buChar char="•"/>
            </a:pPr>
            <a:r>
              <a:rPr lang="en-US" sz="1600">
                <a:latin typeface="Calibri" pitchFamily="34" charset="0"/>
              </a:rPr>
              <a:t>Generate and answer questions	</a:t>
            </a:r>
          </a:p>
          <a:p>
            <a:pPr marL="347663" lvl="1" indent="-233363" defTabSz="508000">
              <a:spcBef>
                <a:spcPct val="60000"/>
              </a:spcBef>
              <a:buFontTx/>
              <a:buChar char="•"/>
            </a:pPr>
            <a:r>
              <a:rPr lang="en-US" sz="1600">
                <a:latin typeface="Calibri" pitchFamily="34" charset="0"/>
              </a:rPr>
              <a:t>Monitor comprehension</a:t>
            </a:r>
          </a:p>
          <a:p>
            <a:pPr marL="347663" lvl="1" indent="-233363" defTabSz="508000">
              <a:spcBef>
                <a:spcPct val="60000"/>
              </a:spcBef>
              <a:buFontTx/>
              <a:buChar char="•"/>
            </a:pPr>
            <a:r>
              <a:rPr lang="en-US" sz="1600">
                <a:latin typeface="Calibri" pitchFamily="34" charset="0"/>
              </a:rPr>
              <a:t>Multiple strategy instruction</a:t>
            </a:r>
          </a:p>
          <a:p>
            <a:pPr marL="347663" lvl="1" indent="-233363" defTabSz="508000">
              <a:spcBef>
                <a:spcPct val="60000"/>
              </a:spcBef>
              <a:buFontTx/>
              <a:buChar char="•"/>
            </a:pPr>
            <a:r>
              <a:rPr lang="en-US" sz="1600">
                <a:latin typeface="Calibri" pitchFamily="34" charset="0"/>
              </a:rPr>
              <a:t>Background knowledge</a:t>
            </a:r>
          </a:p>
          <a:p>
            <a:pPr marL="347663" lvl="1" indent="-233363" defTabSz="508000">
              <a:spcBef>
                <a:spcPct val="60000"/>
              </a:spcBef>
              <a:buFontTx/>
              <a:buChar char="•"/>
            </a:pPr>
            <a:r>
              <a:rPr lang="en-US" sz="1600">
                <a:latin typeface="Calibri" pitchFamily="34" charset="0"/>
              </a:rPr>
              <a:t>Summarization</a:t>
            </a:r>
          </a:p>
          <a:p>
            <a:pPr marL="347663" lvl="1" indent="-233363" defTabSz="508000">
              <a:spcBef>
                <a:spcPct val="60000"/>
              </a:spcBef>
              <a:buFontTx/>
              <a:buChar char="•"/>
            </a:pPr>
            <a:r>
              <a:rPr lang="en-US" sz="1600">
                <a:latin typeface="Calibri" pitchFamily="34" charset="0"/>
              </a:rPr>
              <a:t>Graphic organizers</a:t>
            </a:r>
          </a:p>
        </p:txBody>
      </p:sp>
      <p:sp>
        <p:nvSpPr>
          <p:cNvPr id="18" name="Text Box 3"/>
          <p:cNvSpPr txBox="1">
            <a:spLocks noChangeArrowheads="1"/>
          </p:cNvSpPr>
          <p:nvPr/>
        </p:nvSpPr>
        <p:spPr bwMode="auto">
          <a:xfrm>
            <a:off x="685800" y="4921250"/>
            <a:ext cx="3848100" cy="1347788"/>
          </a:xfrm>
          <a:prstGeom prst="rect">
            <a:avLst/>
          </a:prstGeom>
          <a:solidFill>
            <a:srgbClr val="FFFFCC"/>
          </a:solidFill>
          <a:ln w="63500" cmpd="dbl" algn="ctr">
            <a:solidFill>
              <a:schemeClr val="tx1"/>
            </a:solidFill>
            <a:miter lim="800000"/>
            <a:headEnd/>
            <a:tailEnd/>
          </a:ln>
        </p:spPr>
        <p:txBody>
          <a:bodyPr>
            <a:spAutoFit/>
          </a:bodyPr>
          <a:lstStyle/>
          <a:p>
            <a:pPr defTabSz="508000">
              <a:lnSpc>
                <a:spcPct val="90000"/>
              </a:lnSpc>
              <a:spcBef>
                <a:spcPct val="20000"/>
              </a:spcBef>
            </a:pPr>
            <a:r>
              <a:rPr lang="en-US" sz="1600" b="1">
                <a:latin typeface="Calibri" pitchFamily="34" charset="0"/>
              </a:rPr>
              <a:t>Motivation and engagement tips:</a:t>
            </a:r>
          </a:p>
          <a:p>
            <a:pPr marL="347663" lvl="1" indent="-233363" defTabSz="508000">
              <a:spcBef>
                <a:spcPct val="60000"/>
              </a:spcBef>
              <a:buFont typeface="Arial" charset="0"/>
              <a:buChar char="•"/>
            </a:pPr>
            <a:r>
              <a:rPr lang="en-US" sz="1600">
                <a:latin typeface="Calibri" pitchFamily="34" charset="0"/>
              </a:rPr>
              <a:t>Establish learning goals</a:t>
            </a:r>
          </a:p>
          <a:p>
            <a:pPr marL="347663" lvl="1" indent="-233363" defTabSz="508000">
              <a:spcBef>
                <a:spcPct val="60000"/>
              </a:spcBef>
              <a:buFont typeface="Arial" charset="0"/>
              <a:buChar char="•"/>
            </a:pPr>
            <a:r>
              <a:rPr lang="en-US" sz="1600">
                <a:latin typeface="Calibri" pitchFamily="34" charset="0"/>
              </a:rPr>
              <a:t>Provide feedback, choice, and collaboration opportunities</a:t>
            </a:r>
          </a:p>
        </p:txBody>
      </p:sp>
      <p:sp>
        <p:nvSpPr>
          <p:cNvPr id="52231" name="Slide Number Placeholder 1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E54E3C-2275-4CEA-91C3-6A00B4515315}" type="slidenum">
              <a:rPr lang="en-US">
                <a:solidFill>
                  <a:srgbClr val="898989"/>
                </a:solidFill>
              </a:rPr>
              <a:pPr fontAlgn="base">
                <a:spcBef>
                  <a:spcPct val="0"/>
                </a:spcBef>
                <a:spcAft>
                  <a:spcPct val="0"/>
                </a:spcAft>
              </a:pPr>
              <a:t>8</a:t>
            </a:fld>
            <a:endParaRPr lang="en-US">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COI-LOGO185"/>
          <p:cNvPicPr>
            <a:picLocks noChangeAspect="1" noChangeArrowheads="1"/>
          </p:cNvPicPr>
          <p:nvPr/>
        </p:nvPicPr>
        <p:blipFill>
          <a:blip r:embed="rId3"/>
          <a:srcRect/>
          <a:stretch>
            <a:fillRect/>
          </a:stretch>
        </p:blipFill>
        <p:spPr bwMode="auto">
          <a:xfrm>
            <a:off x="7634288" y="5837238"/>
            <a:ext cx="952500" cy="715962"/>
          </a:xfrm>
          <a:prstGeom prst="rect">
            <a:avLst/>
          </a:prstGeom>
          <a:noFill/>
          <a:ln w="9525">
            <a:noFill/>
            <a:miter lim="800000"/>
            <a:headEnd/>
            <a:tailEnd/>
          </a:ln>
        </p:spPr>
      </p:pic>
      <p:sp>
        <p:nvSpPr>
          <p:cNvPr id="54275" name="Text Box 5"/>
          <p:cNvSpPr txBox="1">
            <a:spLocks noChangeArrowheads="1"/>
          </p:cNvSpPr>
          <p:nvPr/>
        </p:nvSpPr>
        <p:spPr bwMode="auto">
          <a:xfrm>
            <a:off x="685800" y="1312863"/>
            <a:ext cx="5380038" cy="1255712"/>
          </a:xfrm>
          <a:prstGeom prst="rect">
            <a:avLst/>
          </a:prstGeom>
          <a:noFill/>
          <a:ln w="38100" cmpd="dbl" algn="ctr">
            <a:noFill/>
            <a:miter lim="800000"/>
            <a:headEnd/>
            <a:tailEnd/>
          </a:ln>
        </p:spPr>
        <p:txBody>
          <a:bodyPr>
            <a:spAutoFit/>
          </a:bodyPr>
          <a:lstStyle/>
          <a:p>
            <a:pPr>
              <a:lnSpc>
                <a:spcPct val="90000"/>
              </a:lnSpc>
              <a:spcBef>
                <a:spcPct val="20000"/>
              </a:spcBef>
            </a:pPr>
            <a:r>
              <a:rPr lang="en-US" b="1">
                <a:latin typeface="Calibri" pitchFamily="34" charset="0"/>
              </a:rPr>
              <a:t>Research Finding</a:t>
            </a:r>
            <a:r>
              <a:rPr lang="en-US">
                <a:latin typeface="Calibri" pitchFamily="34" charset="0"/>
              </a:rPr>
              <a:t>: </a:t>
            </a:r>
            <a:r>
              <a:rPr lang="en-US">
                <a:solidFill>
                  <a:srgbClr val="27436C"/>
                </a:solidFill>
                <a:latin typeface="Calibri" pitchFamily="34" charset="0"/>
              </a:rPr>
              <a:t>Classrooms that frequently incorporate </a:t>
            </a:r>
            <a:r>
              <a:rPr lang="en-US">
                <a:solidFill>
                  <a:schemeClr val="accent2"/>
                </a:solidFill>
                <a:latin typeface="Calibri" pitchFamily="34" charset="0"/>
              </a:rPr>
              <a:t>extended discussions </a:t>
            </a:r>
            <a:r>
              <a:rPr lang="en-US">
                <a:solidFill>
                  <a:srgbClr val="27436C"/>
                </a:solidFill>
                <a:latin typeface="Calibri" pitchFamily="34" charset="0"/>
              </a:rPr>
              <a:t>show greater literacy gains than classes that have little or no opportunity for discussion. </a:t>
            </a:r>
            <a:br>
              <a:rPr lang="en-US">
                <a:solidFill>
                  <a:srgbClr val="27436C"/>
                </a:solidFill>
                <a:latin typeface="Calibri" pitchFamily="34" charset="0"/>
              </a:rPr>
            </a:br>
            <a:r>
              <a:rPr lang="en-US" sz="1200">
                <a:latin typeface="Calibri" pitchFamily="34" charset="0"/>
              </a:rPr>
              <a:t>(Kamil et al., 2008)</a:t>
            </a:r>
            <a:endParaRPr lang="en-US" sz="1200">
              <a:solidFill>
                <a:srgbClr val="27436C"/>
              </a:solidFill>
              <a:latin typeface="Calibri" pitchFamily="34" charset="0"/>
            </a:endParaRPr>
          </a:p>
        </p:txBody>
      </p:sp>
      <p:pic>
        <p:nvPicPr>
          <p:cNvPr id="54276" name="Picture 15" descr="IMG_0972"/>
          <p:cNvPicPr>
            <a:picLocks noChangeAspect="1" noChangeArrowheads="1"/>
          </p:cNvPicPr>
          <p:nvPr/>
        </p:nvPicPr>
        <p:blipFill>
          <a:blip r:embed="rId4"/>
          <a:srcRect/>
          <a:stretch>
            <a:fillRect/>
          </a:stretch>
        </p:blipFill>
        <p:spPr bwMode="auto">
          <a:xfrm>
            <a:off x="6065838" y="1173163"/>
            <a:ext cx="2278062" cy="1516062"/>
          </a:xfrm>
          <a:prstGeom prst="rect">
            <a:avLst/>
          </a:prstGeom>
          <a:noFill/>
          <a:ln w="9525">
            <a:noFill/>
            <a:miter lim="800000"/>
            <a:headEnd/>
            <a:tailEnd/>
          </a:ln>
        </p:spPr>
      </p:pic>
      <p:sp>
        <p:nvSpPr>
          <p:cNvPr id="17" name="Text Box 2"/>
          <p:cNvSpPr txBox="1">
            <a:spLocks noChangeArrowheads="1"/>
          </p:cNvSpPr>
          <p:nvPr/>
        </p:nvSpPr>
        <p:spPr bwMode="auto">
          <a:xfrm>
            <a:off x="1066800" y="3314700"/>
            <a:ext cx="7162800" cy="2136775"/>
          </a:xfrm>
          <a:prstGeom prst="rect">
            <a:avLst/>
          </a:prstGeom>
          <a:solidFill>
            <a:srgbClr val="FFFFCC"/>
          </a:solidFill>
          <a:ln w="63500" cmpd="dbl" algn="ctr">
            <a:solidFill>
              <a:schemeClr val="tx1"/>
            </a:solidFill>
            <a:miter lim="800000"/>
            <a:headEnd/>
            <a:tailEnd/>
          </a:ln>
        </p:spPr>
        <p:txBody>
          <a:bodyPr>
            <a:spAutoFit/>
          </a:bodyPr>
          <a:lstStyle/>
          <a:p>
            <a:pPr defTabSz="508000">
              <a:lnSpc>
                <a:spcPct val="90000"/>
              </a:lnSpc>
              <a:spcBef>
                <a:spcPct val="20000"/>
              </a:spcBef>
            </a:pPr>
            <a:r>
              <a:rPr lang="en-US" sz="1600" b="1">
                <a:latin typeface="Calibri" pitchFamily="34" charset="0"/>
              </a:rPr>
              <a:t>Teachers should…</a:t>
            </a:r>
            <a:endParaRPr lang="en-US" sz="1600">
              <a:latin typeface="Calibri" pitchFamily="34" charset="0"/>
            </a:endParaRPr>
          </a:p>
          <a:p>
            <a:pPr marL="390525" lvl="1" indent="-276225" defTabSz="508000">
              <a:lnSpc>
                <a:spcPct val="90000"/>
              </a:lnSpc>
              <a:spcBef>
                <a:spcPct val="40000"/>
              </a:spcBef>
              <a:buFontTx/>
              <a:buChar char="•"/>
            </a:pPr>
            <a:r>
              <a:rPr lang="en-US" sz="1600">
                <a:latin typeface="Calibri" pitchFamily="34" charset="0"/>
              </a:rPr>
              <a:t>select engaging and relevant materials</a:t>
            </a:r>
          </a:p>
          <a:p>
            <a:pPr marL="390525" lvl="1" indent="-276225" defTabSz="508000">
              <a:lnSpc>
                <a:spcPct val="90000"/>
              </a:lnSpc>
              <a:spcBef>
                <a:spcPct val="40000"/>
              </a:spcBef>
              <a:buFontTx/>
              <a:buChar char="•"/>
            </a:pPr>
            <a:r>
              <a:rPr lang="en-US" sz="1600">
                <a:latin typeface="Calibri" pitchFamily="34" charset="0"/>
              </a:rPr>
              <a:t>create discussion-rich classroom environment</a:t>
            </a:r>
          </a:p>
          <a:p>
            <a:pPr marL="390525" lvl="1" indent="-276225" defTabSz="508000">
              <a:lnSpc>
                <a:spcPct val="90000"/>
              </a:lnSpc>
              <a:spcBef>
                <a:spcPct val="40000"/>
              </a:spcBef>
              <a:buFontTx/>
              <a:buChar char="•"/>
            </a:pPr>
            <a:r>
              <a:rPr lang="en-US" sz="1600">
                <a:latin typeface="Calibri" pitchFamily="34" charset="0"/>
              </a:rPr>
              <a:t>develop questions that require reflection, deep thinking , and making connections</a:t>
            </a:r>
          </a:p>
          <a:p>
            <a:pPr marL="390525" lvl="1" indent="-276225" defTabSz="508000">
              <a:lnSpc>
                <a:spcPct val="90000"/>
              </a:lnSpc>
              <a:spcBef>
                <a:spcPct val="40000"/>
              </a:spcBef>
              <a:buFontTx/>
              <a:buChar char="•"/>
            </a:pPr>
            <a:r>
              <a:rPr lang="en-US" sz="1600">
                <a:latin typeface="Calibri" pitchFamily="34" charset="0"/>
              </a:rPr>
              <a:t>ask follow up questions to extend the discussion</a:t>
            </a:r>
          </a:p>
          <a:p>
            <a:pPr marL="390525" lvl="1" indent="-276225" defTabSz="508000">
              <a:lnSpc>
                <a:spcPct val="90000"/>
              </a:lnSpc>
              <a:spcBef>
                <a:spcPct val="40000"/>
              </a:spcBef>
              <a:buFontTx/>
              <a:buChar char="•"/>
            </a:pPr>
            <a:r>
              <a:rPr lang="en-US" sz="1600">
                <a:latin typeface="Calibri" pitchFamily="34" charset="0"/>
              </a:rPr>
              <a:t>facilitate small group discussions</a:t>
            </a:r>
          </a:p>
        </p:txBody>
      </p:sp>
      <p:sp>
        <p:nvSpPr>
          <p:cNvPr id="54278" name="Slide Number Placeholder 1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54E7A9-1783-4FB9-AE50-04D6A6522637}" type="slidenum">
              <a:rPr lang="en-US">
                <a:solidFill>
                  <a:srgbClr val="898989"/>
                </a:solidFill>
              </a:rPr>
              <a:pPr fontAlgn="base">
                <a:spcBef>
                  <a:spcPct val="0"/>
                </a:spcBef>
                <a:spcAft>
                  <a:spcPct val="0"/>
                </a:spcAft>
              </a:pPr>
              <a:t>9</a:t>
            </a:fld>
            <a:endParaRPr lang="en-US">
              <a:solidFill>
                <a:srgbClr val="898989"/>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
</p:tagLst>
</file>

<file path=ppt/tags/tag2.xml><?xml version="1.0" encoding="utf-8"?>
<p:tagLst xmlns:a="http://schemas.openxmlformats.org/drawingml/2006/main" xmlns:r="http://schemas.openxmlformats.org/officeDocument/2006/relationships" xmlns:p="http://schemas.openxmlformats.org/presentationml/2006/main">
  <p:tag name="TIMING" val="|38.5|8.4"/>
</p:tagLst>
</file>

<file path=ppt/tags/tag3.xml><?xml version="1.0" encoding="utf-8"?>
<p:tagLst xmlns:a="http://schemas.openxmlformats.org/drawingml/2006/main" xmlns:r="http://schemas.openxmlformats.org/officeDocument/2006/relationships" xmlns:p="http://schemas.openxmlformats.org/presentationml/2006/main">
  <p:tag name="TIMING" val="|34.6"/>
</p:tagLst>
</file>

<file path=ppt/tags/tag4.xml><?xml version="1.0" encoding="utf-8"?>
<p:tagLst xmlns:a="http://schemas.openxmlformats.org/drawingml/2006/main" xmlns:r="http://schemas.openxmlformats.org/officeDocument/2006/relationships" xmlns:p="http://schemas.openxmlformats.org/presentationml/2006/main">
  <p:tag name="TIMING" val="|25.2"/>
</p:tagLst>
</file>

<file path=ppt/theme/theme1.xml><?xml version="1.0" encoding="utf-8"?>
<a:theme xmlns:a="http://schemas.openxmlformats.org/drawingml/2006/main" name="SIG_West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IG_West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SIG_West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SIG_West_Presentation</Template>
  <TotalTime>1359</TotalTime>
  <Words>741</Words>
  <Application>Microsoft Office PowerPoint</Application>
  <PresentationFormat>On-screen Show (4:3)</PresentationFormat>
  <Paragraphs>188</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SIG_West_Presentation</vt:lpstr>
      <vt:lpstr>2_SIG_West_Presentation</vt:lpstr>
      <vt:lpstr>3_SIG_West_Presentation</vt:lpstr>
      <vt:lpstr>Adolescent Literacy Instruction: Putting Research Into Practice</vt:lpstr>
      <vt:lpstr>PowerPoint Presentation</vt:lpstr>
      <vt:lpstr>Resource Examples</vt:lpstr>
      <vt:lpstr>Food for Thought</vt:lpstr>
      <vt:lpstr> Literacy Proficiency for ALL Students</vt:lpstr>
      <vt:lpstr>PowerPoint Presentation</vt:lpstr>
      <vt:lpstr>PowerPoint Presentation</vt:lpstr>
      <vt:lpstr>PowerPoint Presentation</vt:lpstr>
      <vt:lpstr>PowerPoint Presentation</vt:lpstr>
      <vt:lpstr>PowerPoint Presentation</vt:lpstr>
      <vt:lpstr>PowerPoint Presentation</vt:lpstr>
      <vt:lpstr>Strong Leadership </vt:lpstr>
      <vt:lpstr>PowerPoint Presentation</vt:lpstr>
      <vt:lpstr>PowerPoint Presentation</vt:lpstr>
      <vt:lpstr>PowerPoint Presentation</vt:lpstr>
      <vt:lpstr>PowerPoint Presentation</vt:lpstr>
      <vt:lpstr>What Comes Next?</vt:lpstr>
      <vt:lpstr>Your Turn Again</vt:lpstr>
      <vt:lpstr>Final Thoughts</vt:lpstr>
      <vt:lpstr>PowerPoint Presentation</vt:lpstr>
    </vt:vector>
  </TitlesOfParts>
  <Company>McREL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PRESENTATIONTITLE HERE</dc:title>
  <dc:creator>Natalie Voltes</dc:creator>
  <cp:lastModifiedBy>Ruth Dober</cp:lastModifiedBy>
  <cp:revision>153</cp:revision>
  <dcterms:created xsi:type="dcterms:W3CDTF">2011-04-15T22:47:29Z</dcterms:created>
  <dcterms:modified xsi:type="dcterms:W3CDTF">2011-05-25T14:31:34Z</dcterms:modified>
</cp:coreProperties>
</file>