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9"/>
  </p:notesMasterIdLst>
  <p:handoutMasterIdLst>
    <p:handoutMasterId r:id="rId50"/>
  </p:handoutMasterIdLst>
  <p:sldIdLst>
    <p:sldId id="290" r:id="rId2"/>
    <p:sldId id="397" r:id="rId3"/>
    <p:sldId id="291" r:id="rId4"/>
    <p:sldId id="353" r:id="rId5"/>
    <p:sldId id="354" r:id="rId6"/>
    <p:sldId id="292" r:id="rId7"/>
    <p:sldId id="293" r:id="rId8"/>
    <p:sldId id="374" r:id="rId9"/>
    <p:sldId id="295" r:id="rId10"/>
    <p:sldId id="358" r:id="rId11"/>
    <p:sldId id="355" r:id="rId12"/>
    <p:sldId id="385" r:id="rId13"/>
    <p:sldId id="356" r:id="rId14"/>
    <p:sldId id="362" r:id="rId15"/>
    <p:sldId id="386" r:id="rId16"/>
    <p:sldId id="387" r:id="rId17"/>
    <p:sldId id="333" r:id="rId18"/>
    <p:sldId id="376" r:id="rId19"/>
    <p:sldId id="359" r:id="rId20"/>
    <p:sldId id="360" r:id="rId21"/>
    <p:sldId id="371" r:id="rId22"/>
    <p:sldId id="361" r:id="rId23"/>
    <p:sldId id="357" r:id="rId24"/>
    <p:sldId id="389" r:id="rId25"/>
    <p:sldId id="390" r:id="rId26"/>
    <p:sldId id="345" r:id="rId27"/>
    <p:sldId id="377" r:id="rId28"/>
    <p:sldId id="363" r:id="rId29"/>
    <p:sldId id="393" r:id="rId30"/>
    <p:sldId id="383" r:id="rId31"/>
    <p:sldId id="394" r:id="rId32"/>
    <p:sldId id="365" r:id="rId33"/>
    <p:sldId id="347" r:id="rId34"/>
    <p:sldId id="378" r:id="rId35"/>
    <p:sldId id="395" r:id="rId36"/>
    <p:sldId id="367" r:id="rId37"/>
    <p:sldId id="396" r:id="rId38"/>
    <p:sldId id="384" r:id="rId39"/>
    <p:sldId id="369" r:id="rId40"/>
    <p:sldId id="349" r:id="rId41"/>
    <p:sldId id="379" r:id="rId42"/>
    <p:sldId id="350" r:id="rId43"/>
    <p:sldId id="351" r:id="rId44"/>
    <p:sldId id="380" r:id="rId45"/>
    <p:sldId id="352" r:id="rId46"/>
    <p:sldId id="381" r:id="rId47"/>
    <p:sldId id="392" r:id="rId48"/>
  </p:sldIdLst>
  <p:sldSz cx="9144000" cy="6858000" type="screen4x3"/>
  <p:notesSz cx="6858000" cy="9296400"/>
  <p:defaultTextStyle>
    <a:defPPr>
      <a:defRPr lang="en-US"/>
    </a:defPPr>
    <a:lvl1pPr algn="l" defTabSz="457200" rtl="0" fontAlgn="base">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GCRLA -" initials="" lastIdx="15" clrIdx="0"/>
  <p:cmAuthor id="1" name="Saro Mohammed" initials="" lastIdx="1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3A43"/>
    <a:srgbClr val="000000"/>
    <a:srgbClr val="179E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037" autoAdjust="0"/>
    <p:restoredTop sz="90979" autoAdjust="0"/>
  </p:normalViewPr>
  <p:slideViewPr>
    <p:cSldViewPr snapToGrid="0" snapToObjects="1">
      <p:cViewPr>
        <p:scale>
          <a:sx n="70" d="100"/>
          <a:sy n="70" d="100"/>
        </p:scale>
        <p:origin x="-3128" y="-720"/>
      </p:cViewPr>
      <p:guideLst>
        <p:guide orient="horz" pos="2160"/>
        <p:guide pos="2880"/>
      </p:guideLst>
    </p:cSldViewPr>
  </p:slideViewPr>
  <p:outlineViewPr>
    <p:cViewPr>
      <p:scale>
        <a:sx n="33" d="100"/>
        <a:sy n="33" d="100"/>
      </p:scale>
      <p:origin x="0" y="9280"/>
    </p:cViewPr>
  </p:outlineViewPr>
  <p:notesTextViewPr>
    <p:cViewPr>
      <p:scale>
        <a:sx n="100" d="100"/>
        <a:sy n="100" d="100"/>
      </p:scale>
      <p:origin x="0" y="0"/>
    </p:cViewPr>
  </p:notesTextViewPr>
  <p:sorterViewPr>
    <p:cViewPr>
      <p:scale>
        <a:sx n="150" d="100"/>
        <a:sy n="150" d="100"/>
      </p:scale>
      <p:origin x="0" y="0"/>
    </p:cViewPr>
  </p:sorterViewPr>
  <p:notesViewPr>
    <p:cSldViewPr snapToGrid="0" snapToObjects="1">
      <p:cViewPr>
        <p:scale>
          <a:sx n="200" d="100"/>
          <a:sy n="200" d="100"/>
        </p:scale>
        <p:origin x="-3496" y="-88"/>
      </p:cViewPr>
      <p:guideLst>
        <p:guide orient="horz" pos="2928"/>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handoutMaster" Target="handoutMasters/handoutMaster1.xml"/><Relationship Id="rId51" Type="http://schemas.openxmlformats.org/officeDocument/2006/relationships/printerSettings" Target="printerSettings/printerSettings1.bin"/><Relationship Id="rId52" Type="http://schemas.openxmlformats.org/officeDocument/2006/relationships/commentAuthors" Target="commentAuthors.xml"/><Relationship Id="rId53" Type="http://schemas.openxmlformats.org/officeDocument/2006/relationships/presProps" Target="presProps.xml"/><Relationship Id="rId54" Type="http://schemas.openxmlformats.org/officeDocument/2006/relationships/viewProps" Target="viewProps.xml"/><Relationship Id="rId55" Type="http://schemas.openxmlformats.org/officeDocument/2006/relationships/theme" Target="theme/theme1.xml"/><Relationship Id="rId56"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45D48BC0-FB98-436A-93F3-3CD1AB4805BB}" type="datetimeFigureOut">
              <a:rPr lang="en-US"/>
              <a:pPr>
                <a:defRPr/>
              </a:pPr>
              <a:t>10/4/11</a:t>
            </a:fld>
            <a:endParaRPr lang="en-US"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ED8B0030-9625-4726-AC51-C78613838380}" type="slidenum">
              <a:rPr lang="en-US"/>
              <a:pPr>
                <a:defRPr/>
              </a:pPr>
              <a:t>‹#›</a:t>
            </a:fld>
            <a:endParaRPr lang="en-US" dirty="0"/>
          </a:p>
        </p:txBody>
      </p:sp>
    </p:spTree>
    <p:extLst>
      <p:ext uri="{BB962C8B-B14F-4D97-AF65-F5344CB8AC3E}">
        <p14:creationId xmlns:p14="http://schemas.microsoft.com/office/powerpoint/2010/main" val="8392790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B5A39687-5F76-45D2-8C61-A2F5A073A82C}" type="datetimeFigureOut">
              <a:rPr lang="en-US"/>
              <a:pPr>
                <a:defRPr/>
              </a:pPr>
              <a:t>10/4/11</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311C2CD2-96B9-4CDE-A337-8892893F1FD8}" type="slidenum">
              <a:rPr lang="en-US"/>
              <a:pPr>
                <a:defRPr/>
              </a:pPr>
              <a:t>‹#›</a:t>
            </a:fld>
            <a:endParaRPr lang="en-US" dirty="0"/>
          </a:p>
        </p:txBody>
      </p:sp>
    </p:spTree>
    <p:extLst>
      <p:ext uri="{BB962C8B-B14F-4D97-AF65-F5344CB8AC3E}">
        <p14:creationId xmlns:p14="http://schemas.microsoft.com/office/powerpoint/2010/main" val="531429301"/>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9521" name="Placeholder 2"/>
          <p:cNvSpPr>
            <a:spLocks noGrp="1" noRot="1" noChangeAspect="1"/>
          </p:cNvSpPr>
          <p:nvPr>
            <p:ph type="sldImg"/>
          </p:nvPr>
        </p:nvSpPr>
        <p:spPr bwMode="auto">
          <a:noFill/>
          <a:ln>
            <a:solidFill>
              <a:srgbClr val="000000"/>
            </a:solidFill>
            <a:miter lim="800000"/>
            <a:headEnd/>
            <a:tailEnd/>
          </a:ln>
        </p:spPr>
      </p:sp>
      <p:sp>
        <p:nvSpPr>
          <p:cNvPr id="619522" name="Placeholder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10</a:t>
            </a:fld>
            <a:endParaRPr lang="en-US" dirty="0"/>
          </a:p>
        </p:txBody>
      </p:sp>
    </p:spTree>
    <p:extLst>
      <p:ext uri="{BB962C8B-B14F-4D97-AF65-F5344CB8AC3E}">
        <p14:creationId xmlns:p14="http://schemas.microsoft.com/office/powerpoint/2010/main" val="18327063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Elementary</a:t>
            </a:r>
            <a:r>
              <a:rPr lang="en-US" baseline="0" dirty="0" smtClean="0"/>
              <a:t> and Secondary Education Act (Section 1003(g))– funding to SEAs for school improvement</a:t>
            </a:r>
            <a:endParaRPr lang="en-US" dirty="0"/>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11</a:t>
            </a:fld>
            <a:endParaRPr lang="en-US" dirty="0"/>
          </a:p>
        </p:txBody>
      </p:sp>
    </p:spTree>
    <p:extLst>
      <p:ext uri="{BB962C8B-B14F-4D97-AF65-F5344CB8AC3E}">
        <p14:creationId xmlns:p14="http://schemas.microsoft.com/office/powerpoint/2010/main" val="39583870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Placeholder 2"/>
          <p:cNvSpPr>
            <a:spLocks noGrp="1" noRot="1" noChangeAspect="1"/>
          </p:cNvSpPr>
          <p:nvPr>
            <p:ph type="sldImg"/>
          </p:nvPr>
        </p:nvSpPr>
        <p:spPr bwMode="auto">
          <a:noFill/>
          <a:ln>
            <a:solidFill>
              <a:srgbClr val="000000"/>
            </a:solidFill>
            <a:miter lim="800000"/>
            <a:headEnd/>
            <a:tailEnd/>
          </a:ln>
        </p:spPr>
      </p:sp>
      <p:sp>
        <p:nvSpPr>
          <p:cNvPr id="260099" name="Rectangle 3"/>
          <p:cNvSpPr>
            <a:spLocks noGrp="1"/>
          </p:cNvSpPr>
          <p:nvPr>
            <p:ph type="body" idx="1"/>
          </p:nvPr>
        </p:nvSpPr>
        <p:spPr bwMode="auto">
          <a:noFill/>
        </p:spPr>
        <p:txBody>
          <a:bodyPr wrap="square" numCol="1" anchor="t" anchorCtr="0" compatLnSpc="1">
            <a:prstTxWarp prst="textNoShape">
              <a:avLst/>
            </a:prstTxWarp>
          </a:bodyPr>
          <a:lstStyle/>
          <a:p>
            <a:pPr lvl="1">
              <a:lnSpc>
                <a:spcPct val="80000"/>
              </a:lnSpc>
            </a:pPr>
            <a:endParaRPr lang="en-US" dirty="0">
              <a:solidFill>
                <a:schemeClr val="accent2"/>
              </a:solidFill>
            </a:endParaRPr>
          </a:p>
          <a:p>
            <a:endParaRPr lang="en-US" sz="1400" dirty="0"/>
          </a:p>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baseline="0" dirty="0" smtClean="0"/>
              <a:t>Create explicit connections between SIG and RTI at the SEA, LEA &amp; RCC levels and communicate explicit connections (Crosswalk)</a:t>
            </a:r>
          </a:p>
          <a:p>
            <a:pPr marL="228600" indent="-228600">
              <a:buAutoNum type="arabicPeriod"/>
            </a:pPr>
            <a:r>
              <a:rPr lang="en-US" baseline="0" dirty="0" smtClean="0"/>
              <a:t>Collaboration at the SEA level– this is more than collaborating between SPED and Gen Ed.  How do we do that?  (Curriculum &amp; Instruction, Title I, Title III, etc.)</a:t>
            </a:r>
          </a:p>
          <a:p>
            <a:pPr marL="228600" indent="-228600">
              <a:buAutoNum type="arabicPeriod"/>
            </a:pPr>
            <a:r>
              <a:rPr lang="en-US" baseline="0" dirty="0" smtClean="0"/>
              <a:t>Building capacity at all levels (RCC, SEA, LEA, school leadership) of work already done and supporting work in process (concern with turnover)</a:t>
            </a:r>
          </a:p>
          <a:p>
            <a:pPr marL="228600" indent="-228600">
              <a:buAutoNum type="arabicPeriod"/>
            </a:pPr>
            <a:r>
              <a:rPr lang="en-US" baseline="0" dirty="0" smtClean="0"/>
              <a:t>What tools are there to support the “HOW” of teaching and RTI implementation, how do we identify good tools?  How to implement?  How to teach?</a:t>
            </a:r>
            <a:endParaRPr lang="en-US" dirty="0"/>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13</a:t>
            </a:fld>
            <a:endParaRPr lang="en-US" dirty="0"/>
          </a:p>
        </p:txBody>
      </p:sp>
    </p:spTree>
    <p:extLst>
      <p:ext uri="{BB962C8B-B14F-4D97-AF65-F5344CB8AC3E}">
        <p14:creationId xmlns:p14="http://schemas.microsoft.com/office/powerpoint/2010/main" val="39145593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i="0" kern="1200" dirty="0" smtClean="0">
                <a:solidFill>
                  <a:schemeClr val="tx1"/>
                </a:solidFill>
                <a:latin typeface="+mn-lt"/>
                <a:ea typeface="ＭＳ Ｐゴシック" charset="-128"/>
                <a:cs typeface="ＭＳ Ｐゴシック" charset="-128"/>
              </a:rPr>
              <a:t>This is also Handout 2: talk</a:t>
            </a:r>
            <a:r>
              <a:rPr lang="en-US" sz="1200" i="0" kern="1200" baseline="0" dirty="0" smtClean="0">
                <a:solidFill>
                  <a:schemeClr val="tx1"/>
                </a:solidFill>
                <a:latin typeface="+mn-lt"/>
                <a:ea typeface="ＭＳ Ｐゴシック" charset="-128"/>
                <a:cs typeface="ＭＳ Ｐゴシック" charset="-128"/>
              </a:rPr>
              <a:t> about what it says, how it can be used to facilitate discussion</a:t>
            </a:r>
            <a:endParaRPr lang="en-US" sz="1200" i="0" kern="1200" dirty="0" smtClean="0">
              <a:solidFill>
                <a:schemeClr val="tx1"/>
              </a:solidFill>
              <a:latin typeface="+mn-lt"/>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14</a:t>
            </a:fld>
            <a:endParaRPr lang="en-US" dirty="0"/>
          </a:p>
        </p:txBody>
      </p:sp>
    </p:spTree>
    <p:extLst>
      <p:ext uri="{BB962C8B-B14F-4D97-AF65-F5344CB8AC3E}">
        <p14:creationId xmlns:p14="http://schemas.microsoft.com/office/powerpoint/2010/main" val="9017797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i="1" kern="1200" dirty="0" smtClean="0">
              <a:solidFill>
                <a:schemeClr val="tx1"/>
              </a:solidFill>
              <a:latin typeface="+mn-lt"/>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15</a:t>
            </a:fld>
            <a:endParaRPr lang="en-US" dirty="0"/>
          </a:p>
        </p:txBody>
      </p:sp>
    </p:spTree>
    <p:extLst>
      <p:ext uri="{BB962C8B-B14F-4D97-AF65-F5344CB8AC3E}">
        <p14:creationId xmlns:p14="http://schemas.microsoft.com/office/powerpoint/2010/main" val="9017797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i="1" kern="1200" dirty="0" smtClean="0">
              <a:solidFill>
                <a:schemeClr val="tx1"/>
              </a:solidFill>
              <a:latin typeface="+mn-lt"/>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16</a:t>
            </a:fld>
            <a:endParaRPr lang="en-US" dirty="0"/>
          </a:p>
        </p:txBody>
      </p:sp>
    </p:spTree>
    <p:extLst>
      <p:ext uri="{BB962C8B-B14F-4D97-AF65-F5344CB8AC3E}">
        <p14:creationId xmlns:p14="http://schemas.microsoft.com/office/powerpoint/2010/main" val="9017797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3857" name="Placeholder 2"/>
          <p:cNvSpPr>
            <a:spLocks noGrp="1" noRot="1" noChangeAspect="1"/>
          </p:cNvSpPr>
          <p:nvPr>
            <p:ph type="sldImg"/>
          </p:nvPr>
        </p:nvSpPr>
        <p:spPr bwMode="auto">
          <a:noFill/>
          <a:ln>
            <a:solidFill>
              <a:srgbClr val="000000"/>
            </a:solidFill>
            <a:miter lim="800000"/>
            <a:headEnd/>
            <a:tailEnd/>
          </a:ln>
        </p:spPr>
      </p:sp>
      <p:sp>
        <p:nvSpPr>
          <p:cNvPr id="633858" name="Placeholder 3"/>
          <p:cNvSpPr>
            <a:spLocks noGrp="1"/>
          </p:cNvSpPr>
          <p:nvPr>
            <p:ph type="body" idx="1"/>
          </p:nvPr>
        </p:nvSpPr>
        <p:spPr bwMode="auto">
          <a:noFill/>
        </p:spPr>
        <p:txBody>
          <a:bodyPr wrap="square" numCol="1" anchor="t" anchorCtr="0" compatLnSpc="1">
            <a:prstTxWarp prst="textNoShape">
              <a:avLst/>
            </a:prstTxWarp>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sz="1200" i="0" kern="1200" dirty="0" smtClean="0">
                <a:solidFill>
                  <a:schemeClr val="tx1"/>
                </a:solidFill>
                <a:latin typeface="+mn-lt"/>
                <a:ea typeface="ＭＳ Ｐゴシック" charset="-128"/>
                <a:cs typeface="ＭＳ Ｐゴシック" charset="-128"/>
              </a:rPr>
              <a:t>This and all others are also part</a:t>
            </a:r>
            <a:r>
              <a:rPr lang="en-US" sz="1200" i="0" kern="1200" baseline="0" dirty="0" smtClean="0">
                <a:solidFill>
                  <a:schemeClr val="tx1"/>
                </a:solidFill>
                <a:latin typeface="+mn-lt"/>
                <a:ea typeface="ＭＳ Ｐゴシック" charset="-128"/>
                <a:cs typeface="ＭＳ Ｐゴシック" charset="-128"/>
              </a:rPr>
              <a:t> of the planning template</a:t>
            </a:r>
            <a:r>
              <a:rPr lang="en-US" sz="1200" i="0" kern="1200" dirty="0" smtClean="0">
                <a:solidFill>
                  <a:schemeClr val="tx1"/>
                </a:solidFill>
                <a:latin typeface="+mn-lt"/>
                <a:ea typeface="ＭＳ Ｐゴシック" charset="-128"/>
                <a:cs typeface="ＭＳ Ｐゴシック" charset="-128"/>
              </a:rPr>
              <a:t>: talk</a:t>
            </a:r>
            <a:r>
              <a:rPr lang="en-US" sz="1200" i="0" kern="1200" baseline="0" dirty="0" smtClean="0">
                <a:solidFill>
                  <a:schemeClr val="tx1"/>
                </a:solidFill>
                <a:latin typeface="+mn-lt"/>
                <a:ea typeface="ＭＳ Ｐゴシック" charset="-128"/>
                <a:cs typeface="ＭＳ Ｐゴシック" charset="-128"/>
              </a:rPr>
              <a:t> about what it says, how it can be used to facilitate discussion</a:t>
            </a:r>
            <a:endParaRPr lang="en-US" sz="1200" i="0" kern="1200" dirty="0" smtClean="0">
              <a:solidFill>
                <a:schemeClr val="tx1"/>
              </a:solidFill>
              <a:latin typeface="+mn-lt"/>
              <a:ea typeface="ＭＳ Ｐゴシック" charset="-128"/>
              <a:cs typeface="ＭＳ Ｐゴシック" charset="-128"/>
            </a:endParaRPr>
          </a:p>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18</a:t>
            </a:fld>
            <a:endParaRPr lang="en-US" dirty="0"/>
          </a:p>
        </p:txBody>
      </p:sp>
    </p:spTree>
    <p:extLst>
      <p:ext uri="{BB962C8B-B14F-4D97-AF65-F5344CB8AC3E}">
        <p14:creationId xmlns:p14="http://schemas.microsoft.com/office/powerpoint/2010/main" val="42534927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19</a:t>
            </a:fld>
            <a:endParaRPr lang="en-US" dirty="0"/>
          </a:p>
        </p:txBody>
      </p:sp>
    </p:spTree>
    <p:extLst>
      <p:ext uri="{BB962C8B-B14F-4D97-AF65-F5344CB8AC3E}">
        <p14:creationId xmlns:p14="http://schemas.microsoft.com/office/powerpoint/2010/main" val="1142785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Placeholder 2"/>
          <p:cNvSpPr>
            <a:spLocks noGrp="1" noRot="1" noChangeAspect="1"/>
          </p:cNvSpPr>
          <p:nvPr>
            <p:ph type="sldImg"/>
          </p:nvPr>
        </p:nvSpPr>
        <p:spPr bwMode="auto">
          <a:noFill/>
          <a:ln>
            <a:solidFill>
              <a:srgbClr val="000000"/>
            </a:solidFill>
            <a:miter lim="800000"/>
            <a:headEnd/>
            <a:tailEnd/>
          </a:ln>
        </p:spPr>
      </p:sp>
      <p:sp>
        <p:nvSpPr>
          <p:cNvPr id="9218" name="Placeholder 3"/>
          <p:cNvSpPr>
            <a:spLocks noGrp="1"/>
          </p:cNvSpPr>
          <p:nvPr>
            <p:ph type="body" idx="1"/>
          </p:nvPr>
        </p:nvSpPr>
        <p:spPr bwMode="auto">
          <a:noFill/>
        </p:spPr>
        <p:txBody>
          <a:bodyPr>
            <a:normAutofit lnSpcReduction="10000"/>
          </a:bodyPr>
          <a:lstStyle/>
          <a:p>
            <a:pPr marL="0" indent="0">
              <a:buFont typeface="Arial"/>
              <a:buNone/>
            </a:pPr>
            <a:endParaRPr lang="en-US" dirty="0">
              <a:ea typeface="ＭＳ Ｐゴシック" pitchFamily="-123" charset="-128"/>
              <a:cs typeface="ＭＳ Ｐゴシック" pitchFamily="-123"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80000"/>
              </a:lnSpc>
            </a:pPr>
            <a:r>
              <a:rPr lang="en-US" sz="1200" dirty="0" smtClean="0"/>
              <a:t>The standards emphasize the end result of instruction.</a:t>
            </a:r>
          </a:p>
          <a:p>
            <a:pPr>
              <a:lnSpc>
                <a:spcPct val="80000"/>
              </a:lnSpc>
            </a:pPr>
            <a:r>
              <a:rPr lang="en-US" sz="1200" dirty="0" smtClean="0"/>
              <a:t>However, both Math &amp; ELA standards explicitly state expectation of full participation for all students with provisions of accommodations and interventions to meet College &amp; Career Readiness Standards. This brings up many issues for struggling students, ELLs, and SWD, and also is where we begin to see the need for a strong framework, such as RTI, to support these diverse learners. But in the meantime, let’s take a look at the way the standards are organized and what ALL of our students will be expected to learn.</a:t>
            </a:r>
            <a:endParaRPr lang="en-US" sz="1200" dirty="0" smtClean="0">
              <a:solidFill>
                <a:schemeClr val="accent2"/>
              </a:solidFill>
            </a:endParaRPr>
          </a:p>
          <a:p>
            <a:endParaRPr lang="en-US" dirty="0"/>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20</a:t>
            </a:fld>
            <a:endParaRPr lang="en-US" dirty="0"/>
          </a:p>
        </p:txBody>
      </p:sp>
    </p:spTree>
    <p:extLst>
      <p:ext uri="{BB962C8B-B14F-4D97-AF65-F5344CB8AC3E}">
        <p14:creationId xmlns:p14="http://schemas.microsoft.com/office/powerpoint/2010/main" val="30551275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Placeholder 2"/>
          <p:cNvSpPr>
            <a:spLocks noGrp="1" noRot="1" noChangeAspect="1"/>
          </p:cNvSpPr>
          <p:nvPr>
            <p:ph type="sldImg"/>
          </p:nvPr>
        </p:nvSpPr>
        <p:spPr bwMode="auto">
          <a:noFill/>
          <a:ln>
            <a:solidFill>
              <a:srgbClr val="000000"/>
            </a:solidFill>
            <a:miter lim="800000"/>
            <a:headEnd/>
            <a:tailEnd/>
          </a:ln>
        </p:spPr>
      </p:sp>
      <p:sp>
        <p:nvSpPr>
          <p:cNvPr id="260099" name="Rectangle 3"/>
          <p:cNvSpPr>
            <a:spLocks noGrp="1"/>
          </p:cNvSpPr>
          <p:nvPr>
            <p:ph type="body" idx="1"/>
          </p:nvPr>
        </p:nvSpPr>
        <p:spPr bwMode="auto">
          <a:noFill/>
        </p:spPr>
        <p:txBody>
          <a:bodyPr wrap="square" numCol="1" anchor="t" anchorCtr="0" compatLnSpc="1">
            <a:prstTxWarp prst="textNoShape">
              <a:avLst/>
            </a:prstTxWarp>
          </a:bodyPr>
          <a:lstStyle/>
          <a:p>
            <a:pPr lvl="1">
              <a:lnSpc>
                <a:spcPct val="80000"/>
              </a:lnSpc>
            </a:pPr>
            <a:r>
              <a:rPr lang="en-US" dirty="0"/>
              <a:t>One implication of the Common Core State Standards is the range of learners that must be served, as they are all expected to obtain mastery of the new standards.  How will we meet all of their needs?</a:t>
            </a:r>
          </a:p>
          <a:p>
            <a:pPr lvl="1">
              <a:lnSpc>
                <a:spcPct val="80000"/>
              </a:lnSpc>
            </a:pPr>
            <a:endParaRPr lang="en-US" dirty="0"/>
          </a:p>
          <a:p>
            <a:pPr lvl="1">
              <a:lnSpc>
                <a:spcPct val="80000"/>
              </a:lnSpc>
            </a:pPr>
            <a:r>
              <a:rPr lang="en-US" dirty="0"/>
              <a:t>First, all students need access to a strong, research-based core instruction.  We also need to collect data on an ongoing basis and use that data to make instructional decisions and know who needs more help.  There will be some students who don’t master foundational reading or math skills, like decoding or multiplication, and will need skill recovery instruction through intensive intervention.  There will be other students who have difficulty mastering other,  “higher-level” grade level standards who require a different type of intervention.</a:t>
            </a:r>
          </a:p>
          <a:p>
            <a:pPr lvl="1">
              <a:lnSpc>
                <a:spcPct val="80000"/>
              </a:lnSpc>
            </a:pPr>
            <a:endParaRPr lang="en-US" dirty="0"/>
          </a:p>
          <a:p>
            <a:pPr lvl="1">
              <a:lnSpc>
                <a:spcPct val="80000"/>
              </a:lnSpc>
            </a:pPr>
            <a:r>
              <a:rPr lang="en-US" dirty="0"/>
              <a:t>All of these things will call for instructional leaders and teachers to know even more about effective instruction, ongoing assessment, and knowledge of how the standards “build” upon one another to lead to College and Career Readiness.  We certainly have our work cut out for us!</a:t>
            </a:r>
          </a:p>
          <a:p>
            <a:pPr lvl="1">
              <a:lnSpc>
                <a:spcPct val="80000"/>
              </a:lnSpc>
            </a:pPr>
            <a:endParaRPr lang="en-US" dirty="0">
              <a:solidFill>
                <a:schemeClr val="accent2"/>
              </a:solidFill>
            </a:endParaRPr>
          </a:p>
          <a:p>
            <a:endParaRPr lang="en-US" sz="1400" dirty="0"/>
          </a:p>
          <a:p>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baseline="0" dirty="0" smtClean="0"/>
              <a:t>Leadership is the key to using RTI to implement CCSS or other state standards and assessments</a:t>
            </a:r>
          </a:p>
          <a:p>
            <a:pPr marL="685800" lvl="1" indent="-228600">
              <a:buAutoNum type="arabicPeriod"/>
            </a:pPr>
            <a:r>
              <a:rPr lang="en-US" baseline="0" dirty="0" smtClean="0"/>
              <a:t>Implications for turnover policy and implementation</a:t>
            </a:r>
          </a:p>
          <a:p>
            <a:pPr marL="228600" indent="-228600">
              <a:buAutoNum type="arabicPeriod"/>
            </a:pPr>
            <a:r>
              <a:rPr lang="en-US" baseline="0" dirty="0" smtClean="0"/>
              <a:t>Tools and documents to show explicit linkage between RTI and common core (resource that shows alignment of interventions with standards)</a:t>
            </a:r>
          </a:p>
          <a:p>
            <a:pPr marL="228600" indent="-228600">
              <a:buAutoNum type="arabicPeriod"/>
            </a:pPr>
            <a:r>
              <a:rPr lang="en-US" baseline="0" dirty="0" smtClean="0"/>
              <a:t>Capacity-building (helping states build capacity– even when someone leaves it can continue)</a:t>
            </a:r>
          </a:p>
          <a:p>
            <a:pPr marL="228600" indent="-228600">
              <a:buAutoNum type="arabicPeriod"/>
            </a:pPr>
            <a:r>
              <a:rPr lang="en-US" baseline="0" dirty="0" smtClean="0"/>
              <a:t>RTI as systematic framework (to sustain other initiatives)</a:t>
            </a:r>
            <a:endParaRPr lang="en-US" dirty="0"/>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22</a:t>
            </a:fld>
            <a:endParaRPr lang="en-US" dirty="0"/>
          </a:p>
        </p:txBody>
      </p:sp>
    </p:spTree>
    <p:extLst>
      <p:ext uri="{BB962C8B-B14F-4D97-AF65-F5344CB8AC3E}">
        <p14:creationId xmlns:p14="http://schemas.microsoft.com/office/powerpoint/2010/main" val="3497285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0" kern="1200" dirty="0" smtClean="0">
                <a:solidFill>
                  <a:schemeClr val="tx1"/>
                </a:solidFill>
                <a:latin typeface="+mn-lt"/>
                <a:ea typeface="ＭＳ Ｐゴシック" charset="-128"/>
                <a:cs typeface="ＭＳ Ｐゴシック" charset="-128"/>
              </a:rPr>
              <a:t>This is also Handout 3: talk</a:t>
            </a:r>
            <a:r>
              <a:rPr lang="en-US" sz="1200" i="0" kern="1200" baseline="0" dirty="0" smtClean="0">
                <a:solidFill>
                  <a:schemeClr val="tx1"/>
                </a:solidFill>
                <a:latin typeface="+mn-lt"/>
                <a:ea typeface="ＭＳ Ｐゴシック" charset="-128"/>
                <a:cs typeface="ＭＳ Ｐゴシック" charset="-128"/>
              </a:rPr>
              <a:t> about what it says, how it can be used to facilitate discussion</a:t>
            </a:r>
          </a:p>
          <a:p>
            <a:endParaRPr lang="en-US" sz="1200" i="0" kern="1200" baseline="0" dirty="0" smtClean="0">
              <a:solidFill>
                <a:schemeClr val="tx1"/>
              </a:solidFill>
              <a:latin typeface="+mn-lt"/>
              <a:ea typeface="ＭＳ Ｐゴシック" charset="-128"/>
              <a:cs typeface="ＭＳ Ｐゴシック" charset="-128"/>
            </a:endParaRPr>
          </a:p>
          <a:p>
            <a:r>
              <a:rPr lang="en-US" dirty="0" smtClean="0"/>
              <a:t>Universal Screening:</a:t>
            </a:r>
            <a:r>
              <a:rPr lang="en-US" baseline="0" dirty="0" smtClean="0"/>
              <a:t>  </a:t>
            </a:r>
          </a:p>
          <a:p>
            <a:pPr marL="171450" marR="0" indent="-171450" algn="l" defTabSz="457200" rtl="0" eaLnBrk="0" fontAlgn="base" latinLnBrk="0" hangingPunct="0">
              <a:lnSpc>
                <a:spcPct val="100000"/>
              </a:lnSpc>
              <a:spcBef>
                <a:spcPct val="30000"/>
              </a:spcBef>
              <a:spcAft>
                <a:spcPct val="0"/>
              </a:spcAft>
              <a:buClrTx/>
              <a:buSzTx/>
              <a:buFont typeface="Arial"/>
              <a:buChar char="•"/>
              <a:tabLst/>
              <a:defRPr/>
            </a:pPr>
            <a:r>
              <a:rPr lang="en-US" sz="1200" b="1" i="1" kern="1200" dirty="0" smtClean="0">
                <a:solidFill>
                  <a:schemeClr val="dk1"/>
                </a:solidFill>
                <a:latin typeface="+mn-lt"/>
                <a:ea typeface="ＭＳ Ｐゴシック" charset="-128"/>
                <a:cs typeface="ＭＳ Ｐゴシック" charset="-128"/>
              </a:rPr>
              <a:t>How</a:t>
            </a:r>
            <a:r>
              <a:rPr lang="en-US" sz="1200" b="0" i="0" kern="1200" dirty="0" smtClean="0">
                <a:solidFill>
                  <a:schemeClr val="dk1"/>
                </a:solidFill>
                <a:latin typeface="+mn-lt"/>
                <a:ea typeface="ＭＳ Ｐゴシック" charset="-128"/>
                <a:cs typeface="ＭＳ Ｐゴシック" charset="-128"/>
              </a:rPr>
              <a:t> and </a:t>
            </a:r>
            <a:r>
              <a:rPr lang="en-US" sz="1200" b="1" i="1" kern="1200" dirty="0" smtClean="0">
                <a:solidFill>
                  <a:schemeClr val="dk1"/>
                </a:solidFill>
                <a:latin typeface="+mn-lt"/>
                <a:ea typeface="ＭＳ Ｐゴシック" charset="-128"/>
                <a:cs typeface="ＭＳ Ｐゴシック" charset="-128"/>
              </a:rPr>
              <a:t>Why:</a:t>
            </a:r>
            <a:r>
              <a:rPr lang="en-US" sz="1200" b="0" i="0" kern="1200" dirty="0" smtClean="0">
                <a:solidFill>
                  <a:schemeClr val="dk1"/>
                </a:solidFill>
                <a:latin typeface="+mn-lt"/>
                <a:ea typeface="ＭＳ Ｐゴシック" charset="-128"/>
                <a:cs typeface="ＭＳ Ｐゴシック" charset="-128"/>
              </a:rPr>
              <a:t> Conduct with ALL students to identify those who are at risk of academic failure and in need of more intensive intervention</a:t>
            </a:r>
          </a:p>
          <a:p>
            <a:pPr marL="0" marR="0" indent="0" algn="l" defTabSz="457200" rtl="0" eaLnBrk="0" fontAlgn="base" latinLnBrk="0" hangingPunct="0">
              <a:lnSpc>
                <a:spcPct val="100000"/>
              </a:lnSpc>
              <a:spcBef>
                <a:spcPct val="30000"/>
              </a:spcBef>
              <a:spcAft>
                <a:spcPct val="0"/>
              </a:spcAft>
              <a:buClrTx/>
              <a:buSzTx/>
              <a:buFont typeface="Arial"/>
              <a:buNone/>
              <a:tabLst/>
              <a:defRPr/>
            </a:pPr>
            <a:r>
              <a:rPr lang="en-US" sz="1200" b="0" i="0" kern="1200" dirty="0" smtClean="0">
                <a:solidFill>
                  <a:schemeClr val="dk1"/>
                </a:solidFill>
                <a:latin typeface="+mn-lt"/>
                <a:ea typeface="ＭＳ Ｐゴシック" charset="-128"/>
                <a:cs typeface="ＭＳ Ｐゴシック" charset="-128"/>
              </a:rPr>
              <a:t>Progress</a:t>
            </a:r>
            <a:r>
              <a:rPr lang="en-US" sz="1200" b="0" i="0" kern="1200" baseline="0" dirty="0" smtClean="0">
                <a:solidFill>
                  <a:schemeClr val="dk1"/>
                </a:solidFill>
                <a:latin typeface="+mn-lt"/>
                <a:ea typeface="ＭＳ Ｐゴシック" charset="-128"/>
                <a:cs typeface="ＭＳ Ｐゴシック" charset="-128"/>
              </a:rPr>
              <a:t> Monitoring</a:t>
            </a:r>
          </a:p>
          <a:p>
            <a:pPr marL="171450" marR="0" indent="-171450" algn="l" defTabSz="457200" rtl="0" eaLnBrk="0" fontAlgn="base" latinLnBrk="0" hangingPunct="0">
              <a:lnSpc>
                <a:spcPct val="100000"/>
              </a:lnSpc>
              <a:spcBef>
                <a:spcPct val="30000"/>
              </a:spcBef>
              <a:spcAft>
                <a:spcPct val="0"/>
              </a:spcAft>
              <a:buClrTx/>
              <a:buSzTx/>
              <a:buFont typeface="Arial"/>
              <a:buChar char="•"/>
              <a:tabLst/>
              <a:defRPr/>
            </a:pPr>
            <a:r>
              <a:rPr lang="en-US" sz="1200" b="1" i="1" kern="1200" dirty="0" smtClean="0">
                <a:solidFill>
                  <a:schemeClr val="dk1"/>
                </a:solidFill>
                <a:latin typeface="+mn-lt"/>
                <a:ea typeface="ＭＳ Ｐゴシック" charset="-128"/>
                <a:cs typeface="ＭＳ Ｐゴシック" charset="-128"/>
              </a:rPr>
              <a:t>How</a:t>
            </a:r>
            <a:r>
              <a:rPr lang="en-US" sz="1200" b="0" i="0" kern="1200" dirty="0" smtClean="0">
                <a:solidFill>
                  <a:schemeClr val="dk1"/>
                </a:solidFill>
                <a:latin typeface="+mn-lt"/>
                <a:ea typeface="ＭＳ Ｐゴシック" charset="-128"/>
                <a:cs typeface="ＭＳ Ｐゴシック" charset="-128"/>
              </a:rPr>
              <a:t> and </a:t>
            </a:r>
            <a:r>
              <a:rPr lang="en-US" sz="1200" b="1" i="1" kern="1200" dirty="0" smtClean="0">
                <a:solidFill>
                  <a:schemeClr val="dk1"/>
                </a:solidFill>
                <a:latin typeface="+mn-lt"/>
                <a:ea typeface="ＭＳ Ｐゴシック" charset="-128"/>
                <a:cs typeface="ＭＳ Ｐゴシック" charset="-128"/>
              </a:rPr>
              <a:t>Why:</a:t>
            </a:r>
            <a:r>
              <a:rPr lang="en-US" sz="1200" b="0" i="0" kern="1200" dirty="0" smtClean="0">
                <a:solidFill>
                  <a:schemeClr val="dk1"/>
                </a:solidFill>
                <a:latin typeface="+mn-lt"/>
                <a:ea typeface="ＭＳ Ｐゴシック" charset="-128"/>
                <a:cs typeface="ＭＳ Ｐゴシック" charset="-128"/>
              </a:rPr>
              <a:t> Conduct at least monthly to (a) estimate rates of improvement; (b) identify students who are not demonstrating adequate progress; (c) compare the efficiency of different forms of instruction to design more effective, individualized instruction</a:t>
            </a:r>
            <a:endParaRPr lang="en-US" dirty="0"/>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23</a:t>
            </a:fld>
            <a:endParaRPr lang="en-US" dirty="0"/>
          </a:p>
        </p:txBody>
      </p:sp>
    </p:spTree>
    <p:extLst>
      <p:ext uri="{BB962C8B-B14F-4D97-AF65-F5344CB8AC3E}">
        <p14:creationId xmlns:p14="http://schemas.microsoft.com/office/powerpoint/2010/main" val="27097991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 typeface="Arial"/>
              <a:buNone/>
              <a:tabLst/>
              <a:defRPr/>
            </a:pPr>
            <a:r>
              <a:rPr lang="en-US" sz="1200" dirty="0" smtClean="0"/>
              <a:t>Data-Based</a:t>
            </a:r>
            <a:r>
              <a:rPr lang="en-US" sz="1200" baseline="0" dirty="0" smtClean="0"/>
              <a:t> Decision Making</a:t>
            </a:r>
          </a:p>
          <a:p>
            <a:pPr marL="171450" marR="0" indent="-171450" algn="l" defTabSz="457200" rtl="0" eaLnBrk="0" fontAlgn="base" latinLnBrk="0" hangingPunct="0">
              <a:lnSpc>
                <a:spcPct val="100000"/>
              </a:lnSpc>
              <a:spcBef>
                <a:spcPct val="30000"/>
              </a:spcBef>
              <a:spcAft>
                <a:spcPct val="0"/>
              </a:spcAft>
              <a:buClrTx/>
              <a:buSzTx/>
              <a:buFont typeface="Arial"/>
              <a:buChar char="•"/>
              <a:tabLst/>
              <a:defRPr/>
            </a:pPr>
            <a:r>
              <a:rPr lang="en-US" sz="1200" b="1" i="1" kern="1200" dirty="0" smtClean="0">
                <a:solidFill>
                  <a:schemeClr val="dk1"/>
                </a:solidFill>
                <a:latin typeface="+mn-lt"/>
                <a:ea typeface="ＭＳ Ｐゴシック" charset="-128"/>
                <a:cs typeface="ＭＳ Ｐゴシック" charset="-128"/>
              </a:rPr>
              <a:t>How</a:t>
            </a:r>
            <a:r>
              <a:rPr lang="en-US" sz="1200" b="0" i="0" kern="1200" dirty="0" smtClean="0">
                <a:solidFill>
                  <a:schemeClr val="dk1"/>
                </a:solidFill>
                <a:latin typeface="+mn-lt"/>
                <a:ea typeface="ＭＳ Ｐゴシック" charset="-128"/>
                <a:cs typeface="ＭＳ Ｐゴシック" charset="-128"/>
              </a:rPr>
              <a:t> and </a:t>
            </a:r>
            <a:r>
              <a:rPr lang="en-US" sz="1200" b="1" i="1" kern="1200" dirty="0" smtClean="0">
                <a:solidFill>
                  <a:schemeClr val="dk1"/>
                </a:solidFill>
                <a:latin typeface="+mn-lt"/>
                <a:ea typeface="ＭＳ Ｐゴシック" charset="-128"/>
                <a:cs typeface="ＭＳ Ｐゴシック" charset="-128"/>
              </a:rPr>
              <a:t>Why:</a:t>
            </a:r>
            <a:r>
              <a:rPr lang="en-US" sz="1200" b="0" i="0" kern="1200" dirty="0" smtClean="0">
                <a:solidFill>
                  <a:schemeClr val="dk1"/>
                </a:solidFill>
                <a:latin typeface="+mn-lt"/>
                <a:ea typeface="ＭＳ Ｐゴシック" charset="-128"/>
                <a:cs typeface="ＭＳ Ｐゴシック" charset="-128"/>
              </a:rPr>
              <a:t> Aggregate data and examine it on an ongoing basis (either independently or within school data meetings) to determine if instruction needs to altered within a tier, students need to be moved to more or less intense tiers, etc.</a:t>
            </a:r>
            <a:endParaRPr lang="en-US" sz="1200" dirty="0" smtClean="0"/>
          </a:p>
          <a:p>
            <a:pPr marL="0" marR="0" indent="0" algn="l" defTabSz="457200" rtl="0" eaLnBrk="0" fontAlgn="base" latinLnBrk="0" hangingPunct="0">
              <a:lnSpc>
                <a:spcPct val="100000"/>
              </a:lnSpc>
              <a:spcBef>
                <a:spcPct val="30000"/>
              </a:spcBef>
              <a:spcAft>
                <a:spcPct val="0"/>
              </a:spcAft>
              <a:buClrTx/>
              <a:buSzTx/>
              <a:buFont typeface="Arial"/>
              <a:buNone/>
              <a:tabLst/>
              <a:defRPr/>
            </a:pPr>
            <a:r>
              <a:rPr lang="en-US" sz="1200" dirty="0" smtClean="0"/>
              <a:t>Primary</a:t>
            </a:r>
            <a:r>
              <a:rPr lang="en-US" sz="1200" baseline="0" dirty="0" smtClean="0"/>
              <a:t> Prevention (Core Instruction)</a:t>
            </a:r>
          </a:p>
          <a:p>
            <a:pPr marL="171450" indent="-171450">
              <a:buFont typeface="Arial"/>
              <a:buChar char="•"/>
            </a:pPr>
            <a:r>
              <a:rPr lang="en-US" sz="1200" b="1" i="1" kern="1200" dirty="0" smtClean="0">
                <a:solidFill>
                  <a:schemeClr val="dk1"/>
                </a:solidFill>
                <a:latin typeface="+mn-lt"/>
                <a:ea typeface="ＭＳ Ｐゴシック" charset="-128"/>
                <a:cs typeface="ＭＳ Ｐゴシック" charset="-128"/>
              </a:rPr>
              <a:t>How</a:t>
            </a:r>
            <a:r>
              <a:rPr lang="en-US" sz="1200" b="0" i="0" kern="1200" dirty="0" smtClean="0">
                <a:solidFill>
                  <a:schemeClr val="dk1"/>
                </a:solidFill>
                <a:latin typeface="+mn-lt"/>
                <a:ea typeface="ＭＳ Ｐゴシック" charset="-128"/>
                <a:cs typeface="ＭＳ Ｐゴシック" charset="-128"/>
              </a:rPr>
              <a:t> and </a:t>
            </a:r>
            <a:r>
              <a:rPr lang="en-US" sz="1200" b="1" i="1" kern="1200" dirty="0" smtClean="0">
                <a:solidFill>
                  <a:schemeClr val="dk1"/>
                </a:solidFill>
                <a:latin typeface="+mn-lt"/>
                <a:ea typeface="ＭＳ Ｐゴシック" charset="-128"/>
                <a:cs typeface="ＭＳ Ｐゴシック" charset="-128"/>
              </a:rPr>
              <a:t>Why:</a:t>
            </a:r>
            <a:r>
              <a:rPr lang="en-US" sz="1200" b="0" i="0" kern="1200" baseline="0" dirty="0" smtClean="0">
                <a:solidFill>
                  <a:schemeClr val="dk1"/>
                </a:solidFill>
                <a:latin typeface="+mn-lt"/>
                <a:ea typeface="ＭＳ Ｐゴシック" charset="-128"/>
                <a:cs typeface="ＭＳ Ｐゴシック" charset="-128"/>
              </a:rPr>
              <a:t> </a:t>
            </a:r>
            <a:r>
              <a:rPr lang="en-US" sz="1200" b="0" i="0" kern="1200" dirty="0" smtClean="0">
                <a:solidFill>
                  <a:schemeClr val="dk1"/>
                </a:solidFill>
                <a:latin typeface="+mn-lt"/>
                <a:ea typeface="ＭＳ Ｐゴシック" charset="-128"/>
                <a:cs typeface="ＭＳ Ｐゴシック" charset="-128"/>
              </a:rPr>
              <a:t>Instructional practices should be culturally and linguistically responsive;</a:t>
            </a:r>
            <a:r>
              <a:rPr lang="en-US" sz="1200" b="0" i="0" kern="1200" baseline="0" dirty="0" smtClean="0">
                <a:solidFill>
                  <a:schemeClr val="dk1"/>
                </a:solidFill>
                <a:latin typeface="+mn-lt"/>
                <a:ea typeface="ＭＳ Ｐゴシック" charset="-128"/>
                <a:cs typeface="ＭＳ Ｐゴシック" charset="-128"/>
              </a:rPr>
              <a:t> </a:t>
            </a:r>
            <a:r>
              <a:rPr lang="en-US" sz="1200" b="0" i="0" kern="1200" dirty="0" smtClean="0">
                <a:solidFill>
                  <a:schemeClr val="dk1"/>
                </a:solidFill>
                <a:latin typeface="+mn-lt"/>
                <a:ea typeface="ＭＳ Ｐゴシック" charset="-128"/>
                <a:cs typeface="ＭＳ Ｐゴシック" charset="-128"/>
              </a:rPr>
              <a:t>Universal screening should be implemented with all students;</a:t>
            </a:r>
            <a:r>
              <a:rPr lang="en-US" sz="1200" b="0" i="0" kern="1200" baseline="0" dirty="0" smtClean="0">
                <a:solidFill>
                  <a:schemeClr val="dk1"/>
                </a:solidFill>
                <a:latin typeface="+mn-lt"/>
                <a:ea typeface="ＭＳ Ｐゴシック" charset="-128"/>
                <a:cs typeface="ＭＳ Ｐゴシック" charset="-128"/>
              </a:rPr>
              <a:t> </a:t>
            </a:r>
            <a:r>
              <a:rPr lang="en-US" sz="1200" b="0" i="0" kern="1200" dirty="0" smtClean="0">
                <a:solidFill>
                  <a:schemeClr val="dk1"/>
                </a:solidFill>
                <a:latin typeface="+mn-lt"/>
                <a:ea typeface="ＭＳ Ｐゴシック" charset="-128"/>
                <a:cs typeface="ＭＳ Ｐゴシック" charset="-128"/>
              </a:rPr>
              <a:t>Differentiated learning activities (e.g., mixed instructional grouping, use of learning centers, peer tutoring) to address individual needs;</a:t>
            </a:r>
            <a:r>
              <a:rPr lang="en-US" sz="1200" b="0" i="0" kern="1200" baseline="0" dirty="0" smtClean="0">
                <a:solidFill>
                  <a:schemeClr val="dk1"/>
                </a:solidFill>
                <a:latin typeface="+mn-lt"/>
                <a:ea typeface="ＭＳ Ｐゴシック" charset="-128"/>
                <a:cs typeface="ＭＳ Ｐゴシック" charset="-128"/>
              </a:rPr>
              <a:t> </a:t>
            </a:r>
            <a:r>
              <a:rPr lang="en-US" sz="1200" b="0" i="0" kern="1200" dirty="0" smtClean="0">
                <a:solidFill>
                  <a:schemeClr val="dk1"/>
                </a:solidFill>
                <a:latin typeface="+mn-lt"/>
                <a:ea typeface="ＭＳ Ｐゴシック" charset="-128"/>
                <a:cs typeface="ＭＳ Ｐゴシック" charset="-128"/>
              </a:rPr>
              <a:t>Accommodations to ensure all students have access to the instructional program;</a:t>
            </a:r>
            <a:r>
              <a:rPr lang="en-US" sz="1200" b="0" i="0" kern="1200" baseline="0" dirty="0" smtClean="0">
                <a:solidFill>
                  <a:schemeClr val="dk1"/>
                </a:solidFill>
                <a:latin typeface="+mn-lt"/>
                <a:ea typeface="ＭＳ Ｐゴシック" charset="-128"/>
                <a:cs typeface="ＭＳ Ｐゴシック" charset="-128"/>
              </a:rPr>
              <a:t> </a:t>
            </a:r>
            <a:r>
              <a:rPr lang="en-US" sz="1200" b="0" i="0" kern="1200" dirty="0" smtClean="0">
                <a:solidFill>
                  <a:schemeClr val="dk1"/>
                </a:solidFill>
                <a:latin typeface="+mn-lt"/>
                <a:ea typeface="ＭＳ Ｐゴシック" charset="-128"/>
                <a:cs typeface="ＭＳ Ｐゴシック" charset="-128"/>
              </a:rPr>
              <a:t>Problem solving to identify interventions, as needed, to address behavior problems that prevent students from demonstrating the academic skills they possess</a:t>
            </a:r>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24</a:t>
            </a:fld>
            <a:endParaRPr lang="en-US" dirty="0"/>
          </a:p>
        </p:txBody>
      </p:sp>
    </p:spTree>
    <p:extLst>
      <p:ext uri="{BB962C8B-B14F-4D97-AF65-F5344CB8AC3E}">
        <p14:creationId xmlns:p14="http://schemas.microsoft.com/office/powerpoint/2010/main" val="27097991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 typeface="Arial"/>
              <a:buNone/>
              <a:tabLst/>
              <a:defRPr/>
            </a:pPr>
            <a:r>
              <a:rPr lang="en-US" sz="1200" dirty="0" smtClean="0"/>
              <a:t>Secondary</a:t>
            </a:r>
            <a:r>
              <a:rPr lang="en-US" sz="1200" baseline="0" dirty="0" smtClean="0"/>
              <a:t> Prevention</a:t>
            </a:r>
          </a:p>
          <a:p>
            <a:pPr marL="171450" marR="0" indent="-171450" algn="l" defTabSz="457200" rtl="0" eaLnBrk="0" fontAlgn="base" latinLnBrk="0" hangingPunct="0">
              <a:lnSpc>
                <a:spcPct val="100000"/>
              </a:lnSpc>
              <a:spcBef>
                <a:spcPct val="30000"/>
              </a:spcBef>
              <a:spcAft>
                <a:spcPct val="0"/>
              </a:spcAft>
              <a:buClrTx/>
              <a:buSzTx/>
              <a:buFont typeface="Arial"/>
              <a:buChar char="•"/>
              <a:tabLst/>
              <a:defRPr/>
            </a:pPr>
            <a:r>
              <a:rPr lang="en-US" sz="1200" b="1" i="1" kern="1200" dirty="0" smtClean="0">
                <a:solidFill>
                  <a:schemeClr val="dk1"/>
                </a:solidFill>
                <a:latin typeface="+mn-lt"/>
                <a:ea typeface="ＭＳ Ｐゴシック" charset="-128"/>
                <a:cs typeface="ＭＳ Ｐゴシック" charset="-128"/>
              </a:rPr>
              <a:t>How</a:t>
            </a:r>
            <a:r>
              <a:rPr lang="en-US" sz="1200" b="0" i="0" kern="1200" dirty="0" smtClean="0">
                <a:solidFill>
                  <a:schemeClr val="dk1"/>
                </a:solidFill>
                <a:latin typeface="+mn-lt"/>
                <a:ea typeface="ＭＳ Ｐゴシック" charset="-128"/>
                <a:cs typeface="ＭＳ Ｐゴシック" charset="-128"/>
              </a:rPr>
              <a:t> and </a:t>
            </a:r>
            <a:r>
              <a:rPr lang="en-US" sz="1200" b="1" i="1" kern="1200" dirty="0" smtClean="0">
                <a:solidFill>
                  <a:schemeClr val="dk1"/>
                </a:solidFill>
                <a:latin typeface="+mn-lt"/>
                <a:ea typeface="ＭＳ Ｐゴシック" charset="-128"/>
                <a:cs typeface="ＭＳ Ｐゴシック" charset="-128"/>
              </a:rPr>
              <a:t>Why:</a:t>
            </a:r>
            <a:r>
              <a:rPr lang="en-US" sz="1200" b="0" i="0" kern="1200" dirty="0" smtClean="0">
                <a:solidFill>
                  <a:schemeClr val="dk1"/>
                </a:solidFill>
                <a:latin typeface="+mn-lt"/>
                <a:ea typeface="ＭＳ Ｐゴシック" charset="-128"/>
                <a:cs typeface="ＭＳ Ｐゴシック" charset="-128"/>
              </a:rPr>
              <a:t> Provided to students not making sufficient progress in core instruction (primary prevention), this supplemental instruction is intended to target specific students needs as demonstrated by progress monitoring measures. Instruction provided in this small group format are evidence-based, adult-led, and involves delivering a clearly articulated, validated intervention with fidelity</a:t>
            </a:r>
            <a:endParaRPr lang="en-US" sz="1200" dirty="0" smtClean="0"/>
          </a:p>
          <a:p>
            <a:pPr marL="0" marR="0" indent="0" algn="l" defTabSz="457200" rtl="0" eaLnBrk="0" fontAlgn="base" latinLnBrk="0" hangingPunct="0">
              <a:lnSpc>
                <a:spcPct val="100000"/>
              </a:lnSpc>
              <a:spcBef>
                <a:spcPct val="30000"/>
              </a:spcBef>
              <a:spcAft>
                <a:spcPct val="0"/>
              </a:spcAft>
              <a:buClrTx/>
              <a:buSzTx/>
              <a:buFont typeface="Arial"/>
              <a:buNone/>
              <a:tabLst/>
              <a:defRPr/>
            </a:pPr>
            <a:r>
              <a:rPr lang="en-US" sz="1200" dirty="0" smtClean="0"/>
              <a:t>Tertiary Prevention</a:t>
            </a:r>
          </a:p>
          <a:p>
            <a:pPr marL="171450" indent="-171450">
              <a:buFont typeface="Arial"/>
              <a:buChar char="•"/>
            </a:pPr>
            <a:r>
              <a:rPr lang="en-US" sz="1200" b="1" i="1" kern="1200" dirty="0" smtClean="0">
                <a:solidFill>
                  <a:schemeClr val="dk1"/>
                </a:solidFill>
                <a:latin typeface="+mn-lt"/>
                <a:ea typeface="ＭＳ Ｐゴシック" charset="-128"/>
                <a:cs typeface="ＭＳ Ｐゴシック" charset="-128"/>
              </a:rPr>
              <a:t>How</a:t>
            </a:r>
            <a:r>
              <a:rPr lang="en-US" sz="1200" b="0" i="0" kern="1200" dirty="0" smtClean="0">
                <a:solidFill>
                  <a:schemeClr val="dk1"/>
                </a:solidFill>
                <a:latin typeface="+mn-lt"/>
                <a:ea typeface="ＭＳ Ｐゴシック" charset="-128"/>
                <a:cs typeface="ＭＳ Ｐゴシック" charset="-128"/>
              </a:rPr>
              <a:t> and </a:t>
            </a:r>
            <a:r>
              <a:rPr lang="en-US" sz="1200" b="1" i="1" kern="1200" dirty="0" smtClean="0">
                <a:solidFill>
                  <a:schemeClr val="dk1"/>
                </a:solidFill>
                <a:latin typeface="+mn-lt"/>
                <a:ea typeface="ＭＳ Ｐゴシック" charset="-128"/>
                <a:cs typeface="ＭＳ Ｐゴシック" charset="-128"/>
              </a:rPr>
              <a:t>Why:</a:t>
            </a:r>
            <a:r>
              <a:rPr lang="en-US" sz="1200" b="0" i="0" kern="1200" baseline="0" dirty="0" smtClean="0">
                <a:solidFill>
                  <a:schemeClr val="dk1"/>
                </a:solidFill>
                <a:latin typeface="+mn-lt"/>
                <a:ea typeface="ＭＳ Ｐゴシック" charset="-128"/>
                <a:cs typeface="ＭＳ Ｐゴシック" charset="-128"/>
              </a:rPr>
              <a:t>  </a:t>
            </a:r>
            <a:r>
              <a:rPr lang="en-US" sz="1200" b="0" i="0" kern="1200" dirty="0" smtClean="0">
                <a:solidFill>
                  <a:schemeClr val="dk1"/>
                </a:solidFill>
                <a:latin typeface="+mn-lt"/>
                <a:ea typeface="ＭＳ Ｐゴシック" charset="-128"/>
                <a:cs typeface="ＭＳ Ｐゴシック" charset="-128"/>
              </a:rPr>
              <a:t>Teacher might begin with a more intensive version of the secondary intervention program;</a:t>
            </a:r>
            <a:r>
              <a:rPr lang="en-US" sz="1200" b="0" i="0" kern="1200" baseline="0" dirty="0" smtClean="0">
                <a:solidFill>
                  <a:schemeClr val="dk1"/>
                </a:solidFill>
                <a:latin typeface="+mn-lt"/>
                <a:ea typeface="ＭＳ Ｐゴシック" charset="-128"/>
                <a:cs typeface="ＭＳ Ｐゴシック" charset="-128"/>
              </a:rPr>
              <a:t> </a:t>
            </a:r>
            <a:r>
              <a:rPr lang="en-US" sz="1200" b="0" i="0" kern="1200" dirty="0" smtClean="0">
                <a:solidFill>
                  <a:schemeClr val="dk1"/>
                </a:solidFill>
                <a:latin typeface="+mn-lt"/>
                <a:ea typeface="ＭＳ Ｐゴシック" charset="-128"/>
                <a:cs typeface="ＭＳ Ｐゴシック" charset="-128"/>
              </a:rPr>
              <a:t>Teacher conducts frequent progress monitoring (weekly) and adjusts instruction appropriately when pm data indicate that a student’s rate of progress is unlikely to achieve the established learning goal;</a:t>
            </a:r>
            <a:r>
              <a:rPr lang="en-US" sz="1200" b="0" i="0" kern="1200" baseline="0" dirty="0" smtClean="0">
                <a:solidFill>
                  <a:schemeClr val="dk1"/>
                </a:solidFill>
                <a:latin typeface="+mn-lt"/>
                <a:ea typeface="ＭＳ Ｐゴシック" charset="-128"/>
                <a:cs typeface="ＭＳ Ｐゴシック" charset="-128"/>
              </a:rPr>
              <a:t> </a:t>
            </a:r>
            <a:r>
              <a:rPr lang="en-US" sz="1200" b="0" i="0" kern="1200" dirty="0" smtClean="0">
                <a:solidFill>
                  <a:schemeClr val="dk1"/>
                </a:solidFill>
                <a:latin typeface="+mn-lt"/>
                <a:ea typeface="ＭＳ Ｐゴシック" charset="-128"/>
                <a:cs typeface="ＭＳ Ｐゴシック" charset="-128"/>
              </a:rPr>
              <a:t>Ongoing problem-solving process</a:t>
            </a:r>
            <a:endParaRPr lang="en-US" sz="1200" dirty="0" smtClean="0"/>
          </a:p>
          <a:p>
            <a:pPr marL="0" indent="0">
              <a:buFont typeface="Arial"/>
              <a:buNone/>
            </a:pPr>
            <a:endParaRPr lang="en-US" sz="1200" dirty="0" smtClean="0"/>
          </a:p>
          <a:p>
            <a:pPr marL="0" indent="0">
              <a:buFont typeface="Arial"/>
              <a:buNone/>
            </a:pPr>
            <a:endParaRPr lang="en-US" dirty="0"/>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25</a:t>
            </a:fld>
            <a:endParaRPr lang="en-US" dirty="0"/>
          </a:p>
        </p:txBody>
      </p:sp>
    </p:spTree>
    <p:extLst>
      <p:ext uri="{BB962C8B-B14F-4D97-AF65-F5344CB8AC3E}">
        <p14:creationId xmlns:p14="http://schemas.microsoft.com/office/powerpoint/2010/main" val="27097991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3857" name="Placeholder 2"/>
          <p:cNvSpPr>
            <a:spLocks noGrp="1" noRot="1" noChangeAspect="1"/>
          </p:cNvSpPr>
          <p:nvPr>
            <p:ph type="sldImg"/>
          </p:nvPr>
        </p:nvSpPr>
        <p:spPr bwMode="auto">
          <a:noFill/>
          <a:ln>
            <a:solidFill>
              <a:srgbClr val="000000"/>
            </a:solidFill>
            <a:miter lim="800000"/>
            <a:headEnd/>
            <a:tailEnd/>
          </a:ln>
        </p:spPr>
      </p:sp>
      <p:sp>
        <p:nvSpPr>
          <p:cNvPr id="633858" name="Placeholder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27</a:t>
            </a:fld>
            <a:endParaRPr lang="en-US" dirty="0"/>
          </a:p>
        </p:txBody>
      </p:sp>
    </p:spTree>
    <p:extLst>
      <p:ext uri="{BB962C8B-B14F-4D97-AF65-F5344CB8AC3E}">
        <p14:creationId xmlns:p14="http://schemas.microsoft.com/office/powerpoint/2010/main" val="258286782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28</a:t>
            </a:fld>
            <a:endParaRPr lang="en-US" dirty="0"/>
          </a:p>
        </p:txBody>
      </p:sp>
    </p:spTree>
    <p:extLst>
      <p:ext uri="{BB962C8B-B14F-4D97-AF65-F5344CB8AC3E}">
        <p14:creationId xmlns:p14="http://schemas.microsoft.com/office/powerpoint/2010/main" val="34376899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29</a:t>
            </a:fld>
            <a:endParaRPr lang="en-US" dirty="0"/>
          </a:p>
        </p:txBody>
      </p:sp>
    </p:spTree>
    <p:extLst>
      <p:ext uri="{BB962C8B-B14F-4D97-AF65-F5344CB8AC3E}">
        <p14:creationId xmlns:p14="http://schemas.microsoft.com/office/powerpoint/2010/main" val="2459109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1569" name="Placeholder 2"/>
          <p:cNvSpPr>
            <a:spLocks noGrp="1" noRot="1" noChangeAspect="1"/>
          </p:cNvSpPr>
          <p:nvPr>
            <p:ph type="sldImg"/>
          </p:nvPr>
        </p:nvSpPr>
        <p:spPr bwMode="auto">
          <a:noFill/>
          <a:ln>
            <a:solidFill>
              <a:srgbClr val="000000"/>
            </a:solidFill>
            <a:miter lim="800000"/>
            <a:headEnd/>
            <a:tailEnd/>
          </a:ln>
        </p:spPr>
      </p:sp>
      <p:sp>
        <p:nvSpPr>
          <p:cNvPr id="621570" name="Placeholder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30</a:t>
            </a:fld>
            <a:endParaRPr lang="en-US" dirty="0"/>
          </a:p>
        </p:txBody>
      </p:sp>
    </p:spTree>
    <p:extLst>
      <p:ext uri="{BB962C8B-B14F-4D97-AF65-F5344CB8AC3E}">
        <p14:creationId xmlns:p14="http://schemas.microsoft.com/office/powerpoint/2010/main" val="39145593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31</a:t>
            </a:fld>
            <a:endParaRPr lang="en-US" dirty="0"/>
          </a:p>
        </p:txBody>
      </p:sp>
    </p:spTree>
    <p:extLst>
      <p:ext uri="{BB962C8B-B14F-4D97-AF65-F5344CB8AC3E}">
        <p14:creationId xmlns:p14="http://schemas.microsoft.com/office/powerpoint/2010/main" val="325612289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HOW?  Focus on Tier I instruction</a:t>
            </a:r>
            <a:r>
              <a:rPr lang="en-US" baseline="0" dirty="0" smtClean="0"/>
              <a:t> that is inclusive of ELLs– ELLs are often not part of the initial conversation.  HOW are we going to teach them?  Need to use data to inform instruction– need more tools (screening &amp; progress monitoring) and interventions that are research-based</a:t>
            </a:r>
          </a:p>
          <a:p>
            <a:pPr marL="228600" indent="-228600">
              <a:buAutoNum type="arabicPeriod"/>
            </a:pPr>
            <a:r>
              <a:rPr lang="en-US" baseline="0" dirty="0" smtClean="0"/>
              <a:t>Collaboration among teachers and across departments, content areas, etc. / Collaboration among other professionals (institutes of higher education)– involving principals</a:t>
            </a:r>
          </a:p>
          <a:p>
            <a:pPr marL="228600" indent="-228600">
              <a:buAutoNum type="arabicPeriod"/>
            </a:pPr>
            <a:r>
              <a:rPr lang="en-US" baseline="0" dirty="0" smtClean="0"/>
              <a:t>Need for a common vision of where to go– embedding the “vision” within the culture</a:t>
            </a:r>
          </a:p>
          <a:p>
            <a:pPr marL="228600" indent="-228600">
              <a:buAutoNum type="arabicPeriod"/>
            </a:pPr>
            <a:r>
              <a:rPr lang="en-US" baseline="0" dirty="0" smtClean="0"/>
              <a:t>Formative assessments– what about speaking/listening, academic language, etc. (also related to standards)</a:t>
            </a:r>
            <a:endParaRPr lang="en-US" dirty="0"/>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32</a:t>
            </a:fld>
            <a:endParaRPr lang="en-US" dirty="0"/>
          </a:p>
        </p:txBody>
      </p:sp>
    </p:spTree>
    <p:extLst>
      <p:ext uri="{BB962C8B-B14F-4D97-AF65-F5344CB8AC3E}">
        <p14:creationId xmlns:p14="http://schemas.microsoft.com/office/powerpoint/2010/main" val="271342334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3857" name="Placeholder 2"/>
          <p:cNvSpPr>
            <a:spLocks noGrp="1" noRot="1" noChangeAspect="1"/>
          </p:cNvSpPr>
          <p:nvPr>
            <p:ph type="sldImg"/>
          </p:nvPr>
        </p:nvSpPr>
        <p:spPr bwMode="auto">
          <a:noFill/>
          <a:ln>
            <a:solidFill>
              <a:srgbClr val="000000"/>
            </a:solidFill>
            <a:miter lim="800000"/>
            <a:headEnd/>
            <a:tailEnd/>
          </a:ln>
        </p:spPr>
      </p:sp>
      <p:sp>
        <p:nvSpPr>
          <p:cNvPr id="633858" name="Placeholder 3"/>
          <p:cNvSpPr>
            <a:spLocks noGrp="1"/>
          </p:cNvSpPr>
          <p:nvPr>
            <p:ph type="body" idx="1"/>
          </p:nvPr>
        </p:nvSpPr>
        <p:spPr bwMode="auto">
          <a:noFill/>
        </p:spPr>
        <p:txBody>
          <a:bodyPr wrap="square" numCol="1" anchor="t" anchorCtr="0" compatLnSpc="1">
            <a:prstTxWarp prst="textNoShape">
              <a:avLst/>
            </a:prstTxWarp>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34</a:t>
            </a:fld>
            <a:endParaRPr lang="en-US" dirty="0"/>
          </a:p>
        </p:txBody>
      </p:sp>
    </p:spTree>
    <p:extLst>
      <p:ext uri="{BB962C8B-B14F-4D97-AF65-F5344CB8AC3E}">
        <p14:creationId xmlns:p14="http://schemas.microsoft.com/office/powerpoint/2010/main" val="171268206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35</a:t>
            </a:fld>
            <a:endParaRPr lang="en-US" dirty="0"/>
          </a:p>
        </p:txBody>
      </p:sp>
    </p:spTree>
    <p:extLst>
      <p:ext uri="{BB962C8B-B14F-4D97-AF65-F5344CB8AC3E}">
        <p14:creationId xmlns:p14="http://schemas.microsoft.com/office/powerpoint/2010/main" val="85097182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36</a:t>
            </a:fld>
            <a:endParaRPr lang="en-US" dirty="0"/>
          </a:p>
        </p:txBody>
      </p:sp>
    </p:spTree>
    <p:extLst>
      <p:ext uri="{BB962C8B-B14F-4D97-AF65-F5344CB8AC3E}">
        <p14:creationId xmlns:p14="http://schemas.microsoft.com/office/powerpoint/2010/main" val="381667008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 participants if they see any parallels with RTI?</a:t>
            </a:r>
            <a:endParaRPr lang="en-US" dirty="0"/>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37</a:t>
            </a:fld>
            <a:endParaRPr lang="en-US" dirty="0"/>
          </a:p>
        </p:txBody>
      </p:sp>
    </p:spTree>
    <p:extLst>
      <p:ext uri="{BB962C8B-B14F-4D97-AF65-F5344CB8AC3E}">
        <p14:creationId xmlns:p14="http://schemas.microsoft.com/office/powerpoint/2010/main" val="372376459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38</a:t>
            </a:fld>
            <a:endParaRPr lang="en-US" dirty="0"/>
          </a:p>
        </p:txBody>
      </p:sp>
    </p:spTree>
    <p:extLst>
      <p:ext uri="{BB962C8B-B14F-4D97-AF65-F5344CB8AC3E}">
        <p14:creationId xmlns:p14="http://schemas.microsoft.com/office/powerpoint/2010/main" val="391455938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Clarify</a:t>
            </a:r>
            <a:r>
              <a:rPr lang="en-US" baseline="0" dirty="0" smtClean="0"/>
              <a:t> the purposes of RTI:  It is an instructional framework for ALL children, but it should not only be used as part of the special education eligibility process for those suspected of having SLD.  (Not an identification method for deaf/blind, autism, MR, etc.)</a:t>
            </a:r>
          </a:p>
          <a:p>
            <a:pPr marL="228600" indent="-228600">
              <a:buAutoNum type="arabicPeriod"/>
            </a:pPr>
            <a:r>
              <a:rPr lang="en-US" baseline="0" dirty="0" smtClean="0"/>
              <a:t>Need for RTI to be implemented systematically and systemically:  If only select pieces are implemented “here and there” you will not see any true gains</a:t>
            </a:r>
          </a:p>
          <a:p>
            <a:pPr marL="228600" indent="-228600">
              <a:buAutoNum type="arabicPeriod"/>
            </a:pPr>
            <a:r>
              <a:rPr lang="en-US" baseline="0" dirty="0" smtClean="0"/>
              <a:t>Early involvement of parents:  Great benefit to bringing them in early, having conversations, and providing them with resources tailored to their questions and concerns</a:t>
            </a:r>
          </a:p>
          <a:p>
            <a:pPr marL="228600" indent="-228600">
              <a:buAutoNum type="arabicPeriod"/>
            </a:pPr>
            <a:r>
              <a:rPr lang="en-US" baseline="0" dirty="0" smtClean="0"/>
              <a:t>Usefulness of infusing the language of RTI into all trainings/PD done at the state level:  (Example:  even if the PD focuses on science interaction, one could talk about instruction for all students in terms of a core/Tier 1, and supplemental support as secondary/Tier 2.)  This could have great benefits when conducting CCSS PD throughout the state.</a:t>
            </a:r>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39</a:t>
            </a:fld>
            <a:endParaRPr lang="en-US" dirty="0"/>
          </a:p>
        </p:txBody>
      </p:sp>
    </p:spTree>
    <p:extLst>
      <p:ext uri="{BB962C8B-B14F-4D97-AF65-F5344CB8AC3E}">
        <p14:creationId xmlns:p14="http://schemas.microsoft.com/office/powerpoint/2010/main" val="9782378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ＭＳ Ｐゴシック" charset="-128"/>
                <a:cs typeface="ＭＳ Ｐゴシック" charset="-128"/>
              </a:rPr>
              <a:t>Driven by the lack of experimental research in the field of large-scale RTI implementation, coupled with requests from state leaders for information about how other states are approaching the task, the Center on Instruction is collaborating with eight states: Alaska, California, Idaho, Mississippi, Pennsylvania, Texas, Vermont, and Wyoming, and their Regional Comprehensive Centers (RCCs): Alaska, California, Northwest, Southeast, Mid-Atlantic, Texas, and New England, to document the technical assistance strategies they are employing as they move forward with RTI implementation. These states were nominated by their RCCs and agreed to collaborate with us in this project.</a:t>
            </a:r>
          </a:p>
          <a:p>
            <a:r>
              <a:rPr lang="en-US" sz="1200" kern="1200" dirty="0" smtClean="0">
                <a:solidFill>
                  <a:schemeClr val="tx1"/>
                </a:solidFill>
                <a:latin typeface="+mn-lt"/>
                <a:ea typeface="ＭＳ Ｐゴシック" charset="-128"/>
                <a:cs typeface="ＭＳ Ｐゴシック" charset="-128"/>
              </a:rPr>
              <a:t>This working group identified critical components of RTI implementation during a working meeting in 2008; and alignment</a:t>
            </a:r>
            <a:r>
              <a:rPr lang="en-US" sz="1200" kern="1200" baseline="0" dirty="0" smtClean="0">
                <a:solidFill>
                  <a:schemeClr val="tx1"/>
                </a:solidFill>
                <a:latin typeface="+mn-lt"/>
                <a:ea typeface="ＭＳ Ｐゴシック" charset="-128"/>
                <a:cs typeface="ＭＳ Ｐゴシック" charset="-128"/>
              </a:rPr>
              <a:t> and coherence between RTI and other educational initiatives was cited as one of those components.  In 2011, this working group also requested explicit illustrations of the connections between RTI and current state priorities (e.g., School Improvement Grants, Common Core State Standards, English language learners, and students with disabilities).</a:t>
            </a:r>
            <a:endParaRPr lang="en-US" sz="1200" u="none" kern="1200" baseline="0" dirty="0" smtClean="0">
              <a:solidFill>
                <a:schemeClr val="tx1"/>
              </a:solidFill>
              <a:effectLst/>
              <a:latin typeface="+mn-lt"/>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4</a:t>
            </a:fld>
            <a:endParaRPr lang="en-US" dirty="0"/>
          </a:p>
        </p:txBody>
      </p:sp>
    </p:spTree>
    <p:extLst>
      <p:ext uri="{BB962C8B-B14F-4D97-AF65-F5344CB8AC3E}">
        <p14:creationId xmlns:p14="http://schemas.microsoft.com/office/powerpoint/2010/main" val="38573697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3857" name="Placeholder 2"/>
          <p:cNvSpPr>
            <a:spLocks noGrp="1" noRot="1" noChangeAspect="1"/>
          </p:cNvSpPr>
          <p:nvPr>
            <p:ph type="sldImg"/>
          </p:nvPr>
        </p:nvSpPr>
        <p:spPr bwMode="auto">
          <a:noFill/>
          <a:ln>
            <a:solidFill>
              <a:srgbClr val="000000"/>
            </a:solidFill>
            <a:miter lim="800000"/>
            <a:headEnd/>
            <a:tailEnd/>
          </a:ln>
        </p:spPr>
      </p:sp>
      <p:sp>
        <p:nvSpPr>
          <p:cNvPr id="633858" name="Placeholder 3"/>
          <p:cNvSpPr>
            <a:spLocks noGrp="1"/>
          </p:cNvSpPr>
          <p:nvPr>
            <p:ph type="body" idx="1"/>
          </p:nvPr>
        </p:nvSpPr>
        <p:spPr bwMode="auto">
          <a:noFill/>
        </p:spPr>
        <p:txBody>
          <a:bodyPr wrap="square" numCol="1" anchor="t" anchorCtr="0" compatLnSpc="1">
            <a:prstTxWarp prst="textNoShape">
              <a:avLst/>
            </a:prstTxWarp>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41</a:t>
            </a:fld>
            <a:endParaRPr lang="en-US" dirty="0"/>
          </a:p>
        </p:txBody>
      </p:sp>
    </p:spTree>
    <p:extLst>
      <p:ext uri="{BB962C8B-B14F-4D97-AF65-F5344CB8AC3E}">
        <p14:creationId xmlns:p14="http://schemas.microsoft.com/office/powerpoint/2010/main" val="388283183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7713" name="Rectangle 7"/>
          <p:cNvSpPr txBox="1">
            <a:spLocks noGrp="1" noChangeArrowheads="1"/>
          </p:cNvSpPr>
          <p:nvPr/>
        </p:nvSpPr>
        <p:spPr bwMode="auto">
          <a:xfrm>
            <a:off x="3886200" y="8831580"/>
            <a:ext cx="2971800" cy="464820"/>
          </a:xfrm>
          <a:prstGeom prst="rect">
            <a:avLst/>
          </a:prstGeom>
          <a:noFill/>
          <a:ln w="9525">
            <a:noFill/>
            <a:miter lim="800000"/>
            <a:headEnd/>
            <a:tailEnd/>
          </a:ln>
        </p:spPr>
        <p:txBody>
          <a:bodyPr lIns="91428" tIns="45714" rIns="91428" bIns="45714" anchor="b">
            <a:prstTxWarp prst="textNoShape">
              <a:avLst/>
            </a:prstTxWarp>
          </a:bodyPr>
          <a:lstStyle/>
          <a:p>
            <a:pPr algn="r" defTabSz="914400" eaLnBrk="0" hangingPunct="0"/>
            <a:fld id="{9721CE80-4A22-493D-86F7-3FCAAFF1632B}" type="slidenum">
              <a:rPr lang="en-US" sz="1200"/>
              <a:pPr algn="r" defTabSz="914400" eaLnBrk="0" hangingPunct="0"/>
              <a:t>42</a:t>
            </a:fld>
            <a:endParaRPr lang="en-US" sz="1200"/>
          </a:p>
        </p:txBody>
      </p:sp>
      <p:sp>
        <p:nvSpPr>
          <p:cNvPr id="627714" name="Slide Image Placeholder 1"/>
          <p:cNvSpPr>
            <a:spLocks noGrp="1" noRot="1" noChangeAspect="1" noTextEdit="1"/>
          </p:cNvSpPr>
          <p:nvPr>
            <p:ph type="sldImg"/>
          </p:nvPr>
        </p:nvSpPr>
        <p:spPr bwMode="auto">
          <a:solidFill>
            <a:srgbClr val="FFFFFF"/>
          </a:solidFill>
          <a:ln>
            <a:solidFill>
              <a:srgbClr val="000000"/>
            </a:solidFill>
            <a:miter lim="800000"/>
            <a:headEnd/>
            <a:tailEnd/>
          </a:ln>
        </p:spPr>
      </p:sp>
      <p:sp>
        <p:nvSpPr>
          <p:cNvPr id="627715" name="Notes Placeholder 2"/>
          <p:cNvSpPr>
            <a:spLocks noGrp="1"/>
          </p:cNvSpPr>
          <p:nvPr>
            <p:ph type="body" idx="1"/>
          </p:nvPr>
        </p:nvSpPr>
        <p:spPr bwMode="auto">
          <a:xfrm>
            <a:off x="914400" y="4415790"/>
            <a:ext cx="5029200" cy="4183380"/>
          </a:xfrm>
          <a:noFill/>
        </p:spPr>
        <p:txBody>
          <a:bodyPr wrap="square" lIns="91428" tIns="45714" rIns="91428" bIns="45714" numCol="1" anchor="t" anchorCtr="0" compatLnSpc="1">
            <a:prstTxWarp prst="textNoShape">
              <a:avLst/>
            </a:prstTxWarp>
          </a:bodyPr>
          <a:lstStyle/>
          <a:p>
            <a:pPr defTabSz="914400" eaLnBrk="1" hangingPunct="1"/>
            <a:endParaRPr lang="en-US"/>
          </a:p>
        </p:txBody>
      </p:sp>
      <p:sp>
        <p:nvSpPr>
          <p:cNvPr id="627716" name="Slide Number Placeholder 3"/>
          <p:cNvSpPr txBox="1">
            <a:spLocks noGrp="1"/>
          </p:cNvSpPr>
          <p:nvPr/>
        </p:nvSpPr>
        <p:spPr bwMode="auto">
          <a:xfrm>
            <a:off x="3886200" y="8831580"/>
            <a:ext cx="2971800" cy="464820"/>
          </a:xfrm>
          <a:prstGeom prst="rect">
            <a:avLst/>
          </a:prstGeom>
          <a:noFill/>
          <a:ln w="9525">
            <a:noFill/>
            <a:miter lim="800000"/>
            <a:headEnd/>
            <a:tailEnd/>
          </a:ln>
        </p:spPr>
        <p:txBody>
          <a:bodyPr lIns="91428" tIns="45714" rIns="91428" bIns="45714" anchor="b">
            <a:prstTxWarp prst="textNoShape">
              <a:avLst/>
            </a:prstTxWarp>
          </a:bodyPr>
          <a:lstStyle/>
          <a:p>
            <a:pPr algn="r" defTabSz="914400" eaLnBrk="0" hangingPunct="0"/>
            <a:fld id="{5CA1F784-8D46-4B2A-BC44-74A4FC2EC5A7}" type="slidenum">
              <a:rPr lang="en-US" sz="1200"/>
              <a:pPr algn="r" defTabSz="914400" eaLnBrk="0" hangingPunct="0"/>
              <a:t>42</a:t>
            </a:fld>
            <a:endParaRPr lang="en-US" sz="120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7713" name="Rectangle 7"/>
          <p:cNvSpPr txBox="1">
            <a:spLocks noGrp="1" noChangeArrowheads="1"/>
          </p:cNvSpPr>
          <p:nvPr/>
        </p:nvSpPr>
        <p:spPr bwMode="auto">
          <a:xfrm>
            <a:off x="3886200" y="8831580"/>
            <a:ext cx="2971800" cy="464820"/>
          </a:xfrm>
          <a:prstGeom prst="rect">
            <a:avLst/>
          </a:prstGeom>
          <a:noFill/>
          <a:ln w="9525">
            <a:noFill/>
            <a:miter lim="800000"/>
            <a:headEnd/>
            <a:tailEnd/>
          </a:ln>
        </p:spPr>
        <p:txBody>
          <a:bodyPr lIns="91428" tIns="45714" rIns="91428" bIns="45714" anchor="b">
            <a:prstTxWarp prst="textNoShape">
              <a:avLst/>
            </a:prstTxWarp>
          </a:bodyPr>
          <a:lstStyle/>
          <a:p>
            <a:pPr algn="r" defTabSz="914400" eaLnBrk="0" hangingPunct="0"/>
            <a:fld id="{9721CE80-4A22-493D-86F7-3FCAAFF1632B}" type="slidenum">
              <a:rPr lang="en-US" sz="1200"/>
              <a:pPr algn="r" defTabSz="914400" eaLnBrk="0" hangingPunct="0"/>
              <a:t>43</a:t>
            </a:fld>
            <a:endParaRPr lang="en-US" sz="1200"/>
          </a:p>
        </p:txBody>
      </p:sp>
      <p:sp>
        <p:nvSpPr>
          <p:cNvPr id="627714" name="Slide Image Placeholder 1"/>
          <p:cNvSpPr>
            <a:spLocks noGrp="1" noRot="1" noChangeAspect="1" noTextEdit="1"/>
          </p:cNvSpPr>
          <p:nvPr>
            <p:ph type="sldImg"/>
          </p:nvPr>
        </p:nvSpPr>
        <p:spPr bwMode="auto">
          <a:solidFill>
            <a:srgbClr val="FFFFFF"/>
          </a:solidFill>
          <a:ln>
            <a:solidFill>
              <a:srgbClr val="000000"/>
            </a:solidFill>
            <a:miter lim="800000"/>
            <a:headEnd/>
            <a:tailEnd/>
          </a:ln>
        </p:spPr>
      </p:sp>
      <p:sp>
        <p:nvSpPr>
          <p:cNvPr id="627715" name="Notes Placeholder 2"/>
          <p:cNvSpPr>
            <a:spLocks noGrp="1"/>
          </p:cNvSpPr>
          <p:nvPr>
            <p:ph type="body" idx="1"/>
          </p:nvPr>
        </p:nvSpPr>
        <p:spPr bwMode="auto">
          <a:xfrm>
            <a:off x="914400" y="4415790"/>
            <a:ext cx="5029200" cy="4183380"/>
          </a:xfrm>
          <a:noFill/>
        </p:spPr>
        <p:txBody>
          <a:bodyPr wrap="square" lIns="91428" tIns="45714" rIns="91428" bIns="45714" numCol="1" anchor="t" anchorCtr="0" compatLnSpc="1">
            <a:prstTxWarp prst="textNoShape">
              <a:avLst/>
            </a:prstTxWarp>
          </a:bodyPr>
          <a:lstStyle/>
          <a:p>
            <a:pPr defTabSz="914400" eaLnBrk="1" hangingPunct="1"/>
            <a:endParaRPr lang="en-US"/>
          </a:p>
        </p:txBody>
      </p:sp>
      <p:sp>
        <p:nvSpPr>
          <p:cNvPr id="627716" name="Slide Number Placeholder 3"/>
          <p:cNvSpPr txBox="1">
            <a:spLocks noGrp="1"/>
          </p:cNvSpPr>
          <p:nvPr/>
        </p:nvSpPr>
        <p:spPr bwMode="auto">
          <a:xfrm>
            <a:off x="3886200" y="8831580"/>
            <a:ext cx="2971800" cy="464820"/>
          </a:xfrm>
          <a:prstGeom prst="rect">
            <a:avLst/>
          </a:prstGeom>
          <a:noFill/>
          <a:ln w="9525">
            <a:noFill/>
            <a:miter lim="800000"/>
            <a:headEnd/>
            <a:tailEnd/>
          </a:ln>
        </p:spPr>
        <p:txBody>
          <a:bodyPr lIns="91428" tIns="45714" rIns="91428" bIns="45714" anchor="b">
            <a:prstTxWarp prst="textNoShape">
              <a:avLst/>
            </a:prstTxWarp>
          </a:bodyPr>
          <a:lstStyle/>
          <a:p>
            <a:pPr algn="r" defTabSz="914400" eaLnBrk="0" hangingPunct="0"/>
            <a:fld id="{5CA1F784-8D46-4B2A-BC44-74A4FC2EC5A7}" type="slidenum">
              <a:rPr lang="en-US" sz="1200"/>
              <a:pPr algn="r" defTabSz="914400" eaLnBrk="0" hangingPunct="0"/>
              <a:t>43</a:t>
            </a:fld>
            <a:endParaRPr lang="en-US" sz="120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sz="1200" i="0" kern="1200" dirty="0" smtClean="0">
                <a:solidFill>
                  <a:schemeClr val="tx1"/>
                </a:solidFill>
                <a:latin typeface="+mn-lt"/>
                <a:ea typeface="ＭＳ Ｐゴシック" charset="-128"/>
                <a:cs typeface="ＭＳ Ｐゴシック" charset="-128"/>
              </a:rPr>
              <a:t>This is also part</a:t>
            </a:r>
            <a:r>
              <a:rPr lang="en-US" sz="1200" i="0" kern="1200" baseline="0" dirty="0" smtClean="0">
                <a:solidFill>
                  <a:schemeClr val="tx1"/>
                </a:solidFill>
                <a:latin typeface="+mn-lt"/>
                <a:ea typeface="ＭＳ Ｐゴシック" charset="-128"/>
                <a:cs typeface="ＭＳ Ｐゴシック" charset="-128"/>
              </a:rPr>
              <a:t> of the planning packet</a:t>
            </a:r>
            <a:r>
              <a:rPr lang="en-US" sz="1200" i="0" kern="1200" dirty="0" smtClean="0">
                <a:solidFill>
                  <a:schemeClr val="tx1"/>
                </a:solidFill>
                <a:latin typeface="+mn-lt"/>
                <a:ea typeface="ＭＳ Ｐゴシック" charset="-128"/>
                <a:cs typeface="ＭＳ Ｐゴシック" charset="-128"/>
              </a:rPr>
              <a:t>: talk</a:t>
            </a:r>
            <a:r>
              <a:rPr lang="en-US" sz="1200" i="0" kern="1200" baseline="0" dirty="0" smtClean="0">
                <a:solidFill>
                  <a:schemeClr val="tx1"/>
                </a:solidFill>
                <a:latin typeface="+mn-lt"/>
                <a:ea typeface="ＭＳ Ｐゴシック" charset="-128"/>
                <a:cs typeface="ＭＳ Ｐゴシック" charset="-128"/>
              </a:rPr>
              <a:t> about what it says, how it can be used to facilitate discussion</a:t>
            </a:r>
            <a:endParaRPr lang="en-US" sz="1200" i="0" kern="1200" dirty="0" smtClean="0">
              <a:solidFill>
                <a:schemeClr val="tx1"/>
              </a:solidFill>
              <a:latin typeface="+mn-lt"/>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44</a:t>
            </a:fld>
            <a:endParaRPr lang="en-US" dirty="0"/>
          </a:p>
        </p:txBody>
      </p:sp>
    </p:spTree>
    <p:extLst>
      <p:ext uri="{BB962C8B-B14F-4D97-AF65-F5344CB8AC3E}">
        <p14:creationId xmlns:p14="http://schemas.microsoft.com/office/powerpoint/2010/main" val="167273699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7713" name="Rectangle 7"/>
          <p:cNvSpPr txBox="1">
            <a:spLocks noGrp="1" noChangeArrowheads="1"/>
          </p:cNvSpPr>
          <p:nvPr/>
        </p:nvSpPr>
        <p:spPr bwMode="auto">
          <a:xfrm>
            <a:off x="3886200" y="8831580"/>
            <a:ext cx="2971800" cy="464820"/>
          </a:xfrm>
          <a:prstGeom prst="rect">
            <a:avLst/>
          </a:prstGeom>
          <a:noFill/>
          <a:ln w="9525">
            <a:noFill/>
            <a:miter lim="800000"/>
            <a:headEnd/>
            <a:tailEnd/>
          </a:ln>
        </p:spPr>
        <p:txBody>
          <a:bodyPr lIns="91428" tIns="45714" rIns="91428" bIns="45714" anchor="b">
            <a:prstTxWarp prst="textNoShape">
              <a:avLst/>
            </a:prstTxWarp>
          </a:bodyPr>
          <a:lstStyle/>
          <a:p>
            <a:pPr algn="r" defTabSz="914400" eaLnBrk="0" hangingPunct="0"/>
            <a:fld id="{9721CE80-4A22-493D-86F7-3FCAAFF1632B}" type="slidenum">
              <a:rPr lang="en-US" sz="1200"/>
              <a:pPr algn="r" defTabSz="914400" eaLnBrk="0" hangingPunct="0"/>
              <a:t>45</a:t>
            </a:fld>
            <a:endParaRPr lang="en-US" sz="1200"/>
          </a:p>
        </p:txBody>
      </p:sp>
      <p:sp>
        <p:nvSpPr>
          <p:cNvPr id="627714" name="Slide Image Placeholder 1"/>
          <p:cNvSpPr>
            <a:spLocks noGrp="1" noRot="1" noChangeAspect="1" noTextEdit="1"/>
          </p:cNvSpPr>
          <p:nvPr>
            <p:ph type="sldImg"/>
          </p:nvPr>
        </p:nvSpPr>
        <p:spPr bwMode="auto">
          <a:solidFill>
            <a:srgbClr val="FFFFFF"/>
          </a:solidFill>
          <a:ln>
            <a:solidFill>
              <a:srgbClr val="000000"/>
            </a:solidFill>
            <a:miter lim="800000"/>
            <a:headEnd/>
            <a:tailEnd/>
          </a:ln>
        </p:spPr>
      </p:sp>
      <p:sp>
        <p:nvSpPr>
          <p:cNvPr id="627715" name="Notes Placeholder 2"/>
          <p:cNvSpPr>
            <a:spLocks noGrp="1"/>
          </p:cNvSpPr>
          <p:nvPr>
            <p:ph type="body" idx="1"/>
          </p:nvPr>
        </p:nvSpPr>
        <p:spPr bwMode="auto">
          <a:xfrm>
            <a:off x="914400" y="4415790"/>
            <a:ext cx="5029200" cy="4183380"/>
          </a:xfrm>
          <a:noFill/>
        </p:spPr>
        <p:txBody>
          <a:bodyPr wrap="square" lIns="91428" tIns="45714" rIns="91428" bIns="45714" numCol="1" anchor="t" anchorCtr="0" compatLnSpc="1">
            <a:prstTxWarp prst="textNoShape">
              <a:avLst/>
            </a:prstTxWarp>
          </a:bodyPr>
          <a:lstStyle/>
          <a:p>
            <a:pPr defTabSz="914400" eaLnBrk="1" hangingPunct="1"/>
            <a:endParaRPr lang="en-US"/>
          </a:p>
        </p:txBody>
      </p:sp>
      <p:sp>
        <p:nvSpPr>
          <p:cNvPr id="627716" name="Slide Number Placeholder 3"/>
          <p:cNvSpPr txBox="1">
            <a:spLocks noGrp="1"/>
          </p:cNvSpPr>
          <p:nvPr/>
        </p:nvSpPr>
        <p:spPr bwMode="auto">
          <a:xfrm>
            <a:off x="3886200" y="8831580"/>
            <a:ext cx="2971800" cy="464820"/>
          </a:xfrm>
          <a:prstGeom prst="rect">
            <a:avLst/>
          </a:prstGeom>
          <a:noFill/>
          <a:ln w="9525">
            <a:noFill/>
            <a:miter lim="800000"/>
            <a:headEnd/>
            <a:tailEnd/>
          </a:ln>
        </p:spPr>
        <p:txBody>
          <a:bodyPr lIns="91428" tIns="45714" rIns="91428" bIns="45714" anchor="b">
            <a:prstTxWarp prst="textNoShape">
              <a:avLst/>
            </a:prstTxWarp>
          </a:bodyPr>
          <a:lstStyle/>
          <a:p>
            <a:pPr algn="r" defTabSz="914400" eaLnBrk="0" hangingPunct="0"/>
            <a:fld id="{5CA1F784-8D46-4B2A-BC44-74A4FC2EC5A7}" type="slidenum">
              <a:rPr lang="en-US" sz="1200"/>
              <a:pPr algn="r" defTabSz="914400" eaLnBrk="0" hangingPunct="0"/>
              <a:t>45</a:t>
            </a:fld>
            <a:endParaRPr lang="en-US" sz="120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46</a:t>
            </a:fld>
            <a:endParaRPr lang="en-US" dirty="0"/>
          </a:p>
        </p:txBody>
      </p:sp>
    </p:spTree>
    <p:extLst>
      <p:ext uri="{BB962C8B-B14F-4D97-AF65-F5344CB8AC3E}">
        <p14:creationId xmlns:p14="http://schemas.microsoft.com/office/powerpoint/2010/main" val="128504175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47</a:t>
            </a:fld>
            <a:endParaRPr lang="en-US" dirty="0"/>
          </a:p>
        </p:txBody>
      </p:sp>
    </p:spTree>
    <p:extLst>
      <p:ext uri="{BB962C8B-B14F-4D97-AF65-F5344CB8AC3E}">
        <p14:creationId xmlns:p14="http://schemas.microsoft.com/office/powerpoint/2010/main" val="30345835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During a project meeting in January 2011, </a:t>
            </a:r>
            <a:r>
              <a:rPr lang="en-US" sz="1200" kern="1200" dirty="0" smtClean="0">
                <a:solidFill>
                  <a:schemeClr val="tx1"/>
                </a:solidFill>
                <a:latin typeface="+mn-lt"/>
                <a:ea typeface="ＭＳ Ｐゴシック" charset="-128"/>
                <a:cs typeface="ＭＳ Ｐゴシック" charset="-128"/>
              </a:rPr>
              <a:t>the project states and RCCs discussed challenges, successes, and lessons learned from their own RTI implementation experiences. Prior to this meeting, participants were polled about all of the priorities their states were focused on at the time, and which of these priorities most directly impacted their work (both their work in general, and their work specific to RTI). Of the dozen or so priorities that were initially identified as being important to states, it was found that meeting participants shared common interests in these four priorities: School Improvement Grants (SIG), Common Core State Standards (CCSS), English language learners (ELLs), and students with disabilities (SWD).</a:t>
            </a:r>
            <a:endParaRPr lang="en-US" dirty="0" smtClean="0"/>
          </a:p>
          <a:p>
            <a:endParaRPr lang="en-US" dirty="0" smtClean="0"/>
          </a:p>
          <a:p>
            <a:r>
              <a:rPr lang="en-US" dirty="0" smtClean="0"/>
              <a:t>How did we choose the priorities to focus on during the meeting?</a:t>
            </a:r>
          </a:p>
          <a:p>
            <a:endParaRPr lang="en-US" dirty="0" smtClean="0"/>
          </a:p>
          <a:p>
            <a:r>
              <a:rPr lang="en-US" dirty="0" smtClean="0"/>
              <a:t>Based on the results from the pre-meeting survey to determine-- What are some of your highest priorities right now?</a:t>
            </a:r>
          </a:p>
          <a:p>
            <a:pPr eaLnBrk="1" hangingPunct="1"/>
            <a:r>
              <a:rPr lang="en-US" dirty="0" smtClean="0"/>
              <a:t>SIG/School Turnaround</a:t>
            </a:r>
          </a:p>
          <a:p>
            <a:pPr eaLnBrk="1" hangingPunct="1"/>
            <a:r>
              <a:rPr lang="en-US" dirty="0" smtClean="0"/>
              <a:t>Diverse Learners</a:t>
            </a:r>
          </a:p>
          <a:p>
            <a:pPr eaLnBrk="1" hangingPunct="1"/>
            <a:r>
              <a:rPr lang="en-US" dirty="0" smtClean="0"/>
              <a:t>College and Career Readiness</a:t>
            </a:r>
          </a:p>
          <a:p>
            <a:pPr lvl="1" eaLnBrk="1" hangingPunct="1"/>
            <a:r>
              <a:rPr lang="en-US" dirty="0" smtClean="0"/>
              <a:t>Common Core Standards (Math and ELA)</a:t>
            </a:r>
          </a:p>
          <a:p>
            <a:pPr lvl="1" eaLnBrk="1" hangingPunct="1"/>
            <a:r>
              <a:rPr lang="en-US" dirty="0" smtClean="0"/>
              <a:t>State Standards and Assessments</a:t>
            </a:r>
          </a:p>
          <a:p>
            <a:pPr lvl="1" eaLnBrk="1" hangingPunct="1"/>
            <a:r>
              <a:rPr lang="en-US" dirty="0" smtClean="0"/>
              <a:t>Relation to State Literacy Plans</a:t>
            </a:r>
          </a:p>
          <a:p>
            <a:pPr lvl="1" eaLnBrk="1" hangingPunct="1"/>
            <a:r>
              <a:rPr lang="en-US" dirty="0" smtClean="0"/>
              <a:t>Implications for ELLs and SWD</a:t>
            </a:r>
          </a:p>
          <a:p>
            <a:endParaRPr lang="en-US" dirty="0"/>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5</a:t>
            </a:fld>
            <a:endParaRPr lang="en-US" dirty="0"/>
          </a:p>
        </p:txBody>
      </p:sp>
    </p:spTree>
    <p:extLst>
      <p:ext uri="{BB962C8B-B14F-4D97-AF65-F5344CB8AC3E}">
        <p14:creationId xmlns:p14="http://schemas.microsoft.com/office/powerpoint/2010/main" val="32323773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3617" name="Placeholder 2"/>
          <p:cNvSpPr>
            <a:spLocks noGrp="1" noRot="1" noChangeAspect="1"/>
          </p:cNvSpPr>
          <p:nvPr>
            <p:ph type="sldImg"/>
          </p:nvPr>
        </p:nvSpPr>
        <p:spPr bwMode="auto">
          <a:noFill/>
          <a:ln>
            <a:solidFill>
              <a:srgbClr val="000000"/>
            </a:solidFill>
            <a:miter lim="800000"/>
            <a:headEnd/>
            <a:tailEnd/>
          </a:ln>
        </p:spPr>
      </p:sp>
      <p:sp>
        <p:nvSpPr>
          <p:cNvPr id="623618" name="Placeholder 3"/>
          <p:cNvSpPr>
            <a:spLocks noGrp="1"/>
          </p:cNvSpPr>
          <p:nvPr>
            <p:ph type="body" idx="1"/>
          </p:nvPr>
        </p:nvSpPr>
        <p:spPr bwMode="auto">
          <a:noFill/>
        </p:spPr>
        <p:txBody>
          <a:bodyPr wrap="square" numCol="1" anchor="t" anchorCtr="0" compatLnSpc="1">
            <a:prstTxWarp prst="textNoShape">
              <a:avLst/>
            </a:prstTxWarp>
          </a:bodyPr>
          <a:lstStyle/>
          <a:p>
            <a:r>
              <a:rPr lang="en-US" dirty="0" smtClean="0"/>
              <a:t>This is also Handout 1</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5665" name="Placeholder 2"/>
          <p:cNvSpPr>
            <a:spLocks noGrp="1" noRot="1" noChangeAspect="1"/>
          </p:cNvSpPr>
          <p:nvPr>
            <p:ph type="sldImg"/>
          </p:nvPr>
        </p:nvSpPr>
        <p:spPr bwMode="auto">
          <a:noFill/>
          <a:ln>
            <a:solidFill>
              <a:srgbClr val="000000"/>
            </a:solidFill>
            <a:miter lim="800000"/>
            <a:headEnd/>
            <a:tailEnd/>
          </a:ln>
        </p:spPr>
      </p:sp>
      <p:sp>
        <p:nvSpPr>
          <p:cNvPr id="625666" name="Placeholder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11C2CD2-96B9-4CDE-A337-8892893F1FD8}" type="slidenum">
              <a:rPr lang="en-US" smtClean="0"/>
              <a:pPr>
                <a:defRPr/>
              </a:pPr>
              <a:t>8</a:t>
            </a:fld>
            <a:endParaRPr lang="en-US" dirty="0"/>
          </a:p>
        </p:txBody>
      </p:sp>
    </p:spTree>
    <p:extLst>
      <p:ext uri="{BB962C8B-B14F-4D97-AF65-F5344CB8AC3E}">
        <p14:creationId xmlns:p14="http://schemas.microsoft.com/office/powerpoint/2010/main" val="9095048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7713" name="Rectangle 7"/>
          <p:cNvSpPr txBox="1">
            <a:spLocks noGrp="1" noChangeArrowheads="1"/>
          </p:cNvSpPr>
          <p:nvPr/>
        </p:nvSpPr>
        <p:spPr bwMode="auto">
          <a:xfrm>
            <a:off x="3886200" y="8831580"/>
            <a:ext cx="2971800" cy="464820"/>
          </a:xfrm>
          <a:prstGeom prst="rect">
            <a:avLst/>
          </a:prstGeom>
          <a:noFill/>
          <a:ln w="9525">
            <a:noFill/>
            <a:miter lim="800000"/>
            <a:headEnd/>
            <a:tailEnd/>
          </a:ln>
        </p:spPr>
        <p:txBody>
          <a:bodyPr lIns="91428" tIns="45714" rIns="91428" bIns="45714" anchor="b">
            <a:prstTxWarp prst="textNoShape">
              <a:avLst/>
            </a:prstTxWarp>
          </a:bodyPr>
          <a:lstStyle/>
          <a:p>
            <a:pPr algn="r" defTabSz="914400" eaLnBrk="0" hangingPunct="0"/>
            <a:fld id="{9721CE80-4A22-493D-86F7-3FCAAFF1632B}" type="slidenum">
              <a:rPr lang="en-US" sz="1200"/>
              <a:pPr algn="r" defTabSz="914400" eaLnBrk="0" hangingPunct="0"/>
              <a:t>9</a:t>
            </a:fld>
            <a:endParaRPr lang="en-US" sz="1200" dirty="0"/>
          </a:p>
        </p:txBody>
      </p:sp>
      <p:sp>
        <p:nvSpPr>
          <p:cNvPr id="627714" name="Slide Image Placeholder 1"/>
          <p:cNvSpPr>
            <a:spLocks noGrp="1" noRot="1" noChangeAspect="1" noTextEdit="1"/>
          </p:cNvSpPr>
          <p:nvPr>
            <p:ph type="sldImg"/>
          </p:nvPr>
        </p:nvSpPr>
        <p:spPr bwMode="auto">
          <a:solidFill>
            <a:srgbClr val="FFFFFF"/>
          </a:solidFill>
          <a:ln>
            <a:solidFill>
              <a:srgbClr val="000000"/>
            </a:solidFill>
            <a:miter lim="800000"/>
            <a:headEnd/>
            <a:tailEnd/>
          </a:ln>
        </p:spPr>
      </p:sp>
      <p:sp>
        <p:nvSpPr>
          <p:cNvPr id="627715" name="Notes Placeholder 2"/>
          <p:cNvSpPr>
            <a:spLocks noGrp="1"/>
          </p:cNvSpPr>
          <p:nvPr>
            <p:ph type="body" idx="1"/>
          </p:nvPr>
        </p:nvSpPr>
        <p:spPr bwMode="auto">
          <a:xfrm>
            <a:off x="914400" y="4415790"/>
            <a:ext cx="5029200" cy="4183380"/>
          </a:xfrm>
          <a:noFill/>
        </p:spPr>
        <p:txBody>
          <a:bodyPr wrap="square" lIns="91428" tIns="45714" rIns="91428" bIns="45714" numCol="1" anchor="t" anchorCtr="0" compatLnSpc="1">
            <a:prstTxWarp prst="textNoShape">
              <a:avLst/>
            </a:prstTxWarp>
          </a:bodyPr>
          <a:lstStyle/>
          <a:p>
            <a:pPr defTabSz="914400" eaLnBrk="1" hangingPunct="1"/>
            <a:endParaRPr lang="en-US" dirty="0"/>
          </a:p>
        </p:txBody>
      </p:sp>
      <p:sp>
        <p:nvSpPr>
          <p:cNvPr id="627716" name="Slide Number Placeholder 3"/>
          <p:cNvSpPr txBox="1">
            <a:spLocks noGrp="1"/>
          </p:cNvSpPr>
          <p:nvPr/>
        </p:nvSpPr>
        <p:spPr bwMode="auto">
          <a:xfrm>
            <a:off x="3886200" y="8831580"/>
            <a:ext cx="2971800" cy="464820"/>
          </a:xfrm>
          <a:prstGeom prst="rect">
            <a:avLst/>
          </a:prstGeom>
          <a:noFill/>
          <a:ln w="9525">
            <a:noFill/>
            <a:miter lim="800000"/>
            <a:headEnd/>
            <a:tailEnd/>
          </a:ln>
        </p:spPr>
        <p:txBody>
          <a:bodyPr lIns="91428" tIns="45714" rIns="91428" bIns="45714" anchor="b">
            <a:prstTxWarp prst="textNoShape">
              <a:avLst/>
            </a:prstTxWarp>
          </a:bodyPr>
          <a:lstStyle/>
          <a:p>
            <a:pPr algn="r" defTabSz="914400" eaLnBrk="0" hangingPunct="0"/>
            <a:fld id="{5CA1F784-8D46-4B2A-BC44-74A4FC2EC5A7}" type="slidenum">
              <a:rPr lang="en-US" sz="1200"/>
              <a:pPr algn="r" defTabSz="914400" eaLnBrk="0" hangingPunct="0"/>
              <a:t>9</a:t>
            </a:fld>
            <a:endParaRPr 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2.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C4F823B-F234-406B-B487-13A5F8332F82}" type="datetime1">
              <a:rPr lang="en-US"/>
              <a:pPr>
                <a:defRPr/>
              </a:pPr>
              <a:t>10/4/11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CDAEB5-A4AD-4C14-A75A-12F851C6B978}"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AC139D6-B28C-4238-9A18-AD6BCAB9859C}" type="datetime1">
              <a:rPr lang="en-US"/>
              <a:pPr>
                <a:defRPr/>
              </a:pPr>
              <a:t>10/4/11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42F0C6A-031C-49F5-AE02-59F9D98497E7}"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8F04D4A-30C1-464D-8DA4-EFB15BDE6E38}" type="datetime1">
              <a:rPr lang="en-US"/>
              <a:pPr>
                <a:defRPr/>
              </a:pPr>
              <a:t>10/4/11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6B3616F-6EDE-4D5C-889D-43AC0192326F}"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CF7D72B6-65B7-4E8E-BC14-3D4D8619A1CE}" type="datetime1">
              <a:rPr lang="en-US"/>
              <a:pPr>
                <a:defRPr/>
              </a:pPr>
              <a:t>10/4/11</a:t>
            </a:fld>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7234B480-B036-4CCD-8918-81D23A6FD881}"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Custom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7" name="Content Placeholder 6"/>
          <p:cNvSpPr>
            <a:spLocks noGrp="1"/>
          </p:cNvSpPr>
          <p:nvPr>
            <p:ph sz="quarter" idx="13"/>
          </p:nvPr>
        </p:nvSpPr>
        <p:spPr>
          <a:xfrm>
            <a:off x="805145" y="1525777"/>
            <a:ext cx="7677929" cy="505242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2"/>
          <p:cNvSpPr>
            <a:spLocks noGrp="1"/>
          </p:cNvSpPr>
          <p:nvPr>
            <p:ph type="dt" sz="half" idx="14"/>
          </p:nvPr>
        </p:nvSpPr>
        <p:spPr/>
        <p:txBody>
          <a:bodyPr/>
          <a:lstStyle>
            <a:lvl1pPr>
              <a:defRPr/>
            </a:lvl1pPr>
          </a:lstStyle>
          <a:p>
            <a:pPr>
              <a:defRPr/>
            </a:pPr>
            <a:fld id="{1D26031D-A5CB-4797-9B25-C3513F3B5C64}" type="datetime1">
              <a:rPr lang="en-US"/>
              <a:pPr>
                <a:defRPr/>
              </a:pPr>
              <a:t>10/4/11</a:t>
            </a:fld>
            <a:endParaRPr lang="en-US" dirty="0"/>
          </a:p>
        </p:txBody>
      </p:sp>
      <p:sp>
        <p:nvSpPr>
          <p:cNvPr id="5" name="Footer Placeholder 3"/>
          <p:cNvSpPr>
            <a:spLocks noGrp="1"/>
          </p:cNvSpPr>
          <p:nvPr>
            <p:ph type="ftr" sz="quarter" idx="15"/>
          </p:nvPr>
        </p:nvSpPr>
        <p:spPr/>
        <p:txBody>
          <a:bodyPr/>
          <a:lstStyle>
            <a:lvl1pPr>
              <a:defRPr/>
            </a:lvl1pPr>
          </a:lstStyle>
          <a:p>
            <a:pPr>
              <a:defRPr/>
            </a:pPr>
            <a:endParaRPr lang="en-US"/>
          </a:p>
        </p:txBody>
      </p:sp>
      <p:sp>
        <p:nvSpPr>
          <p:cNvPr id="6" name="Slide Number Placeholder 4"/>
          <p:cNvSpPr>
            <a:spLocks noGrp="1"/>
          </p:cNvSpPr>
          <p:nvPr>
            <p:ph type="sldNum" sz="quarter" idx="16"/>
          </p:nvPr>
        </p:nvSpPr>
        <p:spPr/>
        <p:txBody>
          <a:bodyPr/>
          <a:lstStyle>
            <a:lvl1pPr>
              <a:defRPr/>
            </a:lvl1pPr>
          </a:lstStyle>
          <a:p>
            <a:pPr>
              <a:defRPr/>
            </a:pPr>
            <a:fld id="{683B2322-934D-4065-90EA-412B7F03B9C0}"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2_Custom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123776"/>
            <a:ext cx="9144000" cy="1544050"/>
          </a:xfrm>
        </p:spPr>
        <p:txBody>
          <a:bodyPr/>
          <a:lstStyle>
            <a:lvl1pPr algn="ctr">
              <a:defRPr>
                <a:solidFill>
                  <a:schemeClr val="bg1"/>
                </a:solidFill>
              </a:defRPr>
            </a:lvl1pPr>
          </a:lstStyle>
          <a:p>
            <a:r>
              <a:rPr lang="en-US" smtClean="0"/>
              <a:t>Click to edit Master title style</a:t>
            </a:r>
            <a:endParaRPr lang="en-US"/>
          </a:p>
        </p:txBody>
      </p:sp>
      <p:sp>
        <p:nvSpPr>
          <p:cNvPr id="6" name="Text Placeholder 2"/>
          <p:cNvSpPr>
            <a:spLocks noGrp="1"/>
          </p:cNvSpPr>
          <p:nvPr>
            <p:ph type="body" idx="1"/>
          </p:nvPr>
        </p:nvSpPr>
        <p:spPr>
          <a:xfrm>
            <a:off x="722313" y="2906713"/>
            <a:ext cx="7772400" cy="1500187"/>
          </a:xfrm>
        </p:spPr>
        <p:txBody>
          <a:bodyPr anchor="b"/>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2"/>
          <p:cNvSpPr>
            <a:spLocks noGrp="1"/>
          </p:cNvSpPr>
          <p:nvPr>
            <p:ph type="dt" sz="half" idx="10"/>
          </p:nvPr>
        </p:nvSpPr>
        <p:spPr/>
        <p:txBody>
          <a:bodyPr/>
          <a:lstStyle>
            <a:lvl1pPr>
              <a:defRPr/>
            </a:lvl1pPr>
          </a:lstStyle>
          <a:p>
            <a:pPr>
              <a:defRPr/>
            </a:pPr>
            <a:fld id="{1C67D571-B847-4D4D-94F8-27A0D5FC5531}" type="datetime1">
              <a:rPr lang="en-US"/>
              <a:pPr>
                <a:defRPr/>
              </a:pPr>
              <a:t>10/4/11</a:t>
            </a:fld>
            <a:endParaRPr lang="en-US" dirty="0"/>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0D120653-62DA-4F88-84C0-A47DF04C8226}"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3_Custom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84777" y="390648"/>
            <a:ext cx="7898298" cy="646331"/>
          </a:xfrm>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lvl1pPr>
              <a:defRPr/>
            </a:lvl1pPr>
          </a:lstStyle>
          <a:p>
            <a:pPr>
              <a:defRPr/>
            </a:pPr>
            <a:fld id="{C4DD966B-E20C-4BFA-8CB3-DC983F6C2314}" type="datetime1">
              <a:rPr lang="en-US"/>
              <a:pPr>
                <a:defRPr/>
              </a:pPr>
              <a:t>10/4/11</a:t>
            </a:fld>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EB84E117-48B2-4A16-AE0B-16E8E07AF9FB}"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4_Custom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7" name="Content Placeholder 6"/>
          <p:cNvSpPr>
            <a:spLocks noGrp="1"/>
          </p:cNvSpPr>
          <p:nvPr>
            <p:ph sz="quarter" idx="13"/>
          </p:nvPr>
        </p:nvSpPr>
        <p:spPr>
          <a:xfrm>
            <a:off x="804863" y="1522413"/>
            <a:ext cx="7678737" cy="50514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
          <p:cNvSpPr>
            <a:spLocks noGrp="1"/>
          </p:cNvSpPr>
          <p:nvPr>
            <p:ph type="dt" sz="half" idx="14"/>
          </p:nvPr>
        </p:nvSpPr>
        <p:spPr/>
        <p:txBody>
          <a:bodyPr/>
          <a:lstStyle>
            <a:lvl1pPr>
              <a:defRPr/>
            </a:lvl1pPr>
          </a:lstStyle>
          <a:p>
            <a:pPr>
              <a:defRPr/>
            </a:pPr>
            <a:fld id="{13BF7566-52CD-4321-910A-9CDDD6238FC7}" type="datetime1">
              <a:rPr lang="en-US"/>
              <a:pPr>
                <a:defRPr/>
              </a:pPr>
              <a:t>10/4/11</a:t>
            </a:fld>
            <a:endParaRPr lang="en-US" dirty="0"/>
          </a:p>
        </p:txBody>
      </p:sp>
      <p:sp>
        <p:nvSpPr>
          <p:cNvPr id="5" name="Footer Placeholder 3"/>
          <p:cNvSpPr>
            <a:spLocks noGrp="1"/>
          </p:cNvSpPr>
          <p:nvPr>
            <p:ph type="ftr" sz="quarter" idx="15"/>
          </p:nvPr>
        </p:nvSpPr>
        <p:spPr/>
        <p:txBody>
          <a:bodyPr/>
          <a:lstStyle>
            <a:lvl1pPr>
              <a:defRPr/>
            </a:lvl1pPr>
          </a:lstStyle>
          <a:p>
            <a:pPr>
              <a:defRPr/>
            </a:pPr>
            <a:endParaRPr lang="en-US"/>
          </a:p>
        </p:txBody>
      </p:sp>
      <p:sp>
        <p:nvSpPr>
          <p:cNvPr id="6" name="Slide Number Placeholder 4"/>
          <p:cNvSpPr>
            <a:spLocks noGrp="1"/>
          </p:cNvSpPr>
          <p:nvPr>
            <p:ph type="sldNum" sz="quarter" idx="16"/>
          </p:nvPr>
        </p:nvSpPr>
        <p:spPr/>
        <p:txBody>
          <a:bodyPr/>
          <a:lstStyle>
            <a:lvl1pPr>
              <a:defRPr/>
            </a:lvl1pPr>
          </a:lstStyle>
          <a:p>
            <a:pPr>
              <a:defRPr/>
            </a:pPr>
            <a:fld id="{4006267C-5353-4624-B6F6-3899F6241B8D}" type="slidenum">
              <a:rPr lang="en-US"/>
              <a:pPr>
                <a:defRPr/>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5_Custom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 y="1580285"/>
            <a:ext cx="9143999" cy="646331"/>
          </a:xfrm>
        </p:spPr>
        <p:txBody>
          <a:bodyPr/>
          <a:lstStyle>
            <a:lvl1pPr algn="ctr">
              <a:defRPr>
                <a:solidFill>
                  <a:srgbClr val="FFFFFF"/>
                </a:solidFill>
              </a:defRPr>
            </a:lvl1p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A7842FDF-222F-4E9C-9CF1-3E58D71DEF17}" type="datetime1">
              <a:rPr lang="en-US"/>
              <a:pPr>
                <a:defRPr/>
              </a:pPr>
              <a:t>10/4/11</a:t>
            </a:fld>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F24AC223-81D9-473D-9DDC-5CF078192839}" type="slidenum">
              <a:rPr lang="en-US"/>
              <a:pPr>
                <a:defRPr/>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6_Custom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90648"/>
            <a:ext cx="8025875" cy="646331"/>
          </a:xfr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BA90F68A-2432-41C6-88BF-412B24BFCF69}" type="datetime1">
              <a:rPr lang="en-US"/>
              <a:pPr>
                <a:defRPr/>
              </a:pPr>
              <a:t>10/4/11</a:t>
            </a:fld>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A35477FF-E1D5-49BF-BF1D-CC27DBCA9EB6}" type="slidenum">
              <a:rPr lang="en-US"/>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7_Custom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7" name="Content Placeholder 6"/>
          <p:cNvSpPr>
            <a:spLocks noGrp="1"/>
          </p:cNvSpPr>
          <p:nvPr>
            <p:ph sz="quarter" idx="13"/>
          </p:nvPr>
        </p:nvSpPr>
        <p:spPr>
          <a:xfrm>
            <a:off x="804863" y="1520825"/>
            <a:ext cx="7678737" cy="50561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
          <p:cNvSpPr>
            <a:spLocks noGrp="1"/>
          </p:cNvSpPr>
          <p:nvPr>
            <p:ph type="dt" sz="half" idx="14"/>
          </p:nvPr>
        </p:nvSpPr>
        <p:spPr/>
        <p:txBody>
          <a:bodyPr/>
          <a:lstStyle>
            <a:lvl1pPr>
              <a:defRPr/>
            </a:lvl1pPr>
          </a:lstStyle>
          <a:p>
            <a:pPr>
              <a:defRPr/>
            </a:pPr>
            <a:fld id="{C56483CE-BF11-4BC9-BF2A-F4EC5E881E38}" type="datetime1">
              <a:rPr lang="en-US"/>
              <a:pPr>
                <a:defRPr/>
              </a:pPr>
              <a:t>10/4/11</a:t>
            </a:fld>
            <a:endParaRPr lang="en-US" dirty="0"/>
          </a:p>
        </p:txBody>
      </p:sp>
      <p:sp>
        <p:nvSpPr>
          <p:cNvPr id="5" name="Footer Placeholder 3"/>
          <p:cNvSpPr>
            <a:spLocks noGrp="1"/>
          </p:cNvSpPr>
          <p:nvPr>
            <p:ph type="ftr" sz="quarter" idx="15"/>
          </p:nvPr>
        </p:nvSpPr>
        <p:spPr/>
        <p:txBody>
          <a:bodyPr/>
          <a:lstStyle>
            <a:lvl1pPr>
              <a:defRPr/>
            </a:lvl1pPr>
          </a:lstStyle>
          <a:p>
            <a:pPr>
              <a:defRPr/>
            </a:pPr>
            <a:endParaRPr lang="en-US"/>
          </a:p>
        </p:txBody>
      </p:sp>
      <p:sp>
        <p:nvSpPr>
          <p:cNvPr id="6" name="Slide Number Placeholder 4"/>
          <p:cNvSpPr>
            <a:spLocks noGrp="1"/>
          </p:cNvSpPr>
          <p:nvPr>
            <p:ph type="sldNum" sz="quarter" idx="16"/>
          </p:nvPr>
        </p:nvSpPr>
        <p:spPr/>
        <p:txBody>
          <a:bodyPr/>
          <a:lstStyle>
            <a:lvl1pPr>
              <a:defRPr/>
            </a:lvl1pPr>
          </a:lstStyle>
          <a:p>
            <a:pPr>
              <a:defRPr/>
            </a:pPr>
            <a:fld id="{3EFAB4B9-FB38-4665-BBA1-902F45A02C36}"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6FED646-6D99-4FBD-8895-5F2CDE82E97C}" type="datetime1">
              <a:rPr lang="en-US"/>
              <a:pPr>
                <a:defRPr/>
              </a:pPr>
              <a:t>10/4/11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BEA6E30-F5CE-4B3E-BDE1-2FA933E00047}"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8_Custom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 y="2038388"/>
            <a:ext cx="9143999" cy="646331"/>
          </a:xfrm>
        </p:spPr>
        <p:txBody>
          <a:bodyPr/>
          <a:lstStyle>
            <a:lvl1pPr algn="ctr">
              <a:defRPr>
                <a:solidFill>
                  <a:srgbClr val="FFFFFF"/>
                </a:solidFill>
              </a:defRPr>
            </a:lvl1p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49A84698-E14C-498D-B6EA-87C5599953A1}" type="datetime1">
              <a:rPr lang="en-US"/>
              <a:pPr>
                <a:defRPr/>
              </a:pPr>
              <a:t>10/4/11</a:t>
            </a:fld>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91ECB257-C663-49A0-A57A-E9432E6292E0}" type="slidenum">
              <a:rPr lang="en-US"/>
              <a:pPr>
                <a:defRPr/>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9_Custom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58533" y="390648"/>
            <a:ext cx="7824542" cy="646331"/>
          </a:xfrm>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lvl1pPr>
              <a:defRPr/>
            </a:lvl1pPr>
          </a:lstStyle>
          <a:p>
            <a:pPr>
              <a:defRPr/>
            </a:pPr>
            <a:fld id="{B0ACA517-1D5F-4B1D-A49E-97737DCDB3E8}" type="datetime1">
              <a:rPr lang="en-US"/>
              <a:pPr>
                <a:defRPr/>
              </a:pPr>
              <a:t>10/4/11</a:t>
            </a:fld>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1450B6A3-3703-410F-9156-8507C8D300E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073960"/>
            <a:ext cx="7772400" cy="707886"/>
          </a:xfrm>
        </p:spPr>
        <p:txBody>
          <a:bodyPr anchor="t"/>
          <a:lstStyle>
            <a:lvl1pPr algn="ctr">
              <a:defRPr sz="4000" b="1" cap="none">
                <a:solidFill>
                  <a:schemeClr val="bg1"/>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8E61B31-1122-44A9-A5BA-A27279B0CE50}" type="datetime1">
              <a:rPr lang="en-US"/>
              <a:pPr>
                <a:defRPr/>
              </a:pPr>
              <a:t>10/4/11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B3136FA-4FB4-44A5-8911-08381BBF4D8E}"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14ABED58-FD98-4FE8-85BC-8FC6C2412B2F}" type="datetime1">
              <a:rPr lang="en-US"/>
              <a:pPr>
                <a:defRPr/>
              </a:pPr>
              <a:t>10/4/11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BDCC0BD-D577-44DB-9B86-A0EBFA70A021}"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1F7DBC70-2977-4B8E-B4F0-D9A924B901A5}" type="datetime1">
              <a:rPr lang="en-US"/>
              <a:pPr>
                <a:defRPr/>
              </a:pPr>
              <a:t>10/4/11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22F6A71-1A1A-4B1F-A5C7-3A4A5BE9270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F8E7C4B-FD3A-45EF-B9B2-E8C9FA8E59E6}" type="datetime1">
              <a:rPr lang="en-US"/>
              <a:pPr>
                <a:defRPr/>
              </a:pPr>
              <a:t>10/4/11</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904A185-5A62-49BE-8A2D-99B35C81DAFB}"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3DD8E08-8BC1-4645-967E-4506ABC15436}" type="datetime1">
              <a:rPr lang="en-US"/>
              <a:pPr>
                <a:defRPr/>
              </a:pPr>
              <a:t>10/4/11</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87B976F-7D0F-4F82-90E5-EAC456B8035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629591E-5644-4389-9BA4-07CE270AA1F6}" type="datetime1">
              <a:rPr lang="en-US"/>
              <a:pPr>
                <a:defRPr/>
              </a:pPr>
              <a:t>10/4/11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24D0ECB-21FF-434F-9986-AE5F1513C05D}"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26B61B7-20D8-497F-8CC8-4059B8987FD1}" type="datetime1">
              <a:rPr lang="en-US"/>
              <a:pPr>
                <a:defRPr/>
              </a:pPr>
              <a:t>10/4/11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4D3F41E-749F-4F57-89F1-DFE1940564E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theme" Target="../theme/theme1.xml"/><Relationship Id="rId23" Type="http://schemas.openxmlformats.org/officeDocument/2006/relationships/image" Target="../media/image1.png"/><Relationship Id="rId24" Type="http://schemas.openxmlformats.org/officeDocument/2006/relationships/image" Target="../media/image2.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6" descr="COI_Black.png"/>
          <p:cNvPicPr>
            <a:picLocks noChangeAspect="1"/>
          </p:cNvPicPr>
          <p:nvPr userDrawn="1"/>
        </p:nvPicPr>
        <p:blipFill>
          <a:blip r:embed="rId23"/>
          <a:srcRect/>
          <a:stretch>
            <a:fillRect/>
          </a:stretch>
        </p:blipFill>
        <p:spPr bwMode="auto">
          <a:xfrm>
            <a:off x="0" y="0"/>
            <a:ext cx="9144000" cy="6858000"/>
          </a:xfrm>
          <a:prstGeom prst="rect">
            <a:avLst/>
          </a:prstGeom>
          <a:noFill/>
          <a:ln w="9525">
            <a:noFill/>
            <a:miter lim="800000"/>
            <a:headEnd/>
            <a:tailEnd/>
          </a:ln>
        </p:spPr>
      </p:pic>
      <p:sp>
        <p:nvSpPr>
          <p:cNvPr id="1027" name="Title Placeholder 1"/>
          <p:cNvSpPr>
            <a:spLocks noGrp="1"/>
          </p:cNvSpPr>
          <p:nvPr>
            <p:ph type="title"/>
          </p:nvPr>
        </p:nvSpPr>
        <p:spPr bwMode="auto">
          <a:xfrm>
            <a:off x="804863" y="392113"/>
            <a:ext cx="7678737" cy="6413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pAutoFit/>
          </a:bodyPr>
          <a:lstStyle/>
          <a:p>
            <a:pPr lvl="0"/>
            <a:r>
              <a:rPr lang="en-US"/>
              <a:t>Click to edit Master title style</a:t>
            </a:r>
          </a:p>
        </p:txBody>
      </p:sp>
      <p:sp>
        <p:nvSpPr>
          <p:cNvPr id="1028" name="Text Placeholder 2"/>
          <p:cNvSpPr>
            <a:spLocks noGrp="1"/>
          </p:cNvSpPr>
          <p:nvPr>
            <p:ph type="body" idx="1"/>
          </p:nvPr>
        </p:nvSpPr>
        <p:spPr bwMode="auto">
          <a:xfrm>
            <a:off x="804863" y="1600200"/>
            <a:ext cx="7678737" cy="4965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fld id="{D513F195-DF30-43E3-9849-621346A9DC39}" type="datetime1">
              <a:rPr lang="en-US"/>
              <a:pPr>
                <a:defRPr/>
              </a:pPr>
              <a:t>10/4/11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918325"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bg1"/>
                </a:solidFill>
                <a:latin typeface="+mn-lt"/>
                <a:ea typeface="+mn-ea"/>
                <a:cs typeface="+mn-cs"/>
              </a:defRPr>
            </a:lvl1pPr>
          </a:lstStyle>
          <a:p>
            <a:pPr>
              <a:defRPr/>
            </a:pPr>
            <a:fld id="{42CBFB9D-B22F-4F45-BA0E-82CCD677604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77" r:id="rId1"/>
    <p:sldLayoutId id="2147483763" r:id="rId2"/>
    <p:sldLayoutId id="2147483778" r:id="rId3"/>
    <p:sldLayoutId id="2147483762" r:id="rId4"/>
    <p:sldLayoutId id="2147483761" r:id="rId5"/>
    <p:sldLayoutId id="2147483760" r:id="rId6"/>
    <p:sldLayoutId id="2147483759" r:id="rId7"/>
    <p:sldLayoutId id="2147483758" r:id="rId8"/>
    <p:sldLayoutId id="2147483757" r:id="rId9"/>
    <p:sldLayoutId id="2147483756" r:id="rId10"/>
    <p:sldLayoutId id="2147483755" r:id="rId11"/>
    <p:sldLayoutId id="2147483779" r:id="rId12"/>
    <p:sldLayoutId id="2147483780" r:id="rId13"/>
    <p:sldLayoutId id="2147483781" r:id="rId14"/>
    <p:sldLayoutId id="2147483782" r:id="rId15"/>
    <p:sldLayoutId id="2147483783" r:id="rId16"/>
    <p:sldLayoutId id="2147483784" r:id="rId17"/>
    <p:sldLayoutId id="2147483785" r:id="rId18"/>
    <p:sldLayoutId id="2147483786" r:id="rId19"/>
    <p:sldLayoutId id="2147483787" r:id="rId20"/>
    <p:sldLayoutId id="2147483788" r:id="rId21"/>
  </p:sldLayoutIdLst>
  <p:hf hdr="0" ftr="0" dt="0"/>
  <p:txStyles>
    <p:titleStyle>
      <a:lvl1pPr algn="l" defTabSz="457200" rtl="0" eaLnBrk="0" fontAlgn="base" hangingPunct="0">
        <a:spcBef>
          <a:spcPct val="0"/>
        </a:spcBef>
        <a:spcAft>
          <a:spcPct val="0"/>
        </a:spcAft>
        <a:defRPr sz="3600" kern="1200">
          <a:solidFill>
            <a:schemeClr val="tx1"/>
          </a:solidFill>
          <a:latin typeface="+mj-lt"/>
          <a:ea typeface="ＭＳ Ｐゴシック" charset="-128"/>
          <a:cs typeface="ＭＳ Ｐゴシック" charset="-128"/>
        </a:defRPr>
      </a:lvl1pPr>
      <a:lvl2pPr algn="l" defTabSz="457200" rtl="0" eaLnBrk="0" fontAlgn="base" hangingPunct="0">
        <a:spcBef>
          <a:spcPct val="0"/>
        </a:spcBef>
        <a:spcAft>
          <a:spcPct val="0"/>
        </a:spcAft>
        <a:defRPr sz="3600">
          <a:solidFill>
            <a:schemeClr val="tx1"/>
          </a:solidFill>
          <a:latin typeface="Rockwell" charset="0"/>
          <a:ea typeface="ＭＳ Ｐゴシック" charset="-128"/>
          <a:cs typeface="ＭＳ Ｐゴシック" charset="-128"/>
        </a:defRPr>
      </a:lvl2pPr>
      <a:lvl3pPr algn="l" defTabSz="457200" rtl="0" eaLnBrk="0" fontAlgn="base" hangingPunct="0">
        <a:spcBef>
          <a:spcPct val="0"/>
        </a:spcBef>
        <a:spcAft>
          <a:spcPct val="0"/>
        </a:spcAft>
        <a:defRPr sz="3600">
          <a:solidFill>
            <a:schemeClr val="tx1"/>
          </a:solidFill>
          <a:latin typeface="Rockwell" charset="0"/>
          <a:ea typeface="ＭＳ Ｐゴシック" charset="-128"/>
          <a:cs typeface="ＭＳ Ｐゴシック" charset="-128"/>
        </a:defRPr>
      </a:lvl3pPr>
      <a:lvl4pPr algn="l" defTabSz="457200" rtl="0" eaLnBrk="0" fontAlgn="base" hangingPunct="0">
        <a:spcBef>
          <a:spcPct val="0"/>
        </a:spcBef>
        <a:spcAft>
          <a:spcPct val="0"/>
        </a:spcAft>
        <a:defRPr sz="3600">
          <a:solidFill>
            <a:schemeClr val="tx1"/>
          </a:solidFill>
          <a:latin typeface="Rockwell" charset="0"/>
          <a:ea typeface="ＭＳ Ｐゴシック" charset="-128"/>
          <a:cs typeface="ＭＳ Ｐゴシック" charset="-128"/>
        </a:defRPr>
      </a:lvl4pPr>
      <a:lvl5pPr algn="l" defTabSz="457200" rtl="0" eaLnBrk="0" fontAlgn="base" hangingPunct="0">
        <a:spcBef>
          <a:spcPct val="0"/>
        </a:spcBef>
        <a:spcAft>
          <a:spcPct val="0"/>
        </a:spcAft>
        <a:defRPr sz="3600">
          <a:solidFill>
            <a:schemeClr val="tx1"/>
          </a:solidFill>
          <a:latin typeface="Rockwell"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Blip>
          <a:blip r:embed="rId24"/>
        </a:buBlip>
        <a:defRPr sz="2800" kern="1200">
          <a:solidFill>
            <a:schemeClr val="tx1"/>
          </a:solidFill>
          <a:latin typeface="Calibri"/>
          <a:ea typeface="ＭＳ Ｐゴシック" charset="-128"/>
          <a:cs typeface="ＭＳ Ｐゴシック" charset="-128"/>
        </a:defRPr>
      </a:lvl1pPr>
      <a:lvl2pPr marL="742950" indent="-285750" algn="l" defTabSz="457200" rtl="0" eaLnBrk="0" fontAlgn="base" hangingPunct="0">
        <a:spcBef>
          <a:spcPct val="20000"/>
        </a:spcBef>
        <a:spcAft>
          <a:spcPct val="0"/>
        </a:spcAft>
        <a:buBlip>
          <a:blip r:embed="rId24"/>
        </a:buBlip>
        <a:defRPr sz="2800" kern="1200">
          <a:solidFill>
            <a:schemeClr val="tx1"/>
          </a:solidFill>
          <a:latin typeface="Calibri"/>
          <a:ea typeface="ＭＳ Ｐゴシック" charset="-128"/>
          <a:cs typeface="ＭＳ Ｐゴシック" charset="-128"/>
        </a:defRPr>
      </a:lvl2pPr>
      <a:lvl3pPr marL="1143000" indent="-228600" algn="l" defTabSz="457200" rtl="0" eaLnBrk="0" fontAlgn="base" hangingPunct="0">
        <a:spcBef>
          <a:spcPct val="20000"/>
        </a:spcBef>
        <a:spcAft>
          <a:spcPct val="0"/>
        </a:spcAft>
        <a:buBlip>
          <a:blip r:embed="rId24"/>
        </a:buBlip>
        <a:defRPr sz="2800" kern="1200">
          <a:solidFill>
            <a:schemeClr val="tx1"/>
          </a:solidFill>
          <a:latin typeface="Calibri"/>
          <a:ea typeface="ＭＳ Ｐゴシック" charset="-128"/>
          <a:cs typeface="ＭＳ Ｐゴシック" charset="-128"/>
        </a:defRPr>
      </a:lvl3pPr>
      <a:lvl4pPr marL="1600200" indent="-228600" algn="l" defTabSz="457200" rtl="0" eaLnBrk="0" fontAlgn="base" hangingPunct="0">
        <a:spcBef>
          <a:spcPct val="20000"/>
        </a:spcBef>
        <a:spcAft>
          <a:spcPct val="0"/>
        </a:spcAft>
        <a:buBlip>
          <a:blip r:embed="rId24"/>
        </a:buBlip>
        <a:defRPr sz="2800" kern="1200">
          <a:solidFill>
            <a:schemeClr val="tx1"/>
          </a:solidFill>
          <a:latin typeface="Calibri"/>
          <a:ea typeface="ＭＳ Ｐゴシック" charset="-128"/>
          <a:cs typeface="ＭＳ Ｐゴシック" charset="-128"/>
        </a:defRPr>
      </a:lvl4pPr>
      <a:lvl5pPr marL="2057400" indent="-228600" algn="l" defTabSz="457200" rtl="0" eaLnBrk="0" fontAlgn="base" hangingPunct="0">
        <a:spcBef>
          <a:spcPct val="20000"/>
        </a:spcBef>
        <a:spcAft>
          <a:spcPct val="0"/>
        </a:spcAft>
        <a:buBlip>
          <a:blip r:embed="rId24"/>
        </a:buBlip>
        <a:defRPr sz="2800" kern="1200">
          <a:solidFill>
            <a:schemeClr val="tx1"/>
          </a:solidFill>
          <a:latin typeface="Calibri"/>
          <a:ea typeface="ＭＳ Ｐゴシック" charset="-128"/>
          <a:cs typeface="ＭＳ Ｐゴシック"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1.xml"/><Relationship Id="rId3" Type="http://schemas.openxmlformats.org/officeDocument/2006/relationships/image" Target="../media/image1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hyperlink" Target="http://www.centeroninstruction.org/selected-coi-resources-addressing-the-arra-reform-area-data-systems-to-support-instruction" TargetMode="External"/><Relationship Id="rId4" Type="http://schemas.openxmlformats.org/officeDocument/2006/relationships/hyperlink" Target="http://www.centeroninstruction.org/selected-coi-resources-addressing-the-arra-reform-area-effective-leaders-and-teachers" TargetMode="External"/><Relationship Id="rId5" Type="http://schemas.openxmlformats.org/officeDocument/2006/relationships/hyperlink" Target="http://www.centeroninstruction.org/selected-coi-resources-addressing-the-arra-reform-area-standards-and-assessments" TargetMode="External"/><Relationship Id="rId6" Type="http://schemas.openxmlformats.org/officeDocument/2006/relationships/hyperlink" Target="http://www.centeroninstruction.org/selected-coi-resources-addressing-the-arra-reform-area-turning-around-struggling-schools" TargetMode="External"/><Relationship Id="rId7" Type="http://schemas.openxmlformats.org/officeDocument/2006/relationships/hyperlink" Target="http://www.centerii.org/handbook/" TargetMode="External"/><Relationship Id="rId8" Type="http://schemas.openxmlformats.org/officeDocument/2006/relationships/hyperlink" Target="http://www.ed.gov/oese-news/school-turnaround-newsletters" TargetMode="External"/><Relationship Id="rId1" Type="http://schemas.openxmlformats.org/officeDocument/2006/relationships/slideLayout" Target="../slideLayouts/slideLayout1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3" Type="http://schemas.openxmlformats.org/officeDocument/2006/relationships/hyperlink" Target="http://www.centeroninstruction.org/" TargetMode="External"/><Relationship Id="rId4" Type="http://schemas.openxmlformats.org/officeDocument/2006/relationships/image" Target="../media/image15.png"/><Relationship Id="rId1" Type="http://schemas.openxmlformats.org/officeDocument/2006/relationships/slideLayout" Target="../slideLayouts/slideLayout19.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3" Type="http://schemas.openxmlformats.org/officeDocument/2006/relationships/hyperlink" Target="http://www.corestandards.org/assets/application-for-english-learners.pdf" TargetMode="External"/><Relationship Id="rId4" Type="http://schemas.openxmlformats.org/officeDocument/2006/relationships/hyperlink" Target="http://www.corestandards.org/assets/application-to-students-with-disabilities.pdf" TargetMode="External"/><Relationship Id="rId5" Type="http://schemas.openxmlformats.org/officeDocument/2006/relationships/hyperlink" Target="http://www.centeroninstruction.org/resources_searchresults.cfm?searchterms=Common%20Core%20State%20Standards&amp;explicit=1" TargetMode="External"/><Relationship Id="rId6" Type="http://schemas.openxmlformats.org/officeDocument/2006/relationships/hyperlink" Target="http://www.achieve.org/PARCC" TargetMode="External"/><Relationship Id="rId7" Type="http://schemas.openxmlformats.org/officeDocument/2006/relationships/hyperlink" Target="http://www.k12.wa.us/smarter/" TargetMode="External"/><Relationship Id="rId8" Type="http://schemas.openxmlformats.org/officeDocument/2006/relationships/hyperlink" Target="http://dynamiclearningmaps.org/" TargetMode="External"/><Relationship Id="rId9" Type="http://schemas.openxmlformats.org/officeDocument/2006/relationships/hyperlink" Target="http://www.cehd.umn.edu/nceo/projects/NCSC/NCSC.html" TargetMode="External"/><Relationship Id="rId10" Type="http://schemas.openxmlformats.org/officeDocument/2006/relationships/hyperlink" Target="http://media.all4ed.org/webinar-jul-25-2011" TargetMode="External"/><Relationship Id="rId1" Type="http://schemas.openxmlformats.org/officeDocument/2006/relationships/slideLayout" Target="../slideLayouts/slideLayout1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29.xml"/><Relationship Id="rId3" Type="http://schemas.openxmlformats.org/officeDocument/2006/relationships/hyperlink" Target="http://www.corestandards.org/the-standard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3" Type="http://schemas.openxmlformats.org/officeDocument/2006/relationships/hyperlink" Target="http://www.cal.org/create/resources/pubs/responsetointerv.html" TargetMode="External"/><Relationship Id="rId4" Type="http://schemas.openxmlformats.org/officeDocument/2006/relationships/hyperlink" Target="http://www.rti4success.org/resourcetype/rti-english-language-learners-appropriately-using-screening-and-progress-monitoring-too" TargetMode="External"/><Relationship Id="rId5" Type="http://schemas.openxmlformats.org/officeDocument/2006/relationships/hyperlink" Target="http://ies.ed.gov/ncee/wwc/publications/practiceguides/" TargetMode="External"/><Relationship Id="rId6" Type="http://schemas.openxmlformats.org/officeDocument/2006/relationships/hyperlink" Target="buildingrti.utexas.org%5CPDF%5CInstructional_Decision-making_Procedures.pdf" TargetMode="External"/><Relationship Id="rId7" Type="http://schemas.openxmlformats.org/officeDocument/2006/relationships/hyperlink" Target="http://www.pattan.net/category/Resources/PaTTAN%20Publications/Browse/Single/?id=4dc09560cd69f9ac7fb40000" TargetMode="External"/><Relationship Id="rId8" Type="http://schemas.openxmlformats.org/officeDocument/2006/relationships/hyperlink" Target="http://www.cal.org/create/index.html" TargetMode="External"/><Relationship Id="rId9" Type="http://schemas.openxmlformats.org/officeDocument/2006/relationships/hyperlink" Target="http://ells.ceee.gwu.edu/tools.aspx" TargetMode="External"/><Relationship Id="rId10" Type="http://schemas.openxmlformats.org/officeDocument/2006/relationships/hyperlink" Target="http://www.wida.us/index.aspx" TargetMode="External"/><Relationship Id="rId1" Type="http://schemas.openxmlformats.org/officeDocument/2006/relationships/slideLayout" Target="../slideLayouts/slideLayout1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3" Type="http://schemas.openxmlformats.org/officeDocument/2006/relationships/hyperlink" Target="http://www.centeroninstruction.org/topic.cfm?k=ELL" TargetMode="External"/><Relationship Id="rId4" Type="http://schemas.openxmlformats.org/officeDocument/2006/relationships/hyperlink" Target="http://www.centeroninstruction.org/instructional-models-and-strategies-for-teaching-english-language-learners" TargetMode="External"/><Relationship Id="rId5" Type="http://schemas.openxmlformats.org/officeDocument/2006/relationships/hyperlink" Target="http://www.centeroninstruction.org/language-and-reading-interventions-for-english-language-learners-and-english-language-learners-with-disabilities" TargetMode="External"/><Relationship Id="rId6" Type="http://schemas.openxmlformats.org/officeDocument/2006/relationships/hyperlink" Target="http://www.centeroninstruction.org/effective-practices-for-english-language-learners-principals-from-five-states-speak" TargetMode="External"/><Relationship Id="rId1" Type="http://schemas.openxmlformats.org/officeDocument/2006/relationships/slideLayout" Target="../slideLayouts/slideLayout1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37.xml"/><Relationship Id="rId3" Type="http://schemas.openxmlformats.org/officeDocument/2006/relationships/hyperlink" Target="http://www.corestandards.org/the-standards"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3" Type="http://schemas.openxmlformats.org/officeDocument/2006/relationships/hyperlink" Target="http://www.centeroninstruction.org/effective-instruction-for-adolescent-struggling-readers---second-edition" TargetMode="External"/><Relationship Id="rId4" Type="http://schemas.openxmlformats.org/officeDocument/2006/relationships/hyperlink" Target="http://www.centeroninstruction.org/mathematics-instruction-for-students-with-learning-disabilities-or-difficulty-learning-mathematics-a-synthesis-of-the-intervention-research" TargetMode="External"/><Relationship Id="rId5" Type="http://schemas.openxmlformats.org/officeDocument/2006/relationships/hyperlink" Target="buildingrti.utexas.org%5CPDF%5CInstructional_Decision-making_Procedures.pdf" TargetMode="External"/><Relationship Id="rId6" Type="http://schemas.openxmlformats.org/officeDocument/2006/relationships/hyperlink" Target="http://www.centeroninstruction.org/a-summary-of-nine-key-studies-multi-tier-intervention-and-response-to-interventions-for-students-struggling-in-mathematics" TargetMode="External"/><Relationship Id="rId7" Type="http://schemas.openxmlformats.org/officeDocument/2006/relationships/hyperlink" Target="http://www.centeroninstruction.org/extensive-reading-interventions-in-grades-k-3-from-research-to-practice" TargetMode="External"/><Relationship Id="rId8" Type="http://schemas.openxmlformats.org/officeDocument/2006/relationships/hyperlink" Target="http://www.centeroninstruction.org/assessments-to-guide-adolescent-literacy-instruction" TargetMode="External"/><Relationship Id="rId1" Type="http://schemas.openxmlformats.org/officeDocument/2006/relationships/slideLayout" Target="../slideLayouts/slideLayout13.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47.xml"/><Relationship Id="rId3" Type="http://schemas.openxmlformats.org/officeDocument/2006/relationships/hyperlink" Target="http://www.surveymonkey.com/s/VL2TTQ9"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6.xml"/><Relationship Id="rId3" Type="http://schemas.openxmlformats.org/officeDocument/2006/relationships/image" Target="../media/image1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8498" name="Rectangle 2"/>
          <p:cNvSpPr txBox="1">
            <a:spLocks noChangeArrowheads="1"/>
          </p:cNvSpPr>
          <p:nvPr/>
        </p:nvSpPr>
        <p:spPr bwMode="auto">
          <a:xfrm>
            <a:off x="342900" y="457200"/>
            <a:ext cx="8534400" cy="1371600"/>
          </a:xfrm>
          <a:prstGeom prst="rect">
            <a:avLst/>
          </a:prstGeom>
          <a:noFill/>
          <a:ln w="9525">
            <a:noFill/>
            <a:miter lim="800000"/>
            <a:headEnd/>
            <a:tailEnd/>
          </a:ln>
        </p:spPr>
        <p:txBody>
          <a:bodyPr anchor="b">
            <a:prstTxWarp prst="textNoShape">
              <a:avLst/>
            </a:prstTxWarp>
          </a:bodyPr>
          <a:lstStyle/>
          <a:p>
            <a:pPr algn="ctr" defTabSz="914400"/>
            <a:endParaRPr lang="en-US" sz="3200" b="1" dirty="0">
              <a:solidFill>
                <a:srgbClr val="7B9899"/>
              </a:solidFill>
              <a:latin typeface="Georgia" charset="0"/>
            </a:endParaRPr>
          </a:p>
        </p:txBody>
      </p:sp>
      <p:sp>
        <p:nvSpPr>
          <p:cNvPr id="618499" name="Title 4"/>
          <p:cNvSpPr>
            <a:spLocks noGrp="1"/>
          </p:cNvSpPr>
          <p:nvPr>
            <p:ph type="title"/>
          </p:nvPr>
        </p:nvSpPr>
        <p:spPr>
          <a:xfrm>
            <a:off x="0" y="1551692"/>
            <a:ext cx="9144000" cy="1200329"/>
          </a:xfrm>
        </p:spPr>
        <p:txBody>
          <a:bodyPr/>
          <a:lstStyle/>
          <a:p>
            <a:r>
              <a:rPr lang="en-US" dirty="0" smtClean="0"/>
              <a:t>Connecting RTI to New Priorities:  Aligning Educational Initiatives</a:t>
            </a:r>
          </a:p>
        </p:txBody>
      </p:sp>
      <p:pic>
        <p:nvPicPr>
          <p:cNvPr id="618500" name="Picture 6" descr="COILogo_White.png"/>
          <p:cNvPicPr>
            <a:picLocks noChangeAspect="1"/>
          </p:cNvPicPr>
          <p:nvPr/>
        </p:nvPicPr>
        <p:blipFill>
          <a:blip r:embed="rId3"/>
          <a:srcRect/>
          <a:stretch>
            <a:fillRect/>
          </a:stretch>
        </p:blipFill>
        <p:spPr bwMode="auto">
          <a:xfrm>
            <a:off x="2895600" y="5757863"/>
            <a:ext cx="3362325" cy="827087"/>
          </a:xfrm>
          <a:prstGeom prst="rect">
            <a:avLst/>
          </a:prstGeom>
          <a:noFill/>
          <a:ln w="9525">
            <a:noFill/>
            <a:miter lim="800000"/>
            <a:headEnd/>
            <a:tailEnd/>
          </a:ln>
        </p:spPr>
      </p:pic>
      <p:cxnSp>
        <p:nvCxnSpPr>
          <p:cNvPr id="8" name="Straight Connector 7"/>
          <p:cNvCxnSpPr/>
          <p:nvPr/>
        </p:nvCxnSpPr>
        <p:spPr>
          <a:xfrm>
            <a:off x="1358900" y="3155950"/>
            <a:ext cx="6457950" cy="1588"/>
          </a:xfrm>
          <a:prstGeom prst="line">
            <a:avLst/>
          </a:prstGeom>
          <a:ln w="12700" cap="flat" cmpd="sng" algn="ctr">
            <a:solidFill>
              <a:schemeClr val="bg1"/>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1358900" y="1174750"/>
            <a:ext cx="6457950" cy="1588"/>
          </a:xfrm>
          <a:prstGeom prst="line">
            <a:avLst/>
          </a:prstGeom>
          <a:ln w="12700" cap="flat" cmpd="sng" algn="ctr">
            <a:solidFill>
              <a:schemeClr val="bg1"/>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0" name="Slide Number Placeholder 9"/>
          <p:cNvSpPr>
            <a:spLocks noGrp="1"/>
          </p:cNvSpPr>
          <p:nvPr>
            <p:ph type="sldNum" sz="quarter" idx="12"/>
          </p:nvPr>
        </p:nvSpPr>
        <p:spPr/>
        <p:txBody>
          <a:bodyPr/>
          <a:lstStyle/>
          <a:p>
            <a:pPr>
              <a:defRPr/>
            </a:pPr>
            <a:fld id="{FC8BDA87-B986-4066-ADF7-EEC6CE8D3B65}" type="slidenum">
              <a:rPr lang="en-US"/>
              <a:pPr>
                <a:defRPr/>
              </a:pPr>
              <a:t>1</a:t>
            </a:fld>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School Improvement Grants</a:t>
            </a:r>
            <a:endParaRPr lang="en-US" dirty="0"/>
          </a:p>
        </p:txBody>
      </p:sp>
      <p:sp>
        <p:nvSpPr>
          <p:cNvPr id="4" name="Slide Number Placeholder 3"/>
          <p:cNvSpPr>
            <a:spLocks noGrp="1"/>
          </p:cNvSpPr>
          <p:nvPr>
            <p:ph type="sldNum" sz="quarter" idx="12"/>
          </p:nvPr>
        </p:nvSpPr>
        <p:spPr/>
        <p:txBody>
          <a:bodyPr/>
          <a:lstStyle/>
          <a:p>
            <a:pPr>
              <a:defRPr/>
            </a:pPr>
            <a:fld id="{3EFAB4B9-FB38-4665-BBA1-902F45A02C36}" type="slidenum">
              <a:rPr lang="en-US" smtClean="0"/>
              <a:pPr>
                <a:defRPr/>
              </a:pPr>
              <a:t>10</a:t>
            </a:fld>
            <a:endParaRPr lang="en-US" dirty="0"/>
          </a:p>
        </p:txBody>
      </p:sp>
    </p:spTree>
    <p:extLst>
      <p:ext uri="{BB962C8B-B14F-4D97-AF65-F5344CB8AC3E}">
        <p14:creationId xmlns:p14="http://schemas.microsoft.com/office/powerpoint/2010/main" val="377170022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 Improvement Grants</a:t>
            </a:r>
            <a:endParaRPr lang="en-US" dirty="0"/>
          </a:p>
        </p:txBody>
      </p:sp>
      <p:sp>
        <p:nvSpPr>
          <p:cNvPr id="3" name="Content Placeholder 2"/>
          <p:cNvSpPr>
            <a:spLocks noGrp="1"/>
          </p:cNvSpPr>
          <p:nvPr>
            <p:ph sz="quarter" idx="13"/>
          </p:nvPr>
        </p:nvSpPr>
        <p:spPr/>
        <p:txBody>
          <a:bodyPr/>
          <a:lstStyle/>
          <a:p>
            <a:r>
              <a:rPr lang="en-US" dirty="0" smtClean="0"/>
              <a:t>Provision of funding to support improvement of the “persistently lowest-achieving schools”</a:t>
            </a:r>
          </a:p>
          <a:p>
            <a:r>
              <a:rPr lang="en-US" dirty="0" smtClean="0"/>
              <a:t>Intervention Models</a:t>
            </a:r>
          </a:p>
          <a:p>
            <a:pPr lvl="1"/>
            <a:r>
              <a:rPr lang="en-US" dirty="0" smtClean="0"/>
              <a:t>Turnaround model</a:t>
            </a:r>
          </a:p>
          <a:p>
            <a:pPr lvl="1"/>
            <a:r>
              <a:rPr lang="en-US" dirty="0" smtClean="0"/>
              <a:t>Restart model</a:t>
            </a:r>
          </a:p>
          <a:p>
            <a:pPr lvl="1"/>
            <a:r>
              <a:rPr lang="en-US" dirty="0" smtClean="0"/>
              <a:t>School closure</a:t>
            </a:r>
          </a:p>
          <a:p>
            <a:pPr lvl="1"/>
            <a:r>
              <a:rPr lang="en-US" dirty="0" smtClean="0"/>
              <a:t>Transformation model</a:t>
            </a:r>
            <a:endParaRPr lang="en-US" dirty="0"/>
          </a:p>
        </p:txBody>
      </p:sp>
      <p:sp>
        <p:nvSpPr>
          <p:cNvPr id="4" name="Slide Number Placeholder 3"/>
          <p:cNvSpPr>
            <a:spLocks noGrp="1"/>
          </p:cNvSpPr>
          <p:nvPr>
            <p:ph type="sldNum" sz="quarter" idx="16"/>
          </p:nvPr>
        </p:nvSpPr>
        <p:spPr/>
        <p:txBody>
          <a:bodyPr/>
          <a:lstStyle/>
          <a:p>
            <a:pPr>
              <a:defRPr/>
            </a:pPr>
            <a:fld id="{3EFAB4B9-FB38-4665-BBA1-902F45A02C36}" type="slidenum">
              <a:rPr lang="en-US" smtClean="0"/>
              <a:pPr>
                <a:defRPr/>
              </a:pPr>
              <a:t>11</a:t>
            </a:fld>
            <a:endParaRPr lang="en-US" dirty="0"/>
          </a:p>
        </p:txBody>
      </p:sp>
    </p:spTree>
    <p:extLst>
      <p:ext uri="{BB962C8B-B14F-4D97-AF65-F5344CB8AC3E}">
        <p14:creationId xmlns:p14="http://schemas.microsoft.com/office/powerpoint/2010/main" val="64343271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2"/>
          <p:cNvSpPr>
            <a:spLocks noGrp="1"/>
          </p:cNvSpPr>
          <p:nvPr>
            <p:ph type="title"/>
          </p:nvPr>
        </p:nvSpPr>
        <p:spPr/>
        <p:txBody>
          <a:bodyPr/>
          <a:lstStyle/>
          <a:p>
            <a:r>
              <a:rPr lang="en-US" dirty="0" smtClean="0"/>
              <a:t>SIG Alignment with RTI</a:t>
            </a:r>
            <a:endParaRPr lang="en-US" dirty="0"/>
          </a:p>
        </p:txBody>
      </p:sp>
      <p:sp>
        <p:nvSpPr>
          <p:cNvPr id="258051" name="Rectangle 3"/>
          <p:cNvSpPr>
            <a:spLocks noGrp="1"/>
          </p:cNvSpPr>
          <p:nvPr>
            <p:ph sz="quarter" idx="13"/>
          </p:nvPr>
        </p:nvSpPr>
        <p:spPr/>
        <p:txBody>
          <a:bodyPr/>
          <a:lstStyle/>
          <a:p>
            <a:r>
              <a:rPr lang="en-US" dirty="0" smtClean="0"/>
              <a:t>RTI is </a:t>
            </a:r>
            <a:r>
              <a:rPr lang="en-US" dirty="0"/>
              <a:t>a </a:t>
            </a:r>
            <a:r>
              <a:rPr lang="en-US" dirty="0" smtClean="0"/>
              <a:t>framework for resource allocation (time, materials, staff, other resources)</a:t>
            </a:r>
          </a:p>
          <a:p>
            <a:r>
              <a:rPr lang="en-US" dirty="0" smtClean="0"/>
              <a:t>SIG is </a:t>
            </a:r>
            <a:r>
              <a:rPr lang="en-US" dirty="0"/>
              <a:t>a funding source designed to support school </a:t>
            </a:r>
            <a:r>
              <a:rPr lang="en-US" dirty="0" smtClean="0"/>
              <a:t>improvement</a:t>
            </a:r>
          </a:p>
          <a:p>
            <a:r>
              <a:rPr lang="en-US" dirty="0" smtClean="0"/>
              <a:t>SIG funds can be (and in many cases are being) used to implement an RTI framework to achieve school improvement</a:t>
            </a:r>
          </a:p>
          <a:p>
            <a:pPr lvl="1"/>
            <a:r>
              <a:rPr lang="en-US" dirty="0" smtClean="0"/>
              <a:t>Transformation Model</a:t>
            </a:r>
          </a:p>
          <a:p>
            <a:pPr lvl="1"/>
            <a:r>
              <a:rPr lang="en-US" dirty="0" smtClean="0"/>
              <a:t>Turnaround Model</a:t>
            </a:r>
            <a:endParaRPr lang="en-US" dirty="0"/>
          </a:p>
        </p:txBody>
      </p:sp>
    </p:spTree>
    <p:extLst>
      <p:ext uri="{BB962C8B-B14F-4D97-AF65-F5344CB8AC3E}">
        <p14:creationId xmlns:p14="http://schemas.microsoft.com/office/powerpoint/2010/main" val="114162009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 Big Ideas</a:t>
            </a:r>
            <a:endParaRPr lang="en-US" dirty="0"/>
          </a:p>
        </p:txBody>
      </p:sp>
      <p:sp>
        <p:nvSpPr>
          <p:cNvPr id="3" name="Content Placeholder 2"/>
          <p:cNvSpPr>
            <a:spLocks noGrp="1"/>
          </p:cNvSpPr>
          <p:nvPr>
            <p:ph sz="quarter" idx="13"/>
          </p:nvPr>
        </p:nvSpPr>
        <p:spPr/>
        <p:txBody>
          <a:bodyPr/>
          <a:lstStyle/>
          <a:p>
            <a:r>
              <a:rPr lang="en-US" dirty="0" smtClean="0">
                <a:cs typeface="Calibri"/>
              </a:rPr>
              <a:t>Create</a:t>
            </a:r>
            <a:r>
              <a:rPr lang="en-US" dirty="0">
                <a:cs typeface="Calibri"/>
              </a:rPr>
              <a:t>, communicate, and disseminate explicit connections between SIG and RTI for RCCs, SEAs, &amp; </a:t>
            </a:r>
            <a:r>
              <a:rPr lang="en-US" dirty="0" smtClean="0">
                <a:cs typeface="Calibri"/>
              </a:rPr>
              <a:t>LEAs</a:t>
            </a:r>
          </a:p>
          <a:p>
            <a:r>
              <a:rPr lang="en-US" dirty="0" smtClean="0">
                <a:cs typeface="Calibri"/>
              </a:rPr>
              <a:t>Support </a:t>
            </a:r>
            <a:r>
              <a:rPr lang="en-US" dirty="0">
                <a:cs typeface="Calibri"/>
              </a:rPr>
              <a:t>collaboration </a:t>
            </a:r>
            <a:endParaRPr lang="en-US" dirty="0" smtClean="0">
              <a:cs typeface="Calibri"/>
            </a:endParaRPr>
          </a:p>
          <a:p>
            <a:r>
              <a:rPr lang="en-US" dirty="0" smtClean="0">
                <a:cs typeface="Calibri"/>
              </a:rPr>
              <a:t>Provide </a:t>
            </a:r>
            <a:r>
              <a:rPr lang="en-US" dirty="0">
                <a:cs typeface="Calibri"/>
              </a:rPr>
              <a:t>capacity-building and sustainability at all </a:t>
            </a:r>
            <a:r>
              <a:rPr lang="en-US" dirty="0" smtClean="0">
                <a:cs typeface="Calibri"/>
              </a:rPr>
              <a:t>levels</a:t>
            </a:r>
          </a:p>
          <a:p>
            <a:r>
              <a:rPr lang="en-US" dirty="0" smtClean="0">
                <a:cs typeface="Calibri"/>
              </a:rPr>
              <a:t>Identify </a:t>
            </a:r>
            <a:r>
              <a:rPr lang="en-US" dirty="0">
                <a:cs typeface="Calibri"/>
              </a:rPr>
              <a:t>implementation tools</a:t>
            </a:r>
          </a:p>
          <a:p>
            <a:endParaRPr lang="en-US" dirty="0"/>
          </a:p>
        </p:txBody>
      </p:sp>
      <p:sp>
        <p:nvSpPr>
          <p:cNvPr id="4" name="Slide Number Placeholder 3"/>
          <p:cNvSpPr>
            <a:spLocks noGrp="1"/>
          </p:cNvSpPr>
          <p:nvPr>
            <p:ph type="sldNum" sz="quarter" idx="16"/>
          </p:nvPr>
        </p:nvSpPr>
        <p:spPr/>
        <p:txBody>
          <a:bodyPr/>
          <a:lstStyle/>
          <a:p>
            <a:pPr>
              <a:defRPr/>
            </a:pPr>
            <a:fld id="{3EFAB4B9-FB38-4665-BBA1-902F45A02C36}" type="slidenum">
              <a:rPr lang="en-US" smtClean="0"/>
              <a:pPr>
                <a:defRPr/>
              </a:pPr>
              <a:t>13</a:t>
            </a:fld>
            <a:endParaRPr lang="en-US" dirty="0"/>
          </a:p>
        </p:txBody>
      </p:sp>
    </p:spTree>
    <p:extLst>
      <p:ext uri="{BB962C8B-B14F-4D97-AF65-F5344CB8AC3E}">
        <p14:creationId xmlns:p14="http://schemas.microsoft.com/office/powerpoint/2010/main" val="26519247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 and RTI</a:t>
            </a:r>
            <a:endParaRPr lang="en-US" dirty="0"/>
          </a:p>
        </p:txBody>
      </p:sp>
      <p:graphicFrame>
        <p:nvGraphicFramePr>
          <p:cNvPr id="20" name="Content Placeholder 19"/>
          <p:cNvGraphicFramePr>
            <a:graphicFrameLocks noGrp="1"/>
          </p:cNvGraphicFramePr>
          <p:nvPr>
            <p:ph sz="quarter" idx="13"/>
            <p:extLst>
              <p:ext uri="{D42A27DB-BD31-4B8C-83A1-F6EECF244321}">
                <p14:modId xmlns:p14="http://schemas.microsoft.com/office/powerpoint/2010/main" val="1339022828"/>
              </p:ext>
            </p:extLst>
          </p:nvPr>
        </p:nvGraphicFramePr>
        <p:xfrm>
          <a:off x="804863" y="1833442"/>
          <a:ext cx="7537224" cy="4267199"/>
        </p:xfrm>
        <a:graphic>
          <a:graphicData uri="http://schemas.openxmlformats.org/drawingml/2006/table">
            <a:tbl>
              <a:tblPr firstRow="1" bandRow="1">
                <a:tableStyleId>{0660B408-B3CF-4A94-85FC-2B1E0A45F4A2}</a:tableStyleId>
              </a:tblPr>
              <a:tblGrid>
                <a:gridCol w="3736676"/>
                <a:gridCol w="3800548"/>
              </a:tblGrid>
              <a:tr h="328862">
                <a:tc>
                  <a:txBody>
                    <a:bodyPr/>
                    <a:lstStyle/>
                    <a:p>
                      <a:r>
                        <a:rPr lang="en-US" sz="1400" dirty="0" smtClean="0"/>
                        <a:t>Response to intervention model</a:t>
                      </a:r>
                      <a:r>
                        <a:rPr lang="en-US" sz="1400" baseline="30000" dirty="0" smtClean="0"/>
                        <a:t>1</a:t>
                      </a:r>
                    </a:p>
                  </a:txBody>
                  <a:tcPr/>
                </a:tc>
                <a:tc>
                  <a:txBody>
                    <a:bodyPr/>
                    <a:lstStyle/>
                    <a:p>
                      <a:r>
                        <a:rPr lang="en-US" sz="1400" dirty="0" smtClean="0"/>
                        <a:t>School improvement grants transformation/turnaround model</a:t>
                      </a:r>
                      <a:r>
                        <a:rPr lang="en-US" sz="1400" baseline="30000" dirty="0" smtClean="0"/>
                        <a:t>2</a:t>
                      </a:r>
                      <a:endParaRPr lang="en-US" sz="1400" baseline="30000" dirty="0"/>
                    </a:p>
                  </a:txBody>
                  <a:tcPr/>
                </a:tc>
              </a:tr>
              <a:tr h="1893970">
                <a:tc>
                  <a:txBody>
                    <a:bodyPr/>
                    <a:lstStyle/>
                    <a:p>
                      <a:r>
                        <a:rPr lang="en-US" sz="1300" b="0" i="0" u="none" strike="noStrike" kern="1200" baseline="0" dirty="0" smtClean="0">
                          <a:solidFill>
                            <a:schemeClr val="dk1"/>
                          </a:solidFill>
                          <a:latin typeface="+mn-lt"/>
                          <a:ea typeface="+mn-ea"/>
                          <a:cs typeface="+mn-cs"/>
                        </a:rPr>
                        <a:t>Aligning the goals and vision for response to intervention (RTI) implementation with other educational initiatives, including developing guidance for districts and schools, defining the relationship between RTI and other statewide educational goals and initiatives, and exploring the potential role of RTI in identifying students with learning disabilities and/or eligibility for special education services	</a:t>
                      </a:r>
                    </a:p>
                  </a:txBody>
                  <a:tcPr/>
                </a:tc>
                <a:tc>
                  <a:txBody>
                    <a:bodyPr/>
                    <a:lstStyle/>
                    <a:p>
                      <a:r>
                        <a:rPr lang="en-US" sz="1300" b="0" i="0" u="none" strike="noStrike" kern="1200" baseline="0" dirty="0" smtClean="0">
                          <a:solidFill>
                            <a:schemeClr val="dk1"/>
                          </a:solidFill>
                          <a:latin typeface="+mn-lt"/>
                          <a:ea typeface="+mn-ea"/>
                          <a:cs typeface="+mn-cs"/>
                        </a:rPr>
                        <a:t>Implementing a </a:t>
                      </a:r>
                      <a:r>
                        <a:rPr lang="en-US" sz="1300" b="0" i="0" u="none" strike="noStrike" kern="1200" baseline="0" dirty="0" err="1" smtClean="0">
                          <a:solidFill>
                            <a:schemeClr val="dk1"/>
                          </a:solidFill>
                          <a:latin typeface="+mn-lt"/>
                          <a:ea typeface="+mn-ea"/>
                          <a:cs typeface="+mn-cs"/>
                        </a:rPr>
                        <a:t>schoolwide</a:t>
                      </a:r>
                      <a:r>
                        <a:rPr lang="en-US" sz="1300" b="0" i="0" u="none" strike="noStrike" kern="1200" baseline="0" dirty="0" smtClean="0">
                          <a:solidFill>
                            <a:schemeClr val="dk1"/>
                          </a:solidFill>
                          <a:latin typeface="+mn-lt"/>
                          <a:ea typeface="+mn-ea"/>
                          <a:cs typeface="+mn-cs"/>
                        </a:rPr>
                        <a:t> RTI model</a:t>
                      </a:r>
                    </a:p>
                  </a:txBody>
                  <a:tcPr/>
                </a:tc>
              </a:tr>
              <a:tr h="1609875">
                <a:tc>
                  <a:txBody>
                    <a:bodyPr/>
                    <a:lstStyle/>
                    <a:p>
                      <a:r>
                        <a:rPr lang="en-US" sz="1300" b="0" i="0" u="none" strike="noStrike" kern="1200" baseline="0" dirty="0" smtClean="0">
                          <a:solidFill>
                            <a:schemeClr val="dk1"/>
                          </a:solidFill>
                          <a:latin typeface="+mn-lt"/>
                          <a:ea typeface="+mn-ea"/>
                          <a:cs typeface="+mn-cs"/>
                        </a:rPr>
                        <a:t>Ensuring all stakeholders on the state-level RTI implementation team comprehensive representation and equal voice in conducting and developing team meetings and procedures</a:t>
                      </a:r>
                    </a:p>
                    <a:p>
                      <a:r>
                        <a:rPr lang="en-US" sz="1300" b="0" i="0" u="none" strike="noStrike" kern="1200" baseline="0" dirty="0" smtClean="0">
                          <a:solidFill>
                            <a:schemeClr val="dk1"/>
                          </a:solidFill>
                          <a:latin typeface="+mn-lt"/>
                          <a:ea typeface="+mn-ea"/>
                          <a:cs typeface="+mn-cs"/>
                        </a:rPr>
                        <a:t>Monitoring and/or evaluating implementation successes and challenges, needs assessments, and fidelity of implementation	</a:t>
                      </a:r>
                    </a:p>
                  </a:txBody>
                  <a:tcPr/>
                </a:tc>
                <a:tc>
                  <a:txBody>
                    <a:bodyPr/>
                    <a:lstStyle/>
                    <a:p>
                      <a:r>
                        <a:rPr lang="en-US" sz="1300" b="0" i="0" u="none" strike="noStrike" kern="1200" baseline="0" dirty="0" smtClean="0">
                          <a:solidFill>
                            <a:schemeClr val="dk1"/>
                          </a:solidFill>
                          <a:latin typeface="+mn-lt"/>
                          <a:ea typeface="+mn-ea"/>
                          <a:cs typeface="+mn-cs"/>
                        </a:rPr>
                        <a:t>Conducting periodic reviews to ensure that the curriculum is implemented with fidelity, is having the intended impact on student achievement, and is modified if ineffective</a:t>
                      </a:r>
                    </a:p>
                  </a:txBody>
                  <a:tcPr/>
                </a:tc>
              </a:tr>
            </a:tbl>
          </a:graphicData>
        </a:graphic>
      </p:graphicFrame>
      <p:sp>
        <p:nvSpPr>
          <p:cNvPr id="4" name="Slide Number Placeholder 3"/>
          <p:cNvSpPr>
            <a:spLocks noGrp="1"/>
          </p:cNvSpPr>
          <p:nvPr>
            <p:ph type="sldNum" sz="quarter" idx="16"/>
          </p:nvPr>
        </p:nvSpPr>
        <p:spPr/>
        <p:txBody>
          <a:bodyPr/>
          <a:lstStyle/>
          <a:p>
            <a:pPr>
              <a:defRPr/>
            </a:pPr>
            <a:fld id="{3EFAB4B9-FB38-4665-BBA1-902F45A02C36}" type="slidenum">
              <a:rPr lang="en-US" smtClean="0"/>
              <a:pPr>
                <a:defRPr/>
              </a:pPr>
              <a:t>14</a:t>
            </a:fld>
            <a:endParaRPr lang="en-US" dirty="0"/>
          </a:p>
        </p:txBody>
      </p:sp>
    </p:spTree>
    <p:extLst>
      <p:ext uri="{BB962C8B-B14F-4D97-AF65-F5344CB8AC3E}">
        <p14:creationId xmlns:p14="http://schemas.microsoft.com/office/powerpoint/2010/main" val="101531875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 and RTI</a:t>
            </a:r>
          </a:p>
        </p:txBody>
      </p:sp>
      <p:graphicFrame>
        <p:nvGraphicFramePr>
          <p:cNvPr id="20" name="Content Placeholder 19"/>
          <p:cNvGraphicFramePr>
            <a:graphicFrameLocks noGrp="1"/>
          </p:cNvGraphicFramePr>
          <p:nvPr>
            <p:ph sz="quarter" idx="13"/>
            <p:extLst>
              <p:ext uri="{D42A27DB-BD31-4B8C-83A1-F6EECF244321}">
                <p14:modId xmlns:p14="http://schemas.microsoft.com/office/powerpoint/2010/main" val="3039433631"/>
              </p:ext>
            </p:extLst>
          </p:nvPr>
        </p:nvGraphicFramePr>
        <p:xfrm>
          <a:off x="892444" y="1773308"/>
          <a:ext cx="7373009" cy="4023360"/>
        </p:xfrm>
        <a:graphic>
          <a:graphicData uri="http://schemas.openxmlformats.org/drawingml/2006/table">
            <a:tbl>
              <a:tblPr firstRow="1" bandRow="1">
                <a:tableStyleId>{0660B408-B3CF-4A94-85FC-2B1E0A45F4A2}</a:tableStyleId>
              </a:tblPr>
              <a:tblGrid>
                <a:gridCol w="3543078"/>
                <a:gridCol w="3829931"/>
              </a:tblGrid>
              <a:tr h="255381">
                <a:tc>
                  <a:txBody>
                    <a:bodyPr/>
                    <a:lstStyle/>
                    <a:p>
                      <a:r>
                        <a:rPr lang="en-US" sz="1400" dirty="0" smtClean="0"/>
                        <a:t>Response to intervention model</a:t>
                      </a:r>
                      <a:r>
                        <a:rPr lang="en-US" sz="1400" baseline="30000" dirty="0" smtClean="0"/>
                        <a:t>1</a:t>
                      </a:r>
                    </a:p>
                  </a:txBody>
                  <a:tcPr/>
                </a:tc>
                <a:tc>
                  <a:txBody>
                    <a:bodyPr/>
                    <a:lstStyle/>
                    <a:p>
                      <a:r>
                        <a:rPr lang="en-US" sz="1400" dirty="0" smtClean="0"/>
                        <a:t>School improvement grants transformation/turnaround model</a:t>
                      </a:r>
                      <a:r>
                        <a:rPr lang="en-US" sz="1400" baseline="30000" dirty="0" smtClean="0"/>
                        <a:t>2</a:t>
                      </a:r>
                      <a:endParaRPr lang="en-US" sz="1400" baseline="30000" dirty="0"/>
                    </a:p>
                  </a:txBody>
                  <a:tcPr/>
                </a:tc>
              </a:tr>
              <a:tr h="1577351">
                <a:tc>
                  <a:txBody>
                    <a:bodyPr/>
                    <a:lstStyle/>
                    <a:p>
                      <a:r>
                        <a:rPr lang="en-US" sz="1400" b="0" i="0" u="none" strike="noStrike" kern="1200" baseline="0" dirty="0" smtClean="0">
                          <a:solidFill>
                            <a:schemeClr val="dk1"/>
                          </a:solidFill>
                          <a:latin typeface="+mn-lt"/>
                          <a:ea typeface="+mn-ea"/>
                          <a:cs typeface="+mn-cs"/>
                        </a:rPr>
                        <a:t>Acknowledging and preparing for new roles and responsibilities that come with implementing, building consensus, allocating resources, providing/seeking technical assistance, scaling up from initial to full implementation, running pilot/demonstration/model sites (if any), and conducting professional development at all levels, including state and school personnel and </a:t>
                      </a:r>
                      <a:r>
                        <a:rPr lang="en-US" sz="1400" b="0" i="0" u="none" strike="noStrike" kern="1200" baseline="0" dirty="0" err="1" smtClean="0">
                          <a:solidFill>
                            <a:schemeClr val="dk1"/>
                          </a:solidFill>
                          <a:latin typeface="+mn-lt"/>
                          <a:ea typeface="+mn-ea"/>
                          <a:cs typeface="+mn-cs"/>
                        </a:rPr>
                        <a:t>preservice</a:t>
                      </a:r>
                      <a:r>
                        <a:rPr lang="en-US" sz="1400" b="0" i="0" u="none" strike="noStrike" kern="1200" baseline="0" dirty="0" smtClean="0">
                          <a:solidFill>
                            <a:schemeClr val="dk1"/>
                          </a:solidFill>
                          <a:latin typeface="+mn-lt"/>
                          <a:ea typeface="+mn-ea"/>
                          <a:cs typeface="+mn-cs"/>
                        </a:rPr>
                        <a:t> teachers	</a:t>
                      </a:r>
                    </a:p>
                  </a:txBody>
                  <a:tcPr/>
                </a:tc>
                <a:tc>
                  <a:txBody>
                    <a:bodyPr/>
                    <a:lstStyle/>
                    <a:p>
                      <a:r>
                        <a:rPr lang="en-US" sz="1400" b="0" i="0" u="none" strike="noStrike" kern="1200" baseline="0" dirty="0" smtClean="0">
                          <a:solidFill>
                            <a:schemeClr val="dk1"/>
                          </a:solidFill>
                          <a:latin typeface="+mn-lt"/>
                          <a:ea typeface="+mn-ea"/>
                          <a:cs typeface="+mn-cs"/>
                        </a:rPr>
                        <a:t>Providing staff members with ongoing, high-quality, job-embedded professional development that aligns with the school’s comprehensive instructional program and that is designed with school staff members to allow them to facilitate effective teaching and learning and successfully implement school reform strategies</a:t>
                      </a:r>
                    </a:p>
                    <a:p>
                      <a:r>
                        <a:rPr lang="en-US" sz="1400" b="0" i="0" u="none" strike="noStrike" kern="1200" baseline="0" dirty="0" smtClean="0">
                          <a:solidFill>
                            <a:schemeClr val="dk1"/>
                          </a:solidFill>
                          <a:latin typeface="+mn-lt"/>
                          <a:ea typeface="+mn-ea"/>
                          <a:cs typeface="+mn-cs"/>
                        </a:rPr>
                        <a:t>Providing additional supports and professional development to teachers and principals on implementing effective strategies to support students with disabilities in the least restrictive environment and to ensure that limited English proficient students acquire language skills to master academic content	</a:t>
                      </a:r>
                    </a:p>
                  </a:txBody>
                  <a:tcPr/>
                </a:tc>
              </a:tr>
            </a:tbl>
          </a:graphicData>
        </a:graphic>
      </p:graphicFrame>
      <p:sp>
        <p:nvSpPr>
          <p:cNvPr id="4" name="Slide Number Placeholder 3"/>
          <p:cNvSpPr>
            <a:spLocks noGrp="1"/>
          </p:cNvSpPr>
          <p:nvPr>
            <p:ph type="sldNum" sz="quarter" idx="16"/>
          </p:nvPr>
        </p:nvSpPr>
        <p:spPr/>
        <p:txBody>
          <a:bodyPr/>
          <a:lstStyle/>
          <a:p>
            <a:pPr>
              <a:defRPr/>
            </a:pPr>
            <a:fld id="{3EFAB4B9-FB38-4665-BBA1-902F45A02C36}" type="slidenum">
              <a:rPr lang="en-US" smtClean="0"/>
              <a:pPr>
                <a:defRPr/>
              </a:pPr>
              <a:t>15</a:t>
            </a:fld>
            <a:endParaRPr lang="en-US" dirty="0"/>
          </a:p>
        </p:txBody>
      </p:sp>
    </p:spTree>
    <p:extLst>
      <p:ext uri="{BB962C8B-B14F-4D97-AF65-F5344CB8AC3E}">
        <p14:creationId xmlns:p14="http://schemas.microsoft.com/office/powerpoint/2010/main" val="191247350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 and RTI</a:t>
            </a:r>
          </a:p>
        </p:txBody>
      </p:sp>
      <p:graphicFrame>
        <p:nvGraphicFramePr>
          <p:cNvPr id="20" name="Content Placeholder 19"/>
          <p:cNvGraphicFramePr>
            <a:graphicFrameLocks noGrp="1"/>
          </p:cNvGraphicFramePr>
          <p:nvPr>
            <p:ph sz="quarter" idx="13"/>
            <p:extLst>
              <p:ext uri="{D42A27DB-BD31-4B8C-83A1-F6EECF244321}">
                <p14:modId xmlns:p14="http://schemas.microsoft.com/office/powerpoint/2010/main" val="1955700001"/>
              </p:ext>
            </p:extLst>
          </p:nvPr>
        </p:nvGraphicFramePr>
        <p:xfrm>
          <a:off x="772018" y="1677007"/>
          <a:ext cx="7591963" cy="3810000"/>
        </p:xfrm>
        <a:graphic>
          <a:graphicData uri="http://schemas.openxmlformats.org/drawingml/2006/table">
            <a:tbl>
              <a:tblPr firstRow="1" bandRow="1">
                <a:tableStyleId>{0660B408-B3CF-4A94-85FC-2B1E0A45F4A2}</a:tableStyleId>
              </a:tblPr>
              <a:tblGrid>
                <a:gridCol w="3622561"/>
                <a:gridCol w="3969402"/>
              </a:tblGrid>
              <a:tr h="255381">
                <a:tc>
                  <a:txBody>
                    <a:bodyPr/>
                    <a:lstStyle/>
                    <a:p>
                      <a:r>
                        <a:rPr lang="en-US" sz="1400" dirty="0" smtClean="0"/>
                        <a:t>Response to intervention model</a:t>
                      </a:r>
                      <a:r>
                        <a:rPr lang="en-US" sz="1400" baseline="30000" dirty="0" smtClean="0"/>
                        <a:t>1</a:t>
                      </a:r>
                    </a:p>
                  </a:txBody>
                  <a:tcPr/>
                </a:tc>
                <a:tc>
                  <a:txBody>
                    <a:bodyPr/>
                    <a:lstStyle/>
                    <a:p>
                      <a:r>
                        <a:rPr lang="en-US" sz="1400" dirty="0" smtClean="0"/>
                        <a:t>School improvement grants transformation/turnaround model</a:t>
                      </a:r>
                      <a:r>
                        <a:rPr lang="en-US" sz="1400" baseline="30000" dirty="0" smtClean="0"/>
                        <a:t>2</a:t>
                      </a:r>
                      <a:endParaRPr lang="en-US" sz="1400" baseline="30000" dirty="0"/>
                    </a:p>
                  </a:txBody>
                  <a:tcPr/>
                </a:tc>
              </a:tr>
              <a:tr h="1787774">
                <a:tc>
                  <a:txBody>
                    <a:bodyPr/>
                    <a:lstStyle/>
                    <a:p>
                      <a:r>
                        <a:rPr lang="en-US" sz="1400" b="0" i="0" u="none" strike="noStrike" kern="1200" baseline="0" dirty="0" smtClean="0">
                          <a:solidFill>
                            <a:schemeClr val="dk1"/>
                          </a:solidFill>
                          <a:latin typeface="+mn-lt"/>
                          <a:ea typeface="+mn-ea"/>
                          <a:cs typeface="+mn-cs"/>
                        </a:rPr>
                        <a:t>Understanding, identifying, and implementing the instructional components of RTI at the school level (such as core instruction, interventions, screening and progress-monitoring assessments, data-based decision making, data management, and reporting systems)</a:t>
                      </a:r>
                    </a:p>
                    <a:p>
                      <a:r>
                        <a:rPr lang="en-US" sz="1400" b="0" i="0" u="none" strike="noStrike" kern="1200" baseline="0" dirty="0" smtClean="0">
                          <a:solidFill>
                            <a:schemeClr val="dk1"/>
                          </a:solidFill>
                          <a:latin typeface="+mn-lt"/>
                          <a:ea typeface="+mn-ea"/>
                          <a:cs typeface="+mn-cs"/>
                        </a:rPr>
                        <a:t>Identifying trainers, coaches, and implementation sites (which are not necessarily the same as model/pilot/demonstration sites, but are any districts and schools that wish to or are already implementing RTI)	</a:t>
                      </a:r>
                    </a:p>
                  </a:txBody>
                  <a:tcPr/>
                </a:tc>
                <a:tc>
                  <a:txBody>
                    <a:bodyPr/>
                    <a:lstStyle/>
                    <a:p>
                      <a:r>
                        <a:rPr lang="en-US" sz="1400" b="0" i="0" u="none" strike="noStrike" kern="1200" baseline="0" dirty="0" smtClean="0">
                          <a:solidFill>
                            <a:schemeClr val="dk1"/>
                          </a:solidFill>
                          <a:latin typeface="+mn-lt"/>
                          <a:ea typeface="+mn-ea"/>
                          <a:cs typeface="+mn-cs"/>
                        </a:rPr>
                        <a:t>Using data to identify and implement an instructional program that is research based, vertically aligns from one grade to the next, and aligns with state academic standards</a:t>
                      </a:r>
                    </a:p>
                    <a:p>
                      <a:r>
                        <a:rPr lang="en-US" sz="1400" b="0" i="0" u="none" strike="noStrike" kern="1200" baseline="0" dirty="0" smtClean="0">
                          <a:solidFill>
                            <a:schemeClr val="dk1"/>
                          </a:solidFill>
                          <a:latin typeface="+mn-lt"/>
                          <a:ea typeface="+mn-ea"/>
                          <a:cs typeface="+mn-cs"/>
                        </a:rPr>
                        <a:t>Promoting the continuous use of student data (such as from formative, interim, and summative assessments) to inform and differentiate instruction to meet the academic needs of individual students</a:t>
                      </a:r>
                    </a:p>
                    <a:p>
                      <a:r>
                        <a:rPr lang="en-US" sz="1400" b="0" i="0" u="none" strike="noStrike" kern="1200" baseline="0" dirty="0" smtClean="0">
                          <a:solidFill>
                            <a:schemeClr val="dk1"/>
                          </a:solidFill>
                          <a:latin typeface="+mn-lt"/>
                          <a:ea typeface="+mn-ea"/>
                          <a:cs typeface="+mn-cs"/>
                        </a:rPr>
                        <a:t>Establishing schedules and implementing strategies that provide increased learning time</a:t>
                      </a:r>
                    </a:p>
                    <a:p>
                      <a:r>
                        <a:rPr lang="en-US" sz="1400" b="0" i="0" u="none" strike="noStrike" kern="1200" baseline="0" dirty="0" smtClean="0">
                          <a:solidFill>
                            <a:schemeClr val="dk1"/>
                          </a:solidFill>
                          <a:latin typeface="+mn-lt"/>
                          <a:ea typeface="+mn-ea"/>
                          <a:cs typeface="+mn-cs"/>
                        </a:rPr>
                        <a:t>Using and integrating technology-based supports and interventions as part of the instructional program	</a:t>
                      </a:r>
                    </a:p>
                  </a:txBody>
                  <a:tcPr/>
                </a:tc>
              </a:tr>
            </a:tbl>
          </a:graphicData>
        </a:graphic>
      </p:graphicFrame>
      <p:sp>
        <p:nvSpPr>
          <p:cNvPr id="4" name="Slide Number Placeholder 3"/>
          <p:cNvSpPr>
            <a:spLocks noGrp="1"/>
          </p:cNvSpPr>
          <p:nvPr>
            <p:ph type="sldNum" sz="quarter" idx="16"/>
          </p:nvPr>
        </p:nvSpPr>
        <p:spPr/>
        <p:txBody>
          <a:bodyPr/>
          <a:lstStyle/>
          <a:p>
            <a:pPr>
              <a:defRPr/>
            </a:pPr>
            <a:fld id="{3EFAB4B9-FB38-4665-BBA1-902F45A02C36}" type="slidenum">
              <a:rPr lang="en-US" smtClean="0"/>
              <a:pPr>
                <a:defRPr/>
              </a:pPr>
              <a:t>16</a:t>
            </a:fld>
            <a:endParaRPr lang="en-US" dirty="0"/>
          </a:p>
        </p:txBody>
      </p:sp>
      <p:sp>
        <p:nvSpPr>
          <p:cNvPr id="6" name="TextBox 5"/>
          <p:cNvSpPr txBox="1"/>
          <p:nvPr/>
        </p:nvSpPr>
        <p:spPr>
          <a:xfrm>
            <a:off x="785666" y="5596970"/>
            <a:ext cx="7843759" cy="938719"/>
          </a:xfrm>
          <a:prstGeom prst="rect">
            <a:avLst/>
          </a:prstGeom>
          <a:noFill/>
        </p:spPr>
        <p:txBody>
          <a:bodyPr wrap="square" rtlCol="0">
            <a:spAutoFit/>
          </a:bodyPr>
          <a:lstStyle/>
          <a:p>
            <a:r>
              <a:rPr lang="en-US" sz="1100" baseline="30000" dirty="0">
                <a:latin typeface="Calibri" pitchFamily="34" charset="0"/>
                <a:cs typeface="Calibri" pitchFamily="34" charset="0"/>
              </a:rPr>
              <a:t>1</a:t>
            </a:r>
            <a:r>
              <a:rPr lang="en-US" sz="1100" dirty="0">
                <a:latin typeface="Calibri" pitchFamily="34" charset="0"/>
                <a:cs typeface="Calibri" pitchFamily="34" charset="0"/>
              </a:rPr>
              <a:t>All items in column adapted from Center on Instruction. (2008). Implementation considerations. In </a:t>
            </a:r>
            <a:r>
              <a:rPr lang="en-US" sz="1100" i="1" dirty="0">
                <a:latin typeface="Calibri" pitchFamily="34" charset="0"/>
                <a:cs typeface="Calibri" pitchFamily="34" charset="0"/>
              </a:rPr>
              <a:t>Response to intervention classification tool and response locator. </a:t>
            </a:r>
            <a:r>
              <a:rPr lang="en-US" sz="1100" dirty="0">
                <a:latin typeface="Calibri" pitchFamily="34" charset="0"/>
                <a:cs typeface="Calibri" pitchFamily="34" charset="0"/>
              </a:rPr>
              <a:t>Retrieved from http://www.rtictrl.org/considerations.php</a:t>
            </a:r>
          </a:p>
          <a:p>
            <a:r>
              <a:rPr lang="en-US" sz="1100" baseline="30000" dirty="0">
                <a:latin typeface="Calibri" pitchFamily="34" charset="0"/>
                <a:cs typeface="Calibri" pitchFamily="34" charset="0"/>
              </a:rPr>
              <a:t>2</a:t>
            </a:r>
            <a:r>
              <a:rPr lang="en-US" sz="1100" dirty="0">
                <a:latin typeface="Calibri" pitchFamily="34" charset="0"/>
                <a:cs typeface="Calibri" pitchFamily="34" charset="0"/>
              </a:rPr>
              <a:t>All items in column adapted from U.S. Department of Education, Office of Elementary and Secondary Education. (2010). </a:t>
            </a:r>
            <a:r>
              <a:rPr lang="en-US" sz="1100" i="1" dirty="0">
                <a:latin typeface="Calibri" pitchFamily="34" charset="0"/>
                <a:cs typeface="Calibri" pitchFamily="34" charset="0"/>
              </a:rPr>
              <a:t>Guidance on fiscal year 2010 school improvement grants under section 1003(g) of the Elementary and Secondary Education Act of 1965. </a:t>
            </a:r>
            <a:r>
              <a:rPr lang="en-US" sz="1100" dirty="0">
                <a:latin typeface="Calibri" pitchFamily="34" charset="0"/>
                <a:cs typeface="Calibri" pitchFamily="34" charset="0"/>
              </a:rPr>
              <a:t>Washington, DC: Author.</a:t>
            </a:r>
          </a:p>
        </p:txBody>
      </p:sp>
    </p:spTree>
    <p:extLst>
      <p:ext uri="{BB962C8B-B14F-4D97-AF65-F5344CB8AC3E}">
        <p14:creationId xmlns:p14="http://schemas.microsoft.com/office/powerpoint/2010/main" val="186662614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2833" name="Rectangle 2"/>
          <p:cNvSpPr>
            <a:spLocks noGrp="1"/>
          </p:cNvSpPr>
          <p:nvPr>
            <p:ph type="title"/>
          </p:nvPr>
        </p:nvSpPr>
        <p:spPr>
          <a:xfrm>
            <a:off x="722313" y="2073960"/>
            <a:ext cx="7772400" cy="1323439"/>
          </a:xfrm>
        </p:spPr>
        <p:txBody>
          <a:bodyPr/>
          <a:lstStyle/>
          <a:p>
            <a:r>
              <a:rPr lang="en-US" dirty="0" smtClean="0"/>
              <a:t>Self Reflection:</a:t>
            </a:r>
            <a:br>
              <a:rPr lang="en-US" dirty="0" smtClean="0"/>
            </a:br>
            <a:endParaRPr lang="en-US" dirty="0"/>
          </a:p>
        </p:txBody>
      </p:sp>
      <p:sp>
        <p:nvSpPr>
          <p:cNvPr id="2" name="Text Placeholder 1"/>
          <p:cNvSpPr>
            <a:spLocks noGrp="1"/>
          </p:cNvSpPr>
          <p:nvPr>
            <p:ph type="body" idx="1"/>
          </p:nvPr>
        </p:nvSpPr>
        <p:spPr>
          <a:xfrm>
            <a:off x="722313" y="2906714"/>
            <a:ext cx="7772400" cy="1494669"/>
          </a:xfrm>
        </p:spPr>
        <p:txBody>
          <a:bodyPr/>
          <a:lstStyle/>
          <a:p>
            <a:pPr marL="457200" indent="-457200" algn="l">
              <a:buAutoNum type="arabicPeriod"/>
            </a:pPr>
            <a:r>
              <a:rPr lang="en-US" dirty="0" smtClean="0"/>
              <a:t>In your state, where do you see the connections between SIG and RTI?</a:t>
            </a:r>
          </a:p>
          <a:p>
            <a:pPr marL="457200" indent="-457200" algn="l">
              <a:buAutoNum type="arabicPeriod"/>
            </a:pPr>
            <a:r>
              <a:rPr lang="en-US" dirty="0"/>
              <a:t>H</a:t>
            </a:r>
            <a:r>
              <a:rPr lang="en-US" dirty="0" smtClean="0"/>
              <a:t>ow is alignment between RTI and SIG being communicated to SEAs and/or LEAs?</a:t>
            </a:r>
          </a:p>
        </p:txBody>
      </p:sp>
      <p:sp>
        <p:nvSpPr>
          <p:cNvPr id="4" name="Slide Number Placeholder 3"/>
          <p:cNvSpPr>
            <a:spLocks noGrp="1"/>
          </p:cNvSpPr>
          <p:nvPr>
            <p:ph type="sldNum" sz="quarter" idx="12"/>
          </p:nvPr>
        </p:nvSpPr>
        <p:spPr/>
        <p:txBody>
          <a:bodyPr/>
          <a:lstStyle/>
          <a:p>
            <a:pPr>
              <a:defRPr/>
            </a:pPr>
            <a:fld id="{DB808EEF-52E8-4973-93C6-80C3460BCB40}" type="slidenum">
              <a:rPr lang="en-US"/>
              <a:pPr>
                <a:defRPr/>
              </a:pPr>
              <a:t>17</a:t>
            </a:fld>
            <a:endParaRPr lang="en-US" dirty="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sz="quarter" idx="13"/>
          </p:nvPr>
        </p:nvSpPr>
        <p:spPr/>
        <p:txBody>
          <a:bodyPr/>
          <a:lstStyle/>
          <a:p>
            <a:pPr>
              <a:buFont typeface="Arial"/>
              <a:buChar char="•"/>
            </a:pPr>
            <a:r>
              <a:rPr lang="en-US" sz="1400" dirty="0" smtClean="0"/>
              <a:t>Center on Instruction (</a:t>
            </a:r>
            <a:r>
              <a:rPr lang="en-US" sz="1400" dirty="0" err="1" smtClean="0"/>
              <a:t>n.d.</a:t>
            </a:r>
            <a:r>
              <a:rPr lang="en-US" sz="1400" dirty="0" smtClean="0"/>
              <a:t>).  </a:t>
            </a:r>
            <a:r>
              <a:rPr lang="en-US" sz="1400" i="1" dirty="0" smtClean="0"/>
              <a:t>Selected COI resources addressing the ARRA reform area:  Data systems to support instruction</a:t>
            </a:r>
            <a:r>
              <a:rPr lang="en-US" sz="1400" dirty="0" smtClean="0"/>
              <a:t>.  </a:t>
            </a:r>
            <a:r>
              <a:rPr lang="en-US" sz="1400" dirty="0"/>
              <a:t>Retrieved </a:t>
            </a:r>
            <a:r>
              <a:rPr lang="en-US" sz="1400" dirty="0" smtClean="0"/>
              <a:t>from				</a:t>
            </a:r>
            <a:r>
              <a:rPr lang="en-US" sz="1400" dirty="0" smtClean="0">
                <a:hlinkClick r:id="rId3"/>
              </a:rPr>
              <a:t>http</a:t>
            </a:r>
            <a:r>
              <a:rPr lang="en-US" sz="1400" dirty="0">
                <a:hlinkClick r:id="rId3"/>
              </a:rPr>
              <a:t>://www.centeroninstruction.org/selected-coi-resources-addressing-the-arra-reform-area-data-systems-to-support-</a:t>
            </a:r>
            <a:r>
              <a:rPr lang="en-US" sz="1400" dirty="0" smtClean="0">
                <a:hlinkClick r:id="rId3"/>
              </a:rPr>
              <a:t>instruction</a:t>
            </a:r>
            <a:endParaRPr lang="en-US" sz="1400" dirty="0" smtClean="0"/>
          </a:p>
          <a:p>
            <a:pPr>
              <a:buFont typeface="Arial"/>
              <a:buChar char="•"/>
            </a:pPr>
            <a:r>
              <a:rPr lang="en-US" sz="1400" dirty="0" smtClean="0"/>
              <a:t> Center </a:t>
            </a:r>
            <a:r>
              <a:rPr lang="en-US" sz="1400" dirty="0"/>
              <a:t>on Instruction (</a:t>
            </a:r>
            <a:r>
              <a:rPr lang="en-US" sz="1400" dirty="0" err="1"/>
              <a:t>n.d.</a:t>
            </a:r>
            <a:r>
              <a:rPr lang="en-US" sz="1400" dirty="0"/>
              <a:t>).  </a:t>
            </a:r>
            <a:r>
              <a:rPr lang="en-US" sz="1400" i="1" dirty="0"/>
              <a:t>Selected COI resources addressing the ARRA reform area:  </a:t>
            </a:r>
            <a:r>
              <a:rPr lang="en-US" sz="1400" i="1" dirty="0" smtClean="0"/>
              <a:t>Effective leaders and teachers</a:t>
            </a:r>
            <a:r>
              <a:rPr lang="en-US" sz="1400" dirty="0" smtClean="0"/>
              <a:t>.  </a:t>
            </a:r>
            <a:r>
              <a:rPr lang="en-US" sz="1400" dirty="0"/>
              <a:t>Retrieved from </a:t>
            </a:r>
            <a:r>
              <a:rPr lang="en-US" sz="1400" dirty="0">
                <a:hlinkClick r:id="rId4"/>
              </a:rPr>
              <a:t>http://www.centeroninstruction.org/selected-coi-resources-addressing-the-arra-reform-area-effective-leaders-and-</a:t>
            </a:r>
            <a:r>
              <a:rPr lang="en-US" sz="1400" dirty="0" smtClean="0">
                <a:hlinkClick r:id="rId4"/>
              </a:rPr>
              <a:t>teachers</a:t>
            </a:r>
            <a:endParaRPr lang="en-US" sz="1400" dirty="0" smtClean="0"/>
          </a:p>
          <a:p>
            <a:pPr>
              <a:buFont typeface="Arial"/>
              <a:buChar char="•"/>
            </a:pPr>
            <a:r>
              <a:rPr lang="en-US" sz="1400" dirty="0" smtClean="0"/>
              <a:t> Center </a:t>
            </a:r>
            <a:r>
              <a:rPr lang="en-US" sz="1400" dirty="0"/>
              <a:t>on Instruction (</a:t>
            </a:r>
            <a:r>
              <a:rPr lang="en-US" sz="1400" dirty="0" err="1"/>
              <a:t>n.d.</a:t>
            </a:r>
            <a:r>
              <a:rPr lang="en-US" sz="1400" dirty="0"/>
              <a:t>).  </a:t>
            </a:r>
            <a:r>
              <a:rPr lang="en-US" sz="1400" i="1" dirty="0"/>
              <a:t>Selected COI resources addressing the ARRA reform area:  </a:t>
            </a:r>
            <a:r>
              <a:rPr lang="en-US" sz="1400" i="1" dirty="0" smtClean="0"/>
              <a:t>Standards and assessments</a:t>
            </a:r>
            <a:r>
              <a:rPr lang="en-US" sz="1400" dirty="0" smtClean="0"/>
              <a:t>.  </a:t>
            </a:r>
            <a:r>
              <a:rPr lang="en-US" sz="1400" dirty="0"/>
              <a:t>Retrieved from </a:t>
            </a:r>
            <a:r>
              <a:rPr lang="en-US" sz="1400" dirty="0">
                <a:hlinkClick r:id="rId5"/>
              </a:rPr>
              <a:t>http://www.centeroninstruction.org/selected-coi-resources-addressing-the-arra-reform-area-standards-and-</a:t>
            </a:r>
            <a:r>
              <a:rPr lang="en-US" sz="1400" dirty="0" smtClean="0">
                <a:hlinkClick r:id="rId5"/>
              </a:rPr>
              <a:t>assessments</a:t>
            </a:r>
            <a:endParaRPr lang="en-US" sz="1400" dirty="0" smtClean="0"/>
          </a:p>
          <a:p>
            <a:pPr>
              <a:buFont typeface="Arial"/>
              <a:buChar char="•"/>
            </a:pPr>
            <a:r>
              <a:rPr lang="en-US" sz="1400" dirty="0" smtClean="0"/>
              <a:t>Center </a:t>
            </a:r>
            <a:r>
              <a:rPr lang="en-US" sz="1400" dirty="0"/>
              <a:t>on Instruction (</a:t>
            </a:r>
            <a:r>
              <a:rPr lang="en-US" sz="1400" dirty="0" err="1"/>
              <a:t>n.d.</a:t>
            </a:r>
            <a:r>
              <a:rPr lang="en-US" sz="1400" dirty="0"/>
              <a:t>).  </a:t>
            </a:r>
            <a:r>
              <a:rPr lang="en-US" sz="1400" i="1" dirty="0"/>
              <a:t>Selected COI resources addressing the ARRA reform area:  </a:t>
            </a:r>
            <a:r>
              <a:rPr lang="en-US" sz="1400" i="1" dirty="0" smtClean="0"/>
              <a:t>Turning around struggling schools</a:t>
            </a:r>
            <a:r>
              <a:rPr lang="en-US" sz="1400" dirty="0" smtClean="0"/>
              <a:t>.  </a:t>
            </a:r>
            <a:r>
              <a:rPr lang="en-US" sz="1400" dirty="0"/>
              <a:t>Retrieved from </a:t>
            </a:r>
            <a:r>
              <a:rPr lang="en-US" sz="1400" dirty="0">
                <a:hlinkClick r:id="rId6"/>
              </a:rPr>
              <a:t>http://www.centeroninstruction.org/selected-coi-resources-addressing-the-arra-reform-area-turning-around-struggling-</a:t>
            </a:r>
            <a:r>
              <a:rPr lang="en-US" sz="1400" dirty="0" smtClean="0">
                <a:hlinkClick r:id="rId6"/>
              </a:rPr>
              <a:t>schools</a:t>
            </a:r>
            <a:endParaRPr lang="en-US" sz="1400" dirty="0" smtClean="0"/>
          </a:p>
          <a:p>
            <a:pPr>
              <a:buFont typeface="Arial"/>
              <a:buChar char="•"/>
            </a:pPr>
            <a:r>
              <a:rPr lang="en-US" sz="1400" dirty="0" smtClean="0"/>
              <a:t> </a:t>
            </a:r>
            <a:r>
              <a:rPr lang="en-US" sz="1400" dirty="0"/>
              <a:t>Perlman, C. L., &amp; Redding, S. (Ed.).  (2009).  </a:t>
            </a:r>
            <a:r>
              <a:rPr lang="en-US" sz="1400" i="1" dirty="0"/>
              <a:t>Handbook on effective implementation of school improvement grants</a:t>
            </a:r>
            <a:r>
              <a:rPr lang="en-US" sz="1400" dirty="0"/>
              <a:t>.  Lincoln, IL:  Academic Development Institute</a:t>
            </a:r>
            <a:r>
              <a:rPr lang="en-US" sz="1400" dirty="0" smtClean="0"/>
              <a:t>.  Retrieved </a:t>
            </a:r>
            <a:r>
              <a:rPr lang="en-US" sz="1400" dirty="0" err="1" smtClean="0"/>
              <a:t>from</a:t>
            </a:r>
            <a:r>
              <a:rPr lang="en-US" sz="1400" dirty="0" err="1" smtClean="0">
                <a:hlinkClick r:id="rId7"/>
              </a:rPr>
              <a:t>http</a:t>
            </a:r>
            <a:r>
              <a:rPr lang="en-US" sz="1400" dirty="0">
                <a:hlinkClick r:id="rId7"/>
              </a:rPr>
              <a:t>://www.centerii.org/handbook</a:t>
            </a:r>
            <a:r>
              <a:rPr lang="en-US" sz="1400" dirty="0" smtClean="0">
                <a:hlinkClick r:id="rId7"/>
              </a:rPr>
              <a:t>/</a:t>
            </a:r>
            <a:endParaRPr lang="en-US" sz="1400" dirty="0" smtClean="0"/>
          </a:p>
          <a:p>
            <a:pPr>
              <a:buFont typeface="Arial"/>
              <a:buChar char="•"/>
            </a:pPr>
            <a:r>
              <a:rPr lang="en-US" sz="1400" dirty="0" smtClean="0"/>
              <a:t>U</a:t>
            </a:r>
            <a:r>
              <a:rPr lang="en-US" sz="1400" dirty="0"/>
              <a:t>. S. Department of Education. </a:t>
            </a:r>
            <a:r>
              <a:rPr lang="en-US" sz="1400" i="1" dirty="0"/>
              <a:t>School Turnaround</a:t>
            </a:r>
            <a:r>
              <a:rPr lang="en-US" sz="1400" dirty="0"/>
              <a:t> </a:t>
            </a:r>
            <a:r>
              <a:rPr lang="en-US" sz="1400" i="1" dirty="0"/>
              <a:t>Newsletters</a:t>
            </a:r>
            <a:r>
              <a:rPr lang="en-US" sz="1400" dirty="0"/>
              <a:t>. Retrieved from </a:t>
            </a:r>
            <a:r>
              <a:rPr lang="en-US" sz="1400" dirty="0">
                <a:hlinkClick r:id="rId8"/>
              </a:rPr>
              <a:t>http://www.ed.gov/oese-news/school-turnaround-newsletters</a:t>
            </a:r>
            <a:endParaRPr lang="en-US" sz="1400" dirty="0"/>
          </a:p>
          <a:p>
            <a:pPr marL="0" indent="0">
              <a:buNone/>
            </a:pPr>
            <a:endParaRPr lang="en-US" sz="1400" dirty="0"/>
          </a:p>
          <a:p>
            <a:pPr marL="0" indent="0">
              <a:buNone/>
            </a:pPr>
            <a:endParaRPr lang="en-US" sz="1800" dirty="0"/>
          </a:p>
          <a:p>
            <a:pPr marL="0" indent="0">
              <a:buNone/>
            </a:pPr>
            <a:endParaRPr lang="en-US" sz="1800" dirty="0" smtClean="0"/>
          </a:p>
        </p:txBody>
      </p:sp>
      <p:sp>
        <p:nvSpPr>
          <p:cNvPr id="4" name="Slide Number Placeholder 3"/>
          <p:cNvSpPr>
            <a:spLocks noGrp="1"/>
          </p:cNvSpPr>
          <p:nvPr>
            <p:ph type="sldNum" sz="quarter" idx="16"/>
          </p:nvPr>
        </p:nvSpPr>
        <p:spPr/>
        <p:txBody>
          <a:bodyPr/>
          <a:lstStyle/>
          <a:p>
            <a:pPr>
              <a:defRPr/>
            </a:pPr>
            <a:fld id="{683B2322-934D-4065-90EA-412B7F03B9C0}" type="slidenum">
              <a:rPr lang="en-US" smtClean="0"/>
              <a:pPr>
                <a:defRPr/>
              </a:pPr>
              <a:t>18</a:t>
            </a:fld>
            <a:endParaRPr lang="en-US" dirty="0"/>
          </a:p>
        </p:txBody>
      </p:sp>
    </p:spTree>
    <p:extLst>
      <p:ext uri="{BB962C8B-B14F-4D97-AF65-F5344CB8AC3E}">
        <p14:creationId xmlns:p14="http://schemas.microsoft.com/office/powerpoint/2010/main" val="23731337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Common Core State Standards</a:t>
            </a:r>
            <a:endParaRPr lang="en-US" dirty="0"/>
          </a:p>
        </p:txBody>
      </p:sp>
      <p:sp>
        <p:nvSpPr>
          <p:cNvPr id="3" name="Slide Number Placeholder 2"/>
          <p:cNvSpPr>
            <a:spLocks noGrp="1"/>
          </p:cNvSpPr>
          <p:nvPr>
            <p:ph type="sldNum" sz="quarter" idx="12"/>
          </p:nvPr>
        </p:nvSpPr>
        <p:spPr/>
        <p:txBody>
          <a:bodyPr/>
          <a:lstStyle/>
          <a:p>
            <a:pPr>
              <a:defRPr/>
            </a:pPr>
            <a:fld id="{91ECB257-C663-49A0-A57A-E9432E6292E0}" type="slidenum">
              <a:rPr lang="en-US" smtClean="0"/>
              <a:pPr>
                <a:defRPr/>
              </a:pPr>
              <a:t>19</a:t>
            </a:fld>
            <a:endParaRPr lang="en-US" dirty="0"/>
          </a:p>
        </p:txBody>
      </p:sp>
    </p:spTree>
    <p:extLst>
      <p:ext uri="{BB962C8B-B14F-4D97-AF65-F5344CB8AC3E}">
        <p14:creationId xmlns:p14="http://schemas.microsoft.com/office/powerpoint/2010/main" val="50956759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5"/>
          </p:nvPr>
        </p:nvSpPr>
        <p:spPr/>
        <p:txBody>
          <a:bodyPr/>
          <a:lstStyle/>
          <a:p>
            <a:pPr>
              <a:defRPr/>
            </a:pPr>
            <a:fld id="{38D70775-60A6-4A77-A25E-921B265B9B35}" type="slidenum">
              <a:rPr lang="en-US"/>
              <a:pPr>
                <a:defRPr/>
              </a:pPr>
              <a:t>2</a:t>
            </a:fld>
            <a:endParaRPr lang="en-US" dirty="0"/>
          </a:p>
        </p:txBody>
      </p:sp>
      <p:sp>
        <p:nvSpPr>
          <p:cNvPr id="8194" name="Rectangle 2"/>
          <p:cNvSpPr>
            <a:spLocks noGrp="1"/>
          </p:cNvSpPr>
          <p:nvPr>
            <p:ph type="title" idx="4294967295"/>
          </p:nvPr>
        </p:nvSpPr>
        <p:spPr/>
        <p:txBody>
          <a:bodyPr/>
          <a:lstStyle/>
          <a:p>
            <a:r>
              <a:rPr lang="en-US" dirty="0" smtClean="0">
                <a:latin typeface="Rockwell" pitchFamily="-123" charset="0"/>
              </a:rPr>
              <a:t>Disclaimer</a:t>
            </a:r>
            <a:endParaRPr lang="en-US" dirty="0">
              <a:latin typeface="Rockwell" pitchFamily="-123" charset="0"/>
            </a:endParaRPr>
          </a:p>
        </p:txBody>
      </p:sp>
      <p:sp>
        <p:nvSpPr>
          <p:cNvPr id="6" name="Content Placeholder 2"/>
          <p:cNvSpPr>
            <a:spLocks noGrp="1"/>
          </p:cNvSpPr>
          <p:nvPr>
            <p:ph type="body" idx="4294967295"/>
          </p:nvPr>
        </p:nvSpPr>
        <p:spPr>
          <a:xfrm>
            <a:off x="846605" y="1944781"/>
            <a:ext cx="7381342" cy="4181382"/>
          </a:xfrm>
        </p:spPr>
        <p:txBody>
          <a:bodyPr>
            <a:normAutofit fontScale="92500" lnSpcReduction="10000"/>
          </a:bodyPr>
          <a:lstStyle/>
          <a:p>
            <a:pPr marL="0" indent="0">
              <a:lnSpc>
                <a:spcPct val="90000"/>
              </a:lnSpc>
              <a:buFont typeface="Arial" charset="0"/>
              <a:buNone/>
            </a:pPr>
            <a:endParaRPr lang="en-US" sz="1600" b="1" dirty="0" smtClean="0">
              <a:latin typeface="Arial Narrow" charset="0"/>
              <a:ea typeface="ＭＳ Ｐゴシック" charset="0"/>
            </a:endParaRPr>
          </a:p>
          <a:p>
            <a:pPr marL="0" indent="0">
              <a:lnSpc>
                <a:spcPct val="90000"/>
              </a:lnSpc>
              <a:buFont typeface="Arial" charset="0"/>
              <a:buNone/>
            </a:pPr>
            <a:endParaRPr lang="en-US" sz="1600" b="1" dirty="0">
              <a:latin typeface="Arial Narrow" charset="0"/>
              <a:ea typeface="ＭＳ Ｐゴシック" charset="0"/>
            </a:endParaRPr>
          </a:p>
          <a:p>
            <a:pPr marL="0" indent="0">
              <a:lnSpc>
                <a:spcPct val="90000"/>
              </a:lnSpc>
              <a:buFont typeface="Arial" charset="0"/>
              <a:buNone/>
            </a:pPr>
            <a:endParaRPr lang="en-US" sz="1600" b="1" dirty="0" smtClean="0">
              <a:latin typeface="Arial Narrow" charset="0"/>
              <a:ea typeface="ＭＳ Ｐゴシック" charset="0"/>
            </a:endParaRPr>
          </a:p>
          <a:p>
            <a:pPr marL="0" indent="0">
              <a:lnSpc>
                <a:spcPct val="90000"/>
              </a:lnSpc>
              <a:buFont typeface="Arial" charset="0"/>
              <a:buNone/>
            </a:pPr>
            <a:r>
              <a:rPr lang="en-US" sz="1600" b="1" dirty="0" smtClean="0">
                <a:latin typeface="Arial Narrow" charset="0"/>
                <a:ea typeface="ＭＳ Ｐゴシック" charset="0"/>
              </a:rPr>
              <a:t>The </a:t>
            </a:r>
            <a:r>
              <a:rPr lang="en-US" sz="1600" b="1" dirty="0">
                <a:latin typeface="Arial Narrow" charset="0"/>
                <a:ea typeface="ＭＳ Ｐゴシック" charset="0"/>
              </a:rPr>
              <a:t>Center on Instruction is operated by RMC Research Corporation in partnership with </a:t>
            </a:r>
            <a:br>
              <a:rPr lang="en-US" sz="1600" b="1" dirty="0">
                <a:latin typeface="Arial Narrow" charset="0"/>
                <a:ea typeface="ＭＳ Ｐゴシック" charset="0"/>
              </a:rPr>
            </a:br>
            <a:r>
              <a:rPr lang="en-US" sz="1600" b="1" dirty="0">
                <a:latin typeface="Arial Narrow" charset="0"/>
                <a:ea typeface="ＭＳ Ｐゴシック" charset="0"/>
              </a:rPr>
              <a:t>the Florida Center for Reading Research at Florida State University; Instructional Research Group</a:t>
            </a:r>
            <a:r>
              <a:rPr lang="en-US" sz="1600" b="1" dirty="0" smtClean="0">
                <a:latin typeface="Arial Narrow" charset="0"/>
                <a:ea typeface="ＭＳ Ｐゴシック" charset="0"/>
              </a:rPr>
              <a:t>; Lawrence Hall of </a:t>
            </a:r>
            <a:r>
              <a:rPr lang="en-US" sz="1600" b="1" smtClean="0">
                <a:latin typeface="Arial Narrow" charset="0"/>
                <a:ea typeface="ＭＳ Ｐゴシック" charset="0"/>
              </a:rPr>
              <a:t>Science; the </a:t>
            </a:r>
            <a:r>
              <a:rPr lang="en-US" sz="1600" b="1" dirty="0">
                <a:latin typeface="Arial Narrow" charset="0"/>
                <a:ea typeface="ＭＳ Ｐゴシック" charset="0"/>
              </a:rPr>
              <a:t>Texas Institute for Measurement, Evaluation, and Statistics at the University of Houston</a:t>
            </a:r>
            <a:r>
              <a:rPr lang="en-US" sz="1600" b="1" dirty="0" smtClean="0">
                <a:latin typeface="Arial Narrow" charset="0"/>
                <a:ea typeface="ＭＳ Ｐゴシック" charset="0"/>
              </a:rPr>
              <a:t>; and </a:t>
            </a:r>
            <a:r>
              <a:rPr lang="en-US" sz="1600" b="1" dirty="0">
                <a:latin typeface="Arial Narrow" charset="0"/>
                <a:ea typeface="ＭＳ Ｐゴシック" charset="0"/>
              </a:rPr>
              <a:t>The Meadows Center for Preventing Educational Risk at the University of Texas at Austin.</a:t>
            </a:r>
            <a:br>
              <a:rPr lang="en-US" sz="1600" b="1" dirty="0">
                <a:latin typeface="Arial Narrow" charset="0"/>
                <a:ea typeface="ＭＳ Ｐゴシック" charset="0"/>
              </a:rPr>
            </a:br>
            <a:r>
              <a:rPr lang="en-US" sz="1600" b="1" dirty="0">
                <a:latin typeface="Arial Narrow" charset="0"/>
                <a:ea typeface="ＭＳ Ｐゴシック" charset="0"/>
              </a:rPr>
              <a:t/>
            </a:r>
            <a:br>
              <a:rPr lang="en-US" sz="1600" b="1" dirty="0">
                <a:latin typeface="Arial Narrow" charset="0"/>
                <a:ea typeface="ＭＳ Ｐゴシック" charset="0"/>
              </a:rPr>
            </a:br>
            <a:r>
              <a:rPr lang="en-US" sz="1600" b="1" dirty="0">
                <a:latin typeface="Arial Narrow" charset="0"/>
                <a:ea typeface="ＭＳ Ｐゴシック" charset="0"/>
              </a:rPr>
              <a:t>The contents of this PowerPoint were developed under cooperative agreement S283B050034 </a:t>
            </a:r>
            <a:r>
              <a:rPr lang="en-US" sz="1600" b="1" dirty="0" smtClean="0">
                <a:latin typeface="Arial Narrow" charset="0"/>
                <a:ea typeface="ＭＳ Ｐゴシック" charset="0"/>
              </a:rPr>
              <a:t>with the </a:t>
            </a:r>
            <a:r>
              <a:rPr lang="en-US" sz="1600" b="1" dirty="0">
                <a:latin typeface="Arial Narrow" charset="0"/>
                <a:ea typeface="ＭＳ Ｐゴシック" charset="0"/>
              </a:rPr>
              <a:t>U.S. Department of Education. However, these contents do not necessarily represent the policy of the Department of Education, and you should not assume endorsement by the Federal Government.</a:t>
            </a:r>
            <a:br>
              <a:rPr lang="en-US" sz="1600" b="1" dirty="0">
                <a:latin typeface="Arial Narrow" charset="0"/>
                <a:ea typeface="ＭＳ Ｐゴシック" charset="0"/>
              </a:rPr>
            </a:br>
            <a:r>
              <a:rPr lang="en-US" sz="1600" b="1" dirty="0">
                <a:latin typeface="Arial Narrow" charset="0"/>
                <a:ea typeface="ＭＳ Ｐゴシック" charset="0"/>
              </a:rPr>
              <a:t/>
            </a:r>
            <a:br>
              <a:rPr lang="en-US" sz="1600" b="1" dirty="0">
                <a:latin typeface="Arial Narrow" charset="0"/>
                <a:ea typeface="ＭＳ Ｐゴシック" charset="0"/>
              </a:rPr>
            </a:br>
            <a:r>
              <a:rPr lang="en-US" sz="1600" b="1" dirty="0">
                <a:latin typeface="Arial Narrow" charset="0"/>
                <a:ea typeface="ＭＳ Ｐゴシック" charset="0"/>
              </a:rPr>
              <a:t>The Center on Instruction requests that no changes be made to the content or appearance of this product.</a:t>
            </a:r>
            <a:br>
              <a:rPr lang="en-US" sz="1600" b="1" dirty="0">
                <a:latin typeface="Arial Narrow" charset="0"/>
                <a:ea typeface="ＭＳ Ｐゴシック" charset="0"/>
              </a:rPr>
            </a:br>
            <a:r>
              <a:rPr lang="en-US" sz="1600" b="1" dirty="0">
                <a:latin typeface="Arial Narrow" charset="0"/>
                <a:ea typeface="ＭＳ Ｐゴシック" charset="0"/>
              </a:rPr>
              <a:t/>
            </a:r>
            <a:br>
              <a:rPr lang="en-US" sz="1600" b="1" dirty="0">
                <a:latin typeface="Arial Narrow" charset="0"/>
                <a:ea typeface="ＭＳ Ｐゴシック" charset="0"/>
              </a:rPr>
            </a:br>
            <a:r>
              <a:rPr lang="en-US" sz="1600" b="1" i="1" dirty="0">
                <a:latin typeface="Arial Narrow" charset="0"/>
                <a:ea typeface="ＭＳ Ｐゴシック" charset="0"/>
              </a:rPr>
              <a:t>To download a copy of this document, visit </a:t>
            </a:r>
            <a:r>
              <a:rPr lang="en-US" sz="1600" b="1" i="1" dirty="0">
                <a:latin typeface="Arial Narrow" charset="0"/>
                <a:ea typeface="ＭＳ Ｐゴシック" charset="0"/>
                <a:hlinkClick r:id="rId3"/>
              </a:rPr>
              <a:t>www.centeroninstruction.org</a:t>
            </a:r>
            <a:r>
              <a:rPr lang="en-US" sz="1600" b="1" i="1" dirty="0">
                <a:latin typeface="Arial Narrow" charset="0"/>
                <a:ea typeface="ＭＳ Ｐゴシック" charset="0"/>
              </a:rPr>
              <a:t>.</a:t>
            </a:r>
          </a:p>
          <a:p>
            <a:pPr marL="0" indent="0">
              <a:lnSpc>
                <a:spcPct val="90000"/>
              </a:lnSpc>
              <a:buFont typeface="Arial" charset="0"/>
              <a:buNone/>
            </a:pPr>
            <a:endParaRPr lang="en-US" sz="1600" b="1" i="1" dirty="0">
              <a:latin typeface="Arial Narrow" charset="0"/>
              <a:ea typeface="ＭＳ Ｐゴシック" charset="0"/>
            </a:endParaRPr>
          </a:p>
          <a:p>
            <a:pPr marL="0" indent="0">
              <a:lnSpc>
                <a:spcPct val="90000"/>
              </a:lnSpc>
              <a:buFont typeface="Arial" charset="0"/>
              <a:buNone/>
            </a:pPr>
            <a:r>
              <a:rPr lang="en-US" sz="1600" b="1" i="1" dirty="0">
                <a:latin typeface="Arial Narrow" charset="0"/>
                <a:ea typeface="ＭＳ Ｐゴシック" charset="0"/>
              </a:rPr>
              <a:t>2011</a:t>
            </a:r>
          </a:p>
          <a:p>
            <a:pPr marL="0" indent="0">
              <a:buFont typeface="Arial" charset="0"/>
              <a:buNone/>
            </a:pPr>
            <a:endParaRPr lang="en-US" dirty="0">
              <a:latin typeface="Arial" charset="0"/>
              <a:ea typeface="ＭＳ Ｐゴシック" charset="0"/>
            </a:endParaRPr>
          </a:p>
        </p:txBody>
      </p:sp>
      <p:pic>
        <p:nvPicPr>
          <p:cNvPr id="7" name="Picture 3" descr="COI LOGO18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13163" y="1439333"/>
            <a:ext cx="1389062" cy="98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422333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Core State Standards</a:t>
            </a:r>
            <a:endParaRPr lang="en-US" dirty="0"/>
          </a:p>
        </p:txBody>
      </p:sp>
      <p:sp>
        <p:nvSpPr>
          <p:cNvPr id="3" name="Content Placeholder 2"/>
          <p:cNvSpPr>
            <a:spLocks noGrp="1"/>
          </p:cNvSpPr>
          <p:nvPr>
            <p:ph sz="quarter" idx="13"/>
          </p:nvPr>
        </p:nvSpPr>
        <p:spPr/>
        <p:txBody>
          <a:bodyPr/>
          <a:lstStyle/>
          <a:p>
            <a:r>
              <a:rPr lang="en-US" sz="2400" dirty="0" smtClean="0"/>
              <a:t>Standards</a:t>
            </a:r>
          </a:p>
          <a:p>
            <a:pPr lvl="1"/>
            <a:r>
              <a:rPr lang="en-US" sz="2400" dirty="0"/>
              <a:t>Grade Level/Cluster Standards (cumulative)</a:t>
            </a:r>
          </a:p>
          <a:p>
            <a:pPr lvl="1"/>
            <a:r>
              <a:rPr lang="en-US" sz="2400" dirty="0"/>
              <a:t>Content Areas</a:t>
            </a:r>
          </a:p>
          <a:p>
            <a:pPr lvl="2"/>
            <a:r>
              <a:rPr lang="en-US" sz="2400" dirty="0"/>
              <a:t>Math</a:t>
            </a:r>
          </a:p>
          <a:p>
            <a:pPr lvl="2"/>
            <a:r>
              <a:rPr lang="en-US" sz="2400" dirty="0"/>
              <a:t>English Language Arts &amp; Literacy in History/Social Studies, Science &amp; Technical </a:t>
            </a:r>
            <a:r>
              <a:rPr lang="en-US" sz="2400" dirty="0" smtClean="0"/>
              <a:t>Subjects</a:t>
            </a:r>
          </a:p>
          <a:p>
            <a:r>
              <a:rPr lang="en-US" sz="2400" dirty="0" smtClean="0"/>
              <a:t>Cumulative </a:t>
            </a:r>
            <a:r>
              <a:rPr lang="en-US" sz="2400" dirty="0"/>
              <a:t>Standards that lead to College &amp; Career </a:t>
            </a:r>
            <a:r>
              <a:rPr lang="en-US" sz="2400" dirty="0" smtClean="0"/>
              <a:t>Readiness</a:t>
            </a:r>
          </a:p>
          <a:p>
            <a:r>
              <a:rPr lang="en-US" sz="2400" dirty="0" smtClean="0"/>
              <a:t>High </a:t>
            </a:r>
            <a:r>
              <a:rPr lang="en-US" sz="2400" dirty="0"/>
              <a:t>Cognitive Demand</a:t>
            </a:r>
          </a:p>
          <a:p>
            <a:r>
              <a:rPr lang="en-US" sz="2400" dirty="0"/>
              <a:t>State/District/School Defined Curriculum &amp; Instructional Strategies</a:t>
            </a:r>
          </a:p>
          <a:p>
            <a:endParaRPr lang="en-US" dirty="0"/>
          </a:p>
        </p:txBody>
      </p:sp>
      <p:sp>
        <p:nvSpPr>
          <p:cNvPr id="4" name="Slide Number Placeholder 3"/>
          <p:cNvSpPr>
            <a:spLocks noGrp="1"/>
          </p:cNvSpPr>
          <p:nvPr>
            <p:ph type="sldNum" sz="quarter" idx="16"/>
          </p:nvPr>
        </p:nvSpPr>
        <p:spPr/>
        <p:txBody>
          <a:bodyPr/>
          <a:lstStyle/>
          <a:p>
            <a:pPr>
              <a:defRPr/>
            </a:pPr>
            <a:fld id="{3EFAB4B9-FB38-4665-BBA1-902F45A02C36}" type="slidenum">
              <a:rPr lang="en-US" smtClean="0"/>
              <a:pPr>
                <a:defRPr/>
              </a:pPr>
              <a:t>20</a:t>
            </a:fld>
            <a:endParaRPr lang="en-US" dirty="0"/>
          </a:p>
        </p:txBody>
      </p:sp>
    </p:spTree>
    <p:extLst>
      <p:ext uri="{BB962C8B-B14F-4D97-AF65-F5344CB8AC3E}">
        <p14:creationId xmlns:p14="http://schemas.microsoft.com/office/powerpoint/2010/main" val="193159311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2"/>
          <p:cNvSpPr>
            <a:spLocks noGrp="1"/>
          </p:cNvSpPr>
          <p:nvPr>
            <p:ph type="title"/>
          </p:nvPr>
        </p:nvSpPr>
        <p:spPr/>
        <p:txBody>
          <a:bodyPr/>
          <a:lstStyle/>
          <a:p>
            <a:r>
              <a:rPr lang="en-US" dirty="0" smtClean="0"/>
              <a:t>CCSS Alignment with RTI</a:t>
            </a:r>
            <a:endParaRPr lang="en-US" dirty="0"/>
          </a:p>
        </p:txBody>
      </p:sp>
      <p:sp>
        <p:nvSpPr>
          <p:cNvPr id="258051" name="Rectangle 3"/>
          <p:cNvSpPr>
            <a:spLocks noGrp="1"/>
          </p:cNvSpPr>
          <p:nvPr>
            <p:ph sz="quarter" idx="13"/>
          </p:nvPr>
        </p:nvSpPr>
        <p:spPr/>
        <p:txBody>
          <a:bodyPr/>
          <a:lstStyle/>
          <a:p>
            <a:pPr>
              <a:lnSpc>
                <a:spcPct val="90000"/>
              </a:lnSpc>
            </a:pPr>
            <a:r>
              <a:rPr lang="en-US" sz="2400" dirty="0"/>
              <a:t>Large range of students will be expected to obtain mastery of the CCSS.  </a:t>
            </a:r>
            <a:endParaRPr lang="en-US" sz="2400" dirty="0" smtClean="0"/>
          </a:p>
          <a:p>
            <a:pPr>
              <a:lnSpc>
                <a:spcPct val="90000"/>
              </a:lnSpc>
            </a:pPr>
            <a:r>
              <a:rPr lang="en-US" sz="2400" dirty="0" smtClean="0"/>
              <a:t>RTI is one model for meeting </a:t>
            </a:r>
            <a:r>
              <a:rPr lang="en-US" sz="2400" dirty="0"/>
              <a:t>all of their </a:t>
            </a:r>
            <a:r>
              <a:rPr lang="en-US" sz="2400" dirty="0" smtClean="0"/>
              <a:t>needs:</a:t>
            </a:r>
            <a:endParaRPr lang="en-US" sz="2400" dirty="0"/>
          </a:p>
          <a:p>
            <a:pPr lvl="1">
              <a:lnSpc>
                <a:spcPct val="90000"/>
              </a:lnSpc>
            </a:pPr>
            <a:r>
              <a:rPr lang="en-US" sz="2400" dirty="0"/>
              <a:t>Research-based core instruction for all students</a:t>
            </a:r>
          </a:p>
          <a:p>
            <a:pPr lvl="1">
              <a:lnSpc>
                <a:spcPct val="90000"/>
              </a:lnSpc>
            </a:pPr>
            <a:r>
              <a:rPr lang="en-US" sz="2400" dirty="0"/>
              <a:t>Ongoing data collection and data-based decision making to monitor student mastery of standards</a:t>
            </a:r>
          </a:p>
          <a:p>
            <a:pPr lvl="1">
              <a:lnSpc>
                <a:spcPct val="90000"/>
              </a:lnSpc>
            </a:pPr>
            <a:r>
              <a:rPr lang="en-US" sz="2400" dirty="0"/>
              <a:t>Intervention for students who don’t master foundational reading skills</a:t>
            </a:r>
          </a:p>
          <a:p>
            <a:pPr lvl="1">
              <a:lnSpc>
                <a:spcPct val="90000"/>
              </a:lnSpc>
            </a:pPr>
            <a:r>
              <a:rPr lang="en-US" sz="2400" dirty="0"/>
              <a:t>Intervention for students who do not master grade level standards</a:t>
            </a:r>
          </a:p>
        </p:txBody>
      </p:sp>
    </p:spTree>
    <p:extLst>
      <p:ext uri="{BB962C8B-B14F-4D97-AF65-F5344CB8AC3E}">
        <p14:creationId xmlns:p14="http://schemas.microsoft.com/office/powerpoint/2010/main" val="21340400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CCSS Big Ideas</a:t>
            </a:r>
            <a:endParaRPr lang="en-US" dirty="0"/>
          </a:p>
        </p:txBody>
      </p:sp>
      <p:sp>
        <p:nvSpPr>
          <p:cNvPr id="3" name="Content Placeholder 2"/>
          <p:cNvSpPr>
            <a:spLocks noGrp="1"/>
          </p:cNvSpPr>
          <p:nvPr>
            <p:ph sz="quarter" idx="13"/>
          </p:nvPr>
        </p:nvSpPr>
        <p:spPr/>
        <p:txBody>
          <a:bodyPr/>
          <a:lstStyle/>
          <a:p>
            <a:r>
              <a:rPr lang="en-US" dirty="0" smtClean="0"/>
              <a:t>Leadership is the key to using RTI to implement CCSS or other state standards and assessments</a:t>
            </a:r>
          </a:p>
          <a:p>
            <a:r>
              <a:rPr lang="en-US" dirty="0" smtClean="0"/>
              <a:t>Show explicit linkage between RTI and CCSS</a:t>
            </a:r>
          </a:p>
          <a:p>
            <a:r>
              <a:rPr lang="en-US" dirty="0" smtClean="0"/>
              <a:t>Capacity-building to ensure sustainability</a:t>
            </a:r>
          </a:p>
          <a:p>
            <a:r>
              <a:rPr lang="en-US" dirty="0" smtClean="0"/>
              <a:t>RTI as a systematic framework for implementing CCSS or other state standards and assessments</a:t>
            </a:r>
          </a:p>
          <a:p>
            <a:pPr lvl="1"/>
            <a:endParaRPr lang="en-US" dirty="0"/>
          </a:p>
        </p:txBody>
      </p:sp>
      <p:sp>
        <p:nvSpPr>
          <p:cNvPr id="4" name="Slide Number Placeholder 3"/>
          <p:cNvSpPr>
            <a:spLocks noGrp="1"/>
          </p:cNvSpPr>
          <p:nvPr>
            <p:ph type="sldNum" sz="quarter" idx="16"/>
          </p:nvPr>
        </p:nvSpPr>
        <p:spPr/>
        <p:txBody>
          <a:bodyPr/>
          <a:lstStyle/>
          <a:p>
            <a:pPr>
              <a:defRPr/>
            </a:pPr>
            <a:fld id="{3EFAB4B9-FB38-4665-BBA1-902F45A02C36}" type="slidenum">
              <a:rPr lang="en-US" smtClean="0"/>
              <a:pPr>
                <a:defRPr/>
              </a:pPr>
              <a:t>22</a:t>
            </a:fld>
            <a:endParaRPr lang="en-US" dirty="0"/>
          </a:p>
        </p:txBody>
      </p:sp>
    </p:spTree>
    <p:extLst>
      <p:ext uri="{BB962C8B-B14F-4D97-AF65-F5344CB8AC3E}">
        <p14:creationId xmlns:p14="http://schemas.microsoft.com/office/powerpoint/2010/main" val="1415681056"/>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CCSS and RTI</a:t>
            </a:r>
            <a:endParaRPr lang="en-US" dirty="0"/>
          </a:p>
        </p:txBody>
      </p:sp>
      <p:graphicFrame>
        <p:nvGraphicFramePr>
          <p:cNvPr id="5" name="Content Placeholder 4"/>
          <p:cNvGraphicFramePr>
            <a:graphicFrameLocks noGrp="1"/>
          </p:cNvGraphicFramePr>
          <p:nvPr>
            <p:ph sz="quarter" idx="13"/>
            <p:extLst>
              <p:ext uri="{D42A27DB-BD31-4B8C-83A1-F6EECF244321}">
                <p14:modId xmlns:p14="http://schemas.microsoft.com/office/powerpoint/2010/main" val="3509438516"/>
              </p:ext>
            </p:extLst>
          </p:nvPr>
        </p:nvGraphicFramePr>
        <p:xfrm>
          <a:off x="804862" y="1629409"/>
          <a:ext cx="7541014" cy="4775593"/>
        </p:xfrm>
        <a:graphic>
          <a:graphicData uri="http://schemas.openxmlformats.org/drawingml/2006/table">
            <a:tbl>
              <a:tblPr firstRow="1" bandRow="1">
                <a:tableStyleId>{0660B408-B3CF-4A94-85FC-2B1E0A45F4A2}</a:tableStyleId>
              </a:tblPr>
              <a:tblGrid>
                <a:gridCol w="1709958"/>
                <a:gridCol w="2893305"/>
                <a:gridCol w="2937751"/>
              </a:tblGrid>
              <a:tr h="634258">
                <a:tc>
                  <a:txBody>
                    <a:bodyPr/>
                    <a:lstStyle/>
                    <a:p>
                      <a:r>
                        <a:rPr lang="en-US" sz="1400" dirty="0" smtClean="0"/>
                        <a:t>Elements of RTI</a:t>
                      </a:r>
                      <a:endParaRPr lang="en-US" sz="1400" dirty="0"/>
                    </a:p>
                  </a:txBody>
                  <a:tcPr/>
                </a:tc>
                <a:tc>
                  <a:txBody>
                    <a:bodyPr/>
                    <a:lstStyle/>
                    <a:p>
                      <a:r>
                        <a:rPr lang="en-US" sz="1400" dirty="0" smtClean="0"/>
                        <a:t>State standards</a:t>
                      </a:r>
                      <a:endParaRPr lang="en-US" sz="1400" dirty="0"/>
                    </a:p>
                  </a:txBody>
                  <a:tcPr/>
                </a:tc>
                <a:tc>
                  <a:txBody>
                    <a:bodyPr/>
                    <a:lstStyle/>
                    <a:p>
                      <a:r>
                        <a:rPr lang="en-US" sz="1400" b="1" i="0" u="none" strike="noStrike" kern="1200" baseline="0" dirty="0" smtClean="0">
                          <a:solidFill>
                            <a:schemeClr val="lt1"/>
                          </a:solidFill>
                          <a:latin typeface="+mn-lt"/>
                          <a:ea typeface="+mn-ea"/>
                          <a:cs typeface="+mn-cs"/>
                        </a:rPr>
                        <a:t>Common core state standards</a:t>
                      </a:r>
                      <a:r>
                        <a:rPr lang="en-US" sz="1400" b="0" i="0" u="none" strike="noStrike" kern="1200" baseline="0" dirty="0" smtClean="0">
                          <a:solidFill>
                            <a:schemeClr val="lt1"/>
                          </a:solidFill>
                          <a:latin typeface="+mn-lt"/>
                          <a:ea typeface="+mn-ea"/>
                          <a:cs typeface="+mn-cs"/>
                        </a:rPr>
                        <a:t>	</a:t>
                      </a:r>
                    </a:p>
                  </a:txBody>
                  <a:tcPr/>
                </a:tc>
              </a:tr>
              <a:tr h="1678920">
                <a:tc>
                  <a:txBody>
                    <a:bodyPr/>
                    <a:lstStyle/>
                    <a:p>
                      <a:r>
                        <a:rPr lang="en-US" sz="1400" dirty="0" smtClean="0"/>
                        <a:t>Universal screening</a:t>
                      </a:r>
                      <a:endParaRPr lang="en-US" sz="1400" dirty="0"/>
                    </a:p>
                  </a:txBody>
                  <a:tcPr/>
                </a:tc>
                <a:tc>
                  <a:txBody>
                    <a:bodyPr/>
                    <a:lstStyle/>
                    <a:p>
                      <a:r>
                        <a:rPr lang="en-US" sz="1400" b="0" i="0" u="none" strike="noStrike" kern="1200" baseline="0" dirty="0" smtClean="0">
                          <a:solidFill>
                            <a:schemeClr val="dk1"/>
                          </a:solidFill>
                          <a:latin typeface="+mn-lt"/>
                          <a:ea typeface="+mn-ea"/>
                          <a:cs typeface="+mn-cs"/>
                        </a:rPr>
                        <a:t>Brief assessments that are valid, reliable, and demonstrate diagnostic accuracy for which students will develop learning or behavioral problems	</a:t>
                      </a:r>
                    </a:p>
                  </a:txBody>
                  <a:tcPr/>
                </a:tc>
                <a:tc>
                  <a:txBody>
                    <a:bodyPr/>
                    <a:lstStyle/>
                    <a:p>
                      <a:r>
                        <a:rPr lang="en-US" sz="1400" b="0" i="0" u="none" strike="noStrike" kern="1200" baseline="0" dirty="0" smtClean="0">
                          <a:solidFill>
                            <a:schemeClr val="dk1"/>
                          </a:solidFill>
                          <a:latin typeface="+mn-lt"/>
                          <a:ea typeface="+mn-ea"/>
                          <a:cs typeface="+mn-cs"/>
                        </a:rPr>
                        <a:t>Brief assessments that are valid, reliable, and demonstrate diagnostic accuracy for which students will develop learning or behavioral problems	</a:t>
                      </a:r>
                    </a:p>
                  </a:txBody>
                  <a:tcPr/>
                </a:tc>
              </a:tr>
              <a:tr h="2462415">
                <a:tc>
                  <a:txBody>
                    <a:bodyPr/>
                    <a:lstStyle/>
                    <a:p>
                      <a:r>
                        <a:rPr lang="en-US" sz="1400" dirty="0" smtClean="0"/>
                        <a:t>Progress monitoring</a:t>
                      </a:r>
                      <a:endParaRPr lang="en-US" sz="1400" dirty="0"/>
                    </a:p>
                  </a:txBody>
                  <a:tcPr/>
                </a:tc>
                <a:tc>
                  <a:txBody>
                    <a:bodyPr/>
                    <a:lstStyle/>
                    <a:p>
                      <a:r>
                        <a:rPr lang="en-US" sz="1400" b="0" i="0" u="none" strike="noStrike" kern="1200" baseline="0" dirty="0" smtClean="0">
                          <a:solidFill>
                            <a:schemeClr val="dk1"/>
                          </a:solidFill>
                          <a:latin typeface="+mn-lt"/>
                          <a:ea typeface="+mn-ea"/>
                          <a:cs typeface="+mn-cs"/>
                        </a:rPr>
                        <a:t>Repeated measurement of performance to inform the instruction of individual students in general and special education; tools should be reliable and valid for representing students’ development and have demonstrated utility for helping teachers plan more effective instruction	</a:t>
                      </a:r>
                    </a:p>
                  </a:txBody>
                  <a:tcPr/>
                </a:tc>
                <a:tc>
                  <a:txBody>
                    <a:bodyPr/>
                    <a:lstStyle/>
                    <a:p>
                      <a:r>
                        <a:rPr lang="en-US" sz="1400" b="0" i="0" u="none" strike="noStrike" kern="1200" baseline="0" dirty="0" smtClean="0">
                          <a:solidFill>
                            <a:schemeClr val="dk1"/>
                          </a:solidFill>
                          <a:latin typeface="+mn-lt"/>
                          <a:ea typeface="+mn-ea"/>
                          <a:cs typeface="+mn-cs"/>
                        </a:rPr>
                        <a:t>Repeated measurement of performance to inform the instruction of individual students in general and special education; tools should be reliable and valid for representing students’ development and have demonstrated utility for helping teachers plan more effective instruction	</a:t>
                      </a:r>
                    </a:p>
                  </a:txBody>
                  <a:tcPr/>
                </a:tc>
              </a:tr>
            </a:tbl>
          </a:graphicData>
        </a:graphic>
      </p:graphicFrame>
      <p:sp>
        <p:nvSpPr>
          <p:cNvPr id="4" name="Slide Number Placeholder 3"/>
          <p:cNvSpPr>
            <a:spLocks noGrp="1"/>
          </p:cNvSpPr>
          <p:nvPr>
            <p:ph type="sldNum" sz="quarter" idx="16"/>
          </p:nvPr>
        </p:nvSpPr>
        <p:spPr/>
        <p:txBody>
          <a:bodyPr/>
          <a:lstStyle/>
          <a:p>
            <a:pPr>
              <a:defRPr/>
            </a:pPr>
            <a:fld id="{3EFAB4B9-FB38-4665-BBA1-902F45A02C36}" type="slidenum">
              <a:rPr lang="en-US" smtClean="0"/>
              <a:pPr>
                <a:defRPr/>
              </a:pPr>
              <a:t>23</a:t>
            </a:fld>
            <a:endParaRPr lang="en-US" dirty="0"/>
          </a:p>
        </p:txBody>
      </p:sp>
    </p:spTree>
    <p:extLst>
      <p:ext uri="{BB962C8B-B14F-4D97-AF65-F5344CB8AC3E}">
        <p14:creationId xmlns:p14="http://schemas.microsoft.com/office/powerpoint/2010/main" val="2241192717"/>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CCSS and RTI</a:t>
            </a:r>
            <a:endParaRPr lang="en-US" dirty="0"/>
          </a:p>
        </p:txBody>
      </p:sp>
      <p:graphicFrame>
        <p:nvGraphicFramePr>
          <p:cNvPr id="5" name="Content Placeholder 4"/>
          <p:cNvGraphicFramePr>
            <a:graphicFrameLocks noGrp="1"/>
          </p:cNvGraphicFramePr>
          <p:nvPr>
            <p:ph sz="quarter" idx="13"/>
            <p:extLst>
              <p:ext uri="{D42A27DB-BD31-4B8C-83A1-F6EECF244321}">
                <p14:modId xmlns:p14="http://schemas.microsoft.com/office/powerpoint/2010/main" val="3855614877"/>
              </p:ext>
            </p:extLst>
          </p:nvPr>
        </p:nvGraphicFramePr>
        <p:xfrm>
          <a:off x="804862" y="2012625"/>
          <a:ext cx="7482487" cy="3901440"/>
        </p:xfrm>
        <a:graphic>
          <a:graphicData uri="http://schemas.openxmlformats.org/drawingml/2006/table">
            <a:tbl>
              <a:tblPr firstRow="1" bandRow="1">
                <a:tableStyleId>{0660B408-B3CF-4A94-85FC-2B1E0A45F4A2}</a:tableStyleId>
              </a:tblPr>
              <a:tblGrid>
                <a:gridCol w="1195775"/>
                <a:gridCol w="3090007"/>
                <a:gridCol w="3196705"/>
              </a:tblGrid>
              <a:tr h="315819">
                <a:tc>
                  <a:txBody>
                    <a:bodyPr/>
                    <a:lstStyle/>
                    <a:p>
                      <a:r>
                        <a:rPr lang="en-US" sz="1400" dirty="0" smtClean="0"/>
                        <a:t>Elements of RTI</a:t>
                      </a:r>
                      <a:endParaRPr lang="en-US" sz="1400" dirty="0"/>
                    </a:p>
                  </a:txBody>
                  <a:tcPr/>
                </a:tc>
                <a:tc>
                  <a:txBody>
                    <a:bodyPr/>
                    <a:lstStyle/>
                    <a:p>
                      <a:r>
                        <a:rPr lang="en-US" sz="1400" dirty="0" smtClean="0"/>
                        <a:t>State standards</a:t>
                      </a:r>
                      <a:endParaRPr lang="en-US" sz="1400" dirty="0"/>
                    </a:p>
                  </a:txBody>
                  <a:tcPr/>
                </a:tc>
                <a:tc>
                  <a:txBody>
                    <a:bodyPr/>
                    <a:lstStyle/>
                    <a:p>
                      <a:r>
                        <a:rPr lang="en-US" sz="1400" b="1" i="0" u="none" strike="noStrike" kern="1200" baseline="0" dirty="0" smtClean="0">
                          <a:solidFill>
                            <a:schemeClr val="lt1"/>
                          </a:solidFill>
                          <a:latin typeface="+mn-lt"/>
                          <a:ea typeface="+mn-ea"/>
                          <a:cs typeface="+mn-cs"/>
                        </a:rPr>
                        <a:t>Common core state standards</a:t>
                      </a:r>
                      <a:r>
                        <a:rPr lang="en-US" sz="1400" b="0" i="0" u="none" strike="noStrike" kern="1200" baseline="0" dirty="0" smtClean="0">
                          <a:solidFill>
                            <a:schemeClr val="lt1"/>
                          </a:solidFill>
                          <a:latin typeface="+mn-lt"/>
                          <a:ea typeface="+mn-ea"/>
                          <a:cs typeface="+mn-cs"/>
                        </a:rPr>
                        <a:t>	</a:t>
                      </a:r>
                    </a:p>
                  </a:txBody>
                  <a:tcPr/>
                </a:tc>
              </a:tr>
              <a:tr h="1063058">
                <a:tc>
                  <a:txBody>
                    <a:bodyPr/>
                    <a:lstStyle/>
                    <a:p>
                      <a:r>
                        <a:rPr lang="en-US" sz="1400" dirty="0" smtClean="0"/>
                        <a:t>Data-based decision making</a:t>
                      </a:r>
                      <a:endParaRPr lang="en-US" sz="1400" dirty="0"/>
                    </a:p>
                  </a:txBody>
                  <a:tcPr/>
                </a:tc>
                <a:tc>
                  <a:txBody>
                    <a:bodyPr/>
                    <a:lstStyle/>
                    <a:p>
                      <a:r>
                        <a:rPr lang="en-US" sz="1400" b="0" i="0" u="none" strike="noStrike" kern="1200" baseline="0" dirty="0" smtClean="0">
                          <a:solidFill>
                            <a:schemeClr val="dk1"/>
                          </a:solidFill>
                          <a:latin typeface="+mn-lt"/>
                          <a:ea typeface="+mn-ea"/>
                          <a:cs typeface="+mn-cs"/>
                        </a:rPr>
                        <a:t>The use of screening, progress monitoring, and formative data to examine the adequacy of the core curriculum as well as the effectiveness of different instructional and behavioral strategies for various groups of students within a school	</a:t>
                      </a:r>
                    </a:p>
                  </a:txBody>
                  <a:tcPr/>
                </a:tc>
                <a:tc>
                  <a:txBody>
                    <a:bodyPr/>
                    <a:lstStyle/>
                    <a:p>
                      <a:r>
                        <a:rPr lang="en-US" sz="1400" b="0" i="0" u="none" strike="noStrike" kern="1200" baseline="0" dirty="0" smtClean="0">
                          <a:solidFill>
                            <a:schemeClr val="dk1"/>
                          </a:solidFill>
                          <a:latin typeface="+mn-lt"/>
                          <a:ea typeface="+mn-ea"/>
                          <a:cs typeface="+mn-cs"/>
                        </a:rPr>
                        <a:t>The use of screening, progress monitoring, and formative data to examine the adequacy of the core curriculum as well as the effectiveness of different instructional and behavioral strategies for various groups of students within a school	</a:t>
                      </a:r>
                    </a:p>
                  </a:txBody>
                  <a:tcPr/>
                </a:tc>
              </a:tr>
              <a:tr h="868692">
                <a:tc>
                  <a:txBody>
                    <a:bodyPr/>
                    <a:lstStyle/>
                    <a:p>
                      <a:r>
                        <a:rPr lang="en-US" sz="1400" dirty="0" smtClean="0"/>
                        <a:t>Primary prevention (core instruction)</a:t>
                      </a:r>
                      <a:endParaRPr lang="en-US" sz="1400" dirty="0"/>
                    </a:p>
                  </a:txBody>
                  <a:tcPr/>
                </a:tc>
                <a:tc>
                  <a:txBody>
                    <a:bodyPr/>
                    <a:lstStyle/>
                    <a:p>
                      <a:r>
                        <a:rPr lang="en-US" sz="1400" b="0" i="0" u="none" strike="noStrike" kern="1200" baseline="0" dirty="0" smtClean="0">
                          <a:solidFill>
                            <a:schemeClr val="dk1"/>
                          </a:solidFill>
                          <a:latin typeface="+mn-lt"/>
                          <a:ea typeface="+mn-ea"/>
                          <a:cs typeface="+mn-cs"/>
                        </a:rPr>
                        <a:t>Includes the research-based core curriculum and instructional practices used for ALL students; even students who require supplemental interventions should receive instruction in the core curriculum	</a:t>
                      </a:r>
                    </a:p>
                  </a:txBody>
                  <a:tcPr/>
                </a:tc>
                <a:tc>
                  <a:txBody>
                    <a:bodyPr/>
                    <a:lstStyle/>
                    <a:p>
                      <a:r>
                        <a:rPr lang="en-US" sz="1400" b="0" i="0" u="none" strike="noStrike" kern="1200" baseline="0" dirty="0" smtClean="0">
                          <a:solidFill>
                            <a:schemeClr val="dk1"/>
                          </a:solidFill>
                          <a:latin typeface="+mn-lt"/>
                          <a:ea typeface="+mn-ea"/>
                          <a:cs typeface="+mn-cs"/>
                        </a:rPr>
                        <a:t>Includes the research-based core curriculum and instructional practices used for ALL students; even students who require supplemental interventions should receive instruction in the core curriculum	</a:t>
                      </a:r>
                    </a:p>
                  </a:txBody>
                  <a:tcPr/>
                </a:tc>
              </a:tr>
            </a:tbl>
          </a:graphicData>
        </a:graphic>
      </p:graphicFrame>
      <p:sp>
        <p:nvSpPr>
          <p:cNvPr id="4" name="Slide Number Placeholder 3"/>
          <p:cNvSpPr>
            <a:spLocks noGrp="1"/>
          </p:cNvSpPr>
          <p:nvPr>
            <p:ph type="sldNum" sz="quarter" idx="16"/>
          </p:nvPr>
        </p:nvSpPr>
        <p:spPr/>
        <p:txBody>
          <a:bodyPr/>
          <a:lstStyle/>
          <a:p>
            <a:pPr>
              <a:defRPr/>
            </a:pPr>
            <a:fld id="{3EFAB4B9-FB38-4665-BBA1-902F45A02C36}" type="slidenum">
              <a:rPr lang="en-US" smtClean="0"/>
              <a:pPr>
                <a:defRPr/>
              </a:pPr>
              <a:t>24</a:t>
            </a:fld>
            <a:endParaRPr lang="en-US" dirty="0"/>
          </a:p>
        </p:txBody>
      </p:sp>
    </p:spTree>
    <p:extLst>
      <p:ext uri="{BB962C8B-B14F-4D97-AF65-F5344CB8AC3E}">
        <p14:creationId xmlns:p14="http://schemas.microsoft.com/office/powerpoint/2010/main" val="134820656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CCSS and RTI</a:t>
            </a:r>
            <a:endParaRPr lang="en-US" dirty="0"/>
          </a:p>
        </p:txBody>
      </p:sp>
      <p:graphicFrame>
        <p:nvGraphicFramePr>
          <p:cNvPr id="5" name="Content Placeholder 4"/>
          <p:cNvGraphicFramePr>
            <a:graphicFrameLocks noGrp="1"/>
          </p:cNvGraphicFramePr>
          <p:nvPr>
            <p:ph sz="quarter" idx="13"/>
            <p:extLst>
              <p:ext uri="{D42A27DB-BD31-4B8C-83A1-F6EECF244321}">
                <p14:modId xmlns:p14="http://schemas.microsoft.com/office/powerpoint/2010/main" val="230834432"/>
              </p:ext>
            </p:extLst>
          </p:nvPr>
        </p:nvGraphicFramePr>
        <p:xfrm>
          <a:off x="804862" y="2341095"/>
          <a:ext cx="7537225" cy="2407919"/>
        </p:xfrm>
        <a:graphic>
          <a:graphicData uri="http://schemas.openxmlformats.org/drawingml/2006/table">
            <a:tbl>
              <a:tblPr firstRow="1" bandRow="1">
                <a:tableStyleId>{0660B408-B3CF-4A94-85FC-2B1E0A45F4A2}</a:tableStyleId>
              </a:tblPr>
              <a:tblGrid>
                <a:gridCol w="1204523"/>
                <a:gridCol w="3078513"/>
                <a:gridCol w="3254189"/>
              </a:tblGrid>
              <a:tr h="315819">
                <a:tc>
                  <a:txBody>
                    <a:bodyPr/>
                    <a:lstStyle/>
                    <a:p>
                      <a:r>
                        <a:rPr lang="en-US" sz="1400" dirty="0" smtClean="0"/>
                        <a:t>Elements of RTI</a:t>
                      </a:r>
                      <a:endParaRPr lang="en-US" sz="1400" dirty="0"/>
                    </a:p>
                  </a:txBody>
                  <a:tcPr/>
                </a:tc>
                <a:tc>
                  <a:txBody>
                    <a:bodyPr/>
                    <a:lstStyle/>
                    <a:p>
                      <a:r>
                        <a:rPr lang="en-US" sz="1400" dirty="0" smtClean="0"/>
                        <a:t>State standards</a:t>
                      </a:r>
                      <a:endParaRPr lang="en-US" sz="1400" dirty="0"/>
                    </a:p>
                  </a:txBody>
                  <a:tcPr/>
                </a:tc>
                <a:tc>
                  <a:txBody>
                    <a:bodyPr/>
                    <a:lstStyle/>
                    <a:p>
                      <a:r>
                        <a:rPr lang="en-US" sz="1400" b="1" i="0" u="none" strike="noStrike" kern="1200" baseline="0" dirty="0" smtClean="0">
                          <a:solidFill>
                            <a:schemeClr val="lt1"/>
                          </a:solidFill>
                          <a:latin typeface="+mn-lt"/>
                          <a:ea typeface="+mn-ea"/>
                          <a:cs typeface="+mn-cs"/>
                        </a:rPr>
                        <a:t>Common core state standards</a:t>
                      </a:r>
                      <a:r>
                        <a:rPr lang="en-US" sz="1400" b="0" i="0" u="none" strike="noStrike" kern="1200" baseline="0" dirty="0" smtClean="0">
                          <a:solidFill>
                            <a:schemeClr val="lt1"/>
                          </a:solidFill>
                          <a:latin typeface="+mn-lt"/>
                          <a:ea typeface="+mn-ea"/>
                          <a:cs typeface="+mn-cs"/>
                        </a:rPr>
                        <a:t>	</a:t>
                      </a:r>
                    </a:p>
                  </a:txBody>
                  <a:tcPr/>
                </a:tc>
              </a:tr>
              <a:tr h="713568">
                <a:tc>
                  <a:txBody>
                    <a:bodyPr/>
                    <a:lstStyle/>
                    <a:p>
                      <a:r>
                        <a:rPr lang="en-US" sz="1400" dirty="0" smtClean="0"/>
                        <a:t>Secondary prevention </a:t>
                      </a:r>
                      <a:endParaRPr lang="en-US" sz="1400" dirty="0"/>
                    </a:p>
                  </a:txBody>
                  <a:tcPr/>
                </a:tc>
                <a:tc>
                  <a:txBody>
                    <a:bodyPr/>
                    <a:lstStyle/>
                    <a:p>
                      <a:r>
                        <a:rPr lang="en-US" sz="1400" b="0" i="0" u="none" strike="noStrike" kern="1200" baseline="0" dirty="0" smtClean="0">
                          <a:solidFill>
                            <a:schemeClr val="dk1"/>
                          </a:solidFill>
                          <a:latin typeface="+mn-lt"/>
                          <a:ea typeface="+mn-ea"/>
                          <a:cs typeface="+mn-cs"/>
                        </a:rPr>
                        <a:t>Typically, small-group instruction that relies on evidence-based interventions that specify the instructional procedures, duration, and frequency of instruction	</a:t>
                      </a:r>
                    </a:p>
                  </a:txBody>
                  <a:tcPr/>
                </a:tc>
                <a:tc>
                  <a:txBody>
                    <a:bodyPr/>
                    <a:lstStyle/>
                    <a:p>
                      <a:r>
                        <a:rPr lang="en-US" sz="1400" b="0" i="0" u="none" strike="noStrike" kern="1200" baseline="0" dirty="0" smtClean="0">
                          <a:solidFill>
                            <a:schemeClr val="dk1"/>
                          </a:solidFill>
                          <a:latin typeface="+mn-lt"/>
                          <a:ea typeface="+mn-ea"/>
                          <a:cs typeface="+mn-cs"/>
                        </a:rPr>
                        <a:t>Typically, small-group instruction that relies on evidence-based interventions that specify the instructional procedures, duration, and frequency of instruction	</a:t>
                      </a:r>
                    </a:p>
                  </a:txBody>
                  <a:tcPr/>
                </a:tc>
              </a:tr>
              <a:tr h="450994">
                <a:tc>
                  <a:txBody>
                    <a:bodyPr/>
                    <a:lstStyle/>
                    <a:p>
                      <a:r>
                        <a:rPr lang="en-US" sz="1400" dirty="0" smtClean="0"/>
                        <a:t>Tertiary prevention</a:t>
                      </a:r>
                      <a:endParaRPr lang="en-US" sz="1400" dirty="0"/>
                    </a:p>
                  </a:txBody>
                  <a:tcPr/>
                </a:tc>
                <a:tc>
                  <a:txBody>
                    <a:bodyPr/>
                    <a:lstStyle/>
                    <a:p>
                      <a:r>
                        <a:rPr lang="en-US" sz="1400" b="0" i="0" u="none" strike="noStrike" kern="1200" baseline="0" dirty="0" smtClean="0">
                          <a:solidFill>
                            <a:schemeClr val="dk1"/>
                          </a:solidFill>
                          <a:latin typeface="+mn-lt"/>
                          <a:ea typeface="+mn-ea"/>
                          <a:cs typeface="+mn-cs"/>
                        </a:rPr>
                        <a:t>Most intense of the three levels; individualized instruction to target each student’s area(s) of need	</a:t>
                      </a:r>
                    </a:p>
                  </a:txBody>
                  <a:tcPr/>
                </a:tc>
                <a:tc>
                  <a:txBody>
                    <a:bodyPr/>
                    <a:lstStyle/>
                    <a:p>
                      <a:r>
                        <a:rPr lang="en-US" sz="1400" b="0" i="0" u="none" strike="noStrike" kern="1200" baseline="0" dirty="0" smtClean="0">
                          <a:solidFill>
                            <a:schemeClr val="dk1"/>
                          </a:solidFill>
                          <a:latin typeface="+mn-lt"/>
                          <a:ea typeface="+mn-ea"/>
                          <a:cs typeface="+mn-cs"/>
                        </a:rPr>
                        <a:t>Most intense of the three levels; individualized instruction to target each student’s area(s) of need	</a:t>
                      </a:r>
                    </a:p>
                  </a:txBody>
                  <a:tcPr/>
                </a:tc>
              </a:tr>
            </a:tbl>
          </a:graphicData>
        </a:graphic>
      </p:graphicFrame>
      <p:sp>
        <p:nvSpPr>
          <p:cNvPr id="4" name="Slide Number Placeholder 3"/>
          <p:cNvSpPr>
            <a:spLocks noGrp="1"/>
          </p:cNvSpPr>
          <p:nvPr>
            <p:ph type="sldNum" sz="quarter" idx="16"/>
          </p:nvPr>
        </p:nvSpPr>
        <p:spPr/>
        <p:txBody>
          <a:bodyPr/>
          <a:lstStyle/>
          <a:p>
            <a:pPr>
              <a:defRPr/>
            </a:pPr>
            <a:fld id="{3EFAB4B9-FB38-4665-BBA1-902F45A02C36}" type="slidenum">
              <a:rPr lang="en-US" smtClean="0"/>
              <a:pPr>
                <a:defRPr/>
              </a:pPr>
              <a:t>25</a:t>
            </a:fld>
            <a:endParaRPr lang="en-US" dirty="0"/>
          </a:p>
        </p:txBody>
      </p:sp>
      <p:sp>
        <p:nvSpPr>
          <p:cNvPr id="3" name="TextBox 2"/>
          <p:cNvSpPr txBox="1"/>
          <p:nvPr/>
        </p:nvSpPr>
        <p:spPr>
          <a:xfrm>
            <a:off x="804863" y="5036408"/>
            <a:ext cx="7537224" cy="954107"/>
          </a:xfrm>
          <a:prstGeom prst="rect">
            <a:avLst/>
          </a:prstGeom>
          <a:noFill/>
        </p:spPr>
        <p:txBody>
          <a:bodyPr wrap="square" rtlCol="0">
            <a:spAutoFit/>
          </a:bodyPr>
          <a:lstStyle/>
          <a:p>
            <a:r>
              <a:rPr lang="en-US" sz="1400" dirty="0"/>
              <a:t>All items adapted from National Center on Response to Intervention. (2010). </a:t>
            </a:r>
            <a:r>
              <a:rPr lang="en-US" sz="1400" i="1" dirty="0"/>
              <a:t>Essential components of RTI—A closer look at response to intervention. </a:t>
            </a:r>
            <a:r>
              <a:rPr lang="en-US" sz="1400" dirty="0"/>
              <a:t>Washington, DC: U.S. Department of Education, Office of Special Education Programs, National Center on Response to Intervention.</a:t>
            </a:r>
          </a:p>
        </p:txBody>
      </p:sp>
    </p:spTree>
    <p:extLst>
      <p:ext uri="{BB962C8B-B14F-4D97-AF65-F5344CB8AC3E}">
        <p14:creationId xmlns:p14="http://schemas.microsoft.com/office/powerpoint/2010/main" val="1348206568"/>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2833" name="Rectangle 2"/>
          <p:cNvSpPr>
            <a:spLocks noGrp="1"/>
          </p:cNvSpPr>
          <p:nvPr>
            <p:ph type="title"/>
          </p:nvPr>
        </p:nvSpPr>
        <p:spPr>
          <a:xfrm>
            <a:off x="722313" y="2073960"/>
            <a:ext cx="7772400" cy="707886"/>
          </a:xfrm>
        </p:spPr>
        <p:txBody>
          <a:bodyPr/>
          <a:lstStyle/>
          <a:p>
            <a:r>
              <a:rPr lang="en-US" dirty="0" smtClean="0"/>
              <a:t>Self Reflection</a:t>
            </a:r>
            <a:r>
              <a:rPr lang="en-US" dirty="0"/>
              <a:t>:</a:t>
            </a:r>
          </a:p>
        </p:txBody>
      </p:sp>
      <p:sp>
        <p:nvSpPr>
          <p:cNvPr id="2" name="Text Placeholder 1"/>
          <p:cNvSpPr>
            <a:spLocks noGrp="1"/>
          </p:cNvSpPr>
          <p:nvPr>
            <p:ph type="body" idx="1"/>
          </p:nvPr>
        </p:nvSpPr>
        <p:spPr>
          <a:xfrm>
            <a:off x="722313" y="2906713"/>
            <a:ext cx="7772400" cy="2206335"/>
          </a:xfrm>
        </p:spPr>
        <p:txBody>
          <a:bodyPr/>
          <a:lstStyle/>
          <a:p>
            <a:pPr marL="457200" indent="-457200" algn="l">
              <a:buAutoNum type="arabicPeriod"/>
            </a:pPr>
            <a:r>
              <a:rPr lang="en-US" dirty="0" smtClean="0"/>
              <a:t>How can the current RTI infrastructure in your state be used to support the implementation of CCSS or other state standards and assessments?</a:t>
            </a:r>
          </a:p>
          <a:p>
            <a:pPr marL="457200" indent="-457200" algn="l">
              <a:buAutoNum type="arabicPeriod"/>
            </a:pPr>
            <a:r>
              <a:rPr lang="en-US" dirty="0" smtClean="0"/>
              <a:t>Even </a:t>
            </a:r>
            <a:r>
              <a:rPr lang="en-US" dirty="0"/>
              <a:t>though the essential components of RTI remain the same under CCSS or other state standards, how will practices within each of these components need to be modified when implementing new state standards and assessments?</a:t>
            </a:r>
          </a:p>
        </p:txBody>
      </p:sp>
      <p:sp>
        <p:nvSpPr>
          <p:cNvPr id="4" name="Slide Number Placeholder 3"/>
          <p:cNvSpPr>
            <a:spLocks noGrp="1"/>
          </p:cNvSpPr>
          <p:nvPr>
            <p:ph type="sldNum" sz="quarter" idx="12"/>
          </p:nvPr>
        </p:nvSpPr>
        <p:spPr/>
        <p:txBody>
          <a:bodyPr/>
          <a:lstStyle/>
          <a:p>
            <a:pPr>
              <a:defRPr/>
            </a:pPr>
            <a:fld id="{DB808EEF-52E8-4973-93C6-80C3460BCB40}" type="slidenum">
              <a:rPr lang="en-US"/>
              <a:pPr>
                <a:defRPr/>
              </a:pPr>
              <a:t>26</a:t>
            </a:fld>
            <a:endParaRPr lang="en-US" dirty="0"/>
          </a:p>
        </p:txBody>
      </p:sp>
    </p:spTree>
    <p:extLst>
      <p:ext uri="{BB962C8B-B14F-4D97-AF65-F5344CB8AC3E}">
        <p14:creationId xmlns:p14="http://schemas.microsoft.com/office/powerpoint/2010/main" val="3322300624"/>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sz="quarter" idx="13"/>
          </p:nvPr>
        </p:nvSpPr>
        <p:spPr/>
        <p:txBody>
          <a:bodyPr/>
          <a:lstStyle/>
          <a:p>
            <a:pPr>
              <a:buFont typeface="Arial"/>
              <a:buChar char="•"/>
            </a:pPr>
            <a:r>
              <a:rPr lang="en-US" sz="1300" dirty="0" smtClean="0"/>
              <a:t>Common </a:t>
            </a:r>
            <a:r>
              <a:rPr lang="en-US" sz="1300" dirty="0"/>
              <a:t>Core State Standards </a:t>
            </a:r>
            <a:r>
              <a:rPr lang="en-US" sz="1300" dirty="0" smtClean="0"/>
              <a:t>Initiative.  (</a:t>
            </a:r>
            <a:r>
              <a:rPr lang="en-US" sz="1300" dirty="0" err="1" smtClean="0"/>
              <a:t>n.d.</a:t>
            </a:r>
            <a:r>
              <a:rPr lang="en-US" sz="1300" dirty="0" smtClean="0"/>
              <a:t>).  </a:t>
            </a:r>
            <a:r>
              <a:rPr lang="en-US" sz="1300" i="1" dirty="0" smtClean="0"/>
              <a:t>Application of common </a:t>
            </a:r>
            <a:r>
              <a:rPr lang="en-US" sz="1300" i="1" dirty="0"/>
              <a:t>c</a:t>
            </a:r>
            <a:r>
              <a:rPr lang="en-US" sz="1300" i="1" dirty="0" smtClean="0"/>
              <a:t>ore </a:t>
            </a:r>
            <a:r>
              <a:rPr lang="en-US" sz="1300" i="1" dirty="0"/>
              <a:t>s</a:t>
            </a:r>
            <a:r>
              <a:rPr lang="en-US" sz="1300" i="1" dirty="0" smtClean="0"/>
              <a:t>tate </a:t>
            </a:r>
            <a:r>
              <a:rPr lang="en-US" sz="1300" i="1" dirty="0"/>
              <a:t>s</a:t>
            </a:r>
            <a:r>
              <a:rPr lang="en-US" sz="1300" i="1" dirty="0" smtClean="0"/>
              <a:t>tandards for English language </a:t>
            </a:r>
            <a:r>
              <a:rPr lang="en-US" sz="1300" i="1" dirty="0"/>
              <a:t>l</a:t>
            </a:r>
            <a:r>
              <a:rPr lang="en-US" sz="1300" i="1" dirty="0" smtClean="0"/>
              <a:t>earners</a:t>
            </a:r>
            <a:r>
              <a:rPr lang="en-US" sz="1300" dirty="0" smtClean="0"/>
              <a:t>.  Retrieved from </a:t>
            </a:r>
            <a:r>
              <a:rPr lang="en-US" sz="1300" i="1" dirty="0">
                <a:hlinkClick r:id="rId3"/>
              </a:rPr>
              <a:t>www.corestandards.org/assets/application-for-english-learners.</a:t>
            </a:r>
            <a:r>
              <a:rPr lang="en-US" sz="1300" i="1" dirty="0" smtClean="0">
                <a:hlinkClick r:id="rId3"/>
              </a:rPr>
              <a:t>pdf</a:t>
            </a:r>
            <a:endParaRPr lang="en-US" sz="1300" dirty="0"/>
          </a:p>
          <a:p>
            <a:pPr>
              <a:buFont typeface="Arial"/>
              <a:buChar char="•"/>
            </a:pPr>
            <a:r>
              <a:rPr lang="en-US" sz="1300" dirty="0"/>
              <a:t>Common Core State Standards Initiative.  (</a:t>
            </a:r>
            <a:r>
              <a:rPr lang="en-US" sz="1300" dirty="0" err="1"/>
              <a:t>n.d.</a:t>
            </a:r>
            <a:r>
              <a:rPr lang="en-US" sz="1300" dirty="0"/>
              <a:t>). </a:t>
            </a:r>
            <a:r>
              <a:rPr lang="en-US" sz="1300" i="1" dirty="0" smtClean="0"/>
              <a:t>Application </a:t>
            </a:r>
            <a:r>
              <a:rPr lang="en-US" sz="1300" i="1" dirty="0"/>
              <a:t>to </a:t>
            </a:r>
            <a:r>
              <a:rPr lang="en-US" sz="1300" i="1" dirty="0" smtClean="0"/>
              <a:t>students </a:t>
            </a:r>
            <a:r>
              <a:rPr lang="en-US" sz="1300" i="1" dirty="0"/>
              <a:t>with d</a:t>
            </a:r>
            <a:r>
              <a:rPr lang="en-US" sz="1300" i="1" dirty="0" smtClean="0"/>
              <a:t>isabilities</a:t>
            </a:r>
            <a:r>
              <a:rPr lang="en-US" sz="1300" dirty="0" smtClean="0"/>
              <a:t>.  Retrieved from </a:t>
            </a:r>
            <a:r>
              <a:rPr lang="en-US" sz="1300" i="1" dirty="0">
                <a:hlinkClick r:id="rId4"/>
              </a:rPr>
              <a:t>www.corestandards.org/assets/application-to-students-with-disabilities.</a:t>
            </a:r>
            <a:r>
              <a:rPr lang="en-US" sz="1300" i="1" dirty="0" smtClean="0">
                <a:hlinkClick r:id="rId4"/>
              </a:rPr>
              <a:t>pdf</a:t>
            </a:r>
            <a:endParaRPr lang="en-US" sz="1300" i="1" dirty="0" smtClean="0"/>
          </a:p>
          <a:p>
            <a:pPr>
              <a:buFont typeface="Arial"/>
              <a:buChar char="•"/>
            </a:pPr>
            <a:r>
              <a:rPr lang="en-US" sz="1300" dirty="0" smtClean="0"/>
              <a:t>Common Core State Standards Initiative.  (2010).  </a:t>
            </a:r>
            <a:r>
              <a:rPr lang="en-US" sz="1300" i="1" dirty="0" smtClean="0"/>
              <a:t>Common core state </a:t>
            </a:r>
            <a:r>
              <a:rPr lang="en-US" sz="1300" i="1" dirty="0"/>
              <a:t>s</a:t>
            </a:r>
            <a:r>
              <a:rPr lang="en-US" sz="1300" i="1" dirty="0" smtClean="0"/>
              <a:t>tandards for English language </a:t>
            </a:r>
            <a:r>
              <a:rPr lang="en-US" sz="1300" i="1" dirty="0"/>
              <a:t>a</a:t>
            </a:r>
            <a:r>
              <a:rPr lang="en-US" sz="1300" i="1" dirty="0" smtClean="0"/>
              <a:t>rts &amp; literacy in history/social </a:t>
            </a:r>
            <a:r>
              <a:rPr lang="en-US" sz="1300" i="1" dirty="0"/>
              <a:t>s</a:t>
            </a:r>
            <a:r>
              <a:rPr lang="en-US" sz="1300" i="1" dirty="0" smtClean="0"/>
              <a:t>tudies, science, and technical subjects</a:t>
            </a:r>
            <a:r>
              <a:rPr lang="en-US" sz="1300" dirty="0" smtClean="0"/>
              <a:t>.  </a:t>
            </a:r>
          </a:p>
          <a:p>
            <a:pPr>
              <a:buFont typeface="Arial"/>
              <a:buChar char="•"/>
            </a:pPr>
            <a:r>
              <a:rPr lang="en-US" sz="1300" dirty="0"/>
              <a:t>Common Core State Standards Initiative</a:t>
            </a:r>
            <a:r>
              <a:rPr lang="en-US" sz="1300" dirty="0" smtClean="0"/>
              <a:t>.  </a:t>
            </a:r>
            <a:r>
              <a:rPr lang="en-US" sz="1300" dirty="0"/>
              <a:t>(2010).  </a:t>
            </a:r>
            <a:r>
              <a:rPr lang="en-US" sz="1300" i="1" dirty="0"/>
              <a:t>Common core state </a:t>
            </a:r>
            <a:r>
              <a:rPr lang="en-US" sz="1300" i="1" dirty="0" smtClean="0"/>
              <a:t>standards for mathematics</a:t>
            </a:r>
            <a:r>
              <a:rPr lang="en-US" sz="1300" dirty="0" smtClean="0"/>
              <a:t>.</a:t>
            </a:r>
          </a:p>
          <a:p>
            <a:pPr marL="0" indent="0">
              <a:buNone/>
            </a:pPr>
            <a:endParaRPr lang="en-US" sz="1300" dirty="0" smtClean="0"/>
          </a:p>
          <a:p>
            <a:pPr>
              <a:buFont typeface="Wingdings" charset="2"/>
              <a:buChar char="v"/>
            </a:pPr>
            <a:r>
              <a:rPr lang="en-US" sz="1300" dirty="0" smtClean="0"/>
              <a:t>Link to all CCSS resources on the COI site:  </a:t>
            </a:r>
            <a:r>
              <a:rPr lang="en-US" sz="1300" u="sng" dirty="0">
                <a:hlinkClick r:id="rId5"/>
              </a:rPr>
              <a:t>http://www.centeroninstruction.org/resources_searchresults.cfm?searchterms=Common%20Core%20State%20Standards&amp;explicit=1 </a:t>
            </a:r>
            <a:endParaRPr lang="en-US" sz="1300" dirty="0" smtClean="0"/>
          </a:p>
          <a:p>
            <a:pPr marL="0" indent="0">
              <a:buNone/>
            </a:pPr>
            <a:endParaRPr lang="en-US" sz="1300" u="sng" dirty="0" smtClean="0"/>
          </a:p>
          <a:p>
            <a:pPr marL="0" indent="0">
              <a:buNone/>
            </a:pPr>
            <a:r>
              <a:rPr lang="en-US" sz="1300" u="sng" dirty="0" smtClean="0"/>
              <a:t>Consortia Developing Assessments</a:t>
            </a:r>
          </a:p>
          <a:p>
            <a:r>
              <a:rPr lang="en-US" sz="1300" dirty="0" smtClean="0"/>
              <a:t>Partnership for Assessment of Readiness for College and Careers (PARCC) </a:t>
            </a:r>
            <a:r>
              <a:rPr lang="en-US" sz="1300" u="sng" dirty="0" smtClean="0">
                <a:hlinkClick r:id="rId6"/>
              </a:rPr>
              <a:t>http</a:t>
            </a:r>
            <a:r>
              <a:rPr lang="en-US" sz="1300" u="sng" dirty="0">
                <a:hlinkClick r:id="rId6"/>
              </a:rPr>
              <a:t>://www.achieve.org/</a:t>
            </a:r>
            <a:r>
              <a:rPr lang="en-US" sz="1300" u="sng" dirty="0" smtClean="0">
                <a:hlinkClick r:id="rId6"/>
              </a:rPr>
              <a:t>PARCC</a:t>
            </a:r>
            <a:endParaRPr lang="en-US" sz="1300" dirty="0" smtClean="0"/>
          </a:p>
          <a:p>
            <a:r>
              <a:rPr lang="en-US" sz="1300" dirty="0" smtClean="0"/>
              <a:t>SMARTER Balanced Assessment Consortium (SBAC) </a:t>
            </a:r>
            <a:r>
              <a:rPr lang="en-US" sz="1300" dirty="0"/>
              <a:t> </a:t>
            </a:r>
            <a:r>
              <a:rPr lang="en-US" sz="1300" u="sng" dirty="0" smtClean="0">
                <a:hlinkClick r:id="rId7"/>
              </a:rPr>
              <a:t>http</a:t>
            </a:r>
            <a:r>
              <a:rPr lang="en-US" sz="1300" u="sng" dirty="0">
                <a:hlinkClick r:id="rId7"/>
              </a:rPr>
              <a:t>://www.k12.wa.us/smarter</a:t>
            </a:r>
            <a:r>
              <a:rPr lang="en-US" sz="1300" u="sng" dirty="0" smtClean="0">
                <a:hlinkClick r:id="rId7"/>
              </a:rPr>
              <a:t>/</a:t>
            </a:r>
            <a:endParaRPr lang="en-US" sz="1300" u="sng" dirty="0" smtClean="0"/>
          </a:p>
          <a:p>
            <a:pPr marL="0" indent="0">
              <a:buNone/>
            </a:pPr>
            <a:r>
              <a:rPr lang="en-US" sz="1300" u="sng" dirty="0" smtClean="0"/>
              <a:t>Consortia Developing Alternate Assessment</a:t>
            </a:r>
          </a:p>
          <a:p>
            <a:r>
              <a:rPr lang="en-US" sz="1300" dirty="0" smtClean="0"/>
              <a:t>Dynamic Learning Maps </a:t>
            </a:r>
            <a:r>
              <a:rPr lang="en-US" sz="1300" u="sng" dirty="0">
                <a:hlinkClick r:id="rId8"/>
              </a:rPr>
              <a:t>http://dynamiclearningmaps.org</a:t>
            </a:r>
            <a:r>
              <a:rPr lang="en-US" sz="1300" u="sng" dirty="0" smtClean="0">
                <a:hlinkClick r:id="rId8"/>
              </a:rPr>
              <a:t>/</a:t>
            </a:r>
            <a:endParaRPr lang="en-US" sz="1300" u="sng" dirty="0" smtClean="0"/>
          </a:p>
          <a:p>
            <a:r>
              <a:rPr lang="en-US" sz="1300" dirty="0" smtClean="0"/>
              <a:t>National Center and State Collaborative </a:t>
            </a:r>
            <a:r>
              <a:rPr lang="en-US" sz="1300" u="sng" dirty="0">
                <a:hlinkClick r:id="rId9"/>
              </a:rPr>
              <a:t>http://www.cehd.umn.edu/nceo/projects/NCSC/NCSC.</a:t>
            </a:r>
            <a:r>
              <a:rPr lang="en-US" sz="1300" u="sng" dirty="0" smtClean="0">
                <a:hlinkClick r:id="rId9"/>
              </a:rPr>
              <a:t>html</a:t>
            </a:r>
            <a:endParaRPr lang="en-US" sz="1300" u="sng" dirty="0" smtClean="0"/>
          </a:p>
          <a:p>
            <a:r>
              <a:rPr lang="en-US" sz="1300" dirty="0" smtClean="0"/>
              <a:t>*This webinar provides a good overview of the two consortia developing the alternate assessments:  </a:t>
            </a:r>
            <a:r>
              <a:rPr lang="en-US" sz="1300" u="sng" dirty="0">
                <a:hlinkClick r:id="rId10"/>
              </a:rPr>
              <a:t>http://media.all4ed.org/webinar-jul-25-2011</a:t>
            </a:r>
            <a:r>
              <a:rPr lang="en-US" sz="1300" dirty="0"/>
              <a:t> </a:t>
            </a:r>
          </a:p>
        </p:txBody>
      </p:sp>
      <p:sp>
        <p:nvSpPr>
          <p:cNvPr id="4" name="Slide Number Placeholder 3"/>
          <p:cNvSpPr>
            <a:spLocks noGrp="1"/>
          </p:cNvSpPr>
          <p:nvPr>
            <p:ph type="sldNum" sz="quarter" idx="16"/>
          </p:nvPr>
        </p:nvSpPr>
        <p:spPr/>
        <p:txBody>
          <a:bodyPr/>
          <a:lstStyle/>
          <a:p>
            <a:pPr>
              <a:defRPr/>
            </a:pPr>
            <a:fld id="{683B2322-934D-4065-90EA-412B7F03B9C0}" type="slidenum">
              <a:rPr lang="en-US" smtClean="0"/>
              <a:pPr>
                <a:defRPr/>
              </a:pPr>
              <a:t>27</a:t>
            </a:fld>
            <a:endParaRPr lang="en-US" dirty="0"/>
          </a:p>
        </p:txBody>
      </p:sp>
    </p:spTree>
    <p:extLst>
      <p:ext uri="{BB962C8B-B14F-4D97-AF65-F5344CB8AC3E}">
        <p14:creationId xmlns:p14="http://schemas.microsoft.com/office/powerpoint/2010/main" val="37591274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1761389"/>
            <a:ext cx="9143999" cy="1200329"/>
          </a:xfrm>
        </p:spPr>
        <p:txBody>
          <a:bodyPr/>
          <a:lstStyle/>
          <a:p>
            <a:r>
              <a:rPr lang="en-US" dirty="0" smtClean="0"/>
              <a:t>College and Career Readiness for </a:t>
            </a:r>
            <a:br>
              <a:rPr lang="en-US" dirty="0" smtClean="0"/>
            </a:br>
            <a:r>
              <a:rPr lang="en-US" dirty="0" smtClean="0"/>
              <a:t>English Language Learners</a:t>
            </a:r>
            <a:endParaRPr lang="en-US" dirty="0"/>
          </a:p>
        </p:txBody>
      </p:sp>
      <p:sp>
        <p:nvSpPr>
          <p:cNvPr id="3" name="Slide Number Placeholder 2"/>
          <p:cNvSpPr>
            <a:spLocks noGrp="1"/>
          </p:cNvSpPr>
          <p:nvPr>
            <p:ph type="sldNum" sz="quarter" idx="12"/>
          </p:nvPr>
        </p:nvSpPr>
        <p:spPr/>
        <p:txBody>
          <a:bodyPr/>
          <a:lstStyle/>
          <a:p>
            <a:pPr>
              <a:defRPr/>
            </a:pPr>
            <a:fld id="{91ECB257-C663-49A0-A57A-E9432E6292E0}" type="slidenum">
              <a:rPr lang="en-US" smtClean="0"/>
              <a:pPr>
                <a:defRPr/>
              </a:pPr>
              <a:t>28</a:t>
            </a:fld>
            <a:endParaRPr lang="en-US" dirty="0"/>
          </a:p>
        </p:txBody>
      </p:sp>
    </p:spTree>
    <p:extLst>
      <p:ext uri="{BB962C8B-B14F-4D97-AF65-F5344CB8AC3E}">
        <p14:creationId xmlns:p14="http://schemas.microsoft.com/office/powerpoint/2010/main" val="48293880"/>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English Language Learners</a:t>
            </a:r>
            <a:endParaRPr lang="en-US" dirty="0"/>
          </a:p>
        </p:txBody>
      </p:sp>
      <p:sp>
        <p:nvSpPr>
          <p:cNvPr id="6" name="Content Placeholder 5"/>
          <p:cNvSpPr>
            <a:spLocks noGrp="1"/>
          </p:cNvSpPr>
          <p:nvPr>
            <p:ph sz="quarter" idx="13"/>
          </p:nvPr>
        </p:nvSpPr>
        <p:spPr/>
        <p:txBody>
          <a:bodyPr/>
          <a:lstStyle/>
          <a:p>
            <a:r>
              <a:rPr lang="en-US" sz="1700" dirty="0" smtClean="0">
                <a:latin typeface="Calibri" pitchFamily="34" charset="0"/>
                <a:cs typeface="Calibri" pitchFamily="34" charset="0"/>
              </a:rPr>
              <a:t>ELLs </a:t>
            </a:r>
            <a:r>
              <a:rPr lang="en-US" sz="1700" dirty="0">
                <a:latin typeface="Calibri" pitchFamily="34" charset="0"/>
                <a:cs typeface="Calibri" pitchFamily="34" charset="0"/>
              </a:rPr>
              <a:t>must have access </a:t>
            </a:r>
            <a:r>
              <a:rPr lang="en-US" sz="1700" dirty="0" smtClean="0">
                <a:latin typeface="Calibri" pitchFamily="34" charset="0"/>
                <a:cs typeface="Calibri" pitchFamily="34" charset="0"/>
              </a:rPr>
              <a:t>to</a:t>
            </a:r>
            <a:r>
              <a:rPr lang="en-US" sz="1700" baseline="30000" dirty="0" smtClean="0">
                <a:latin typeface="Calibri" pitchFamily="34" charset="0"/>
                <a:cs typeface="Calibri" pitchFamily="34" charset="0"/>
              </a:rPr>
              <a:t>1</a:t>
            </a:r>
            <a:r>
              <a:rPr lang="en-US" sz="1700" dirty="0" smtClean="0">
                <a:latin typeface="Calibri" pitchFamily="34" charset="0"/>
                <a:cs typeface="Calibri" pitchFamily="34" charset="0"/>
              </a:rPr>
              <a:t>:</a:t>
            </a:r>
          </a:p>
          <a:p>
            <a:pPr lvl="1"/>
            <a:r>
              <a:rPr lang="en-US" sz="1700" dirty="0">
                <a:latin typeface="Calibri" pitchFamily="34" charset="0"/>
                <a:cs typeface="Calibri" pitchFamily="34" charset="0"/>
              </a:rPr>
              <a:t>Qualified personnel to support ELLs while taking advantage of the many strengths and skills they bring to the classroom</a:t>
            </a:r>
            <a:r>
              <a:rPr lang="en-US" sz="1700" dirty="0" smtClean="0">
                <a:latin typeface="Calibri" pitchFamily="34" charset="0"/>
                <a:cs typeface="Calibri" pitchFamily="34" charset="0"/>
              </a:rPr>
              <a:t>;</a:t>
            </a:r>
          </a:p>
          <a:p>
            <a:pPr lvl="1"/>
            <a:r>
              <a:rPr lang="en-US" sz="1700" dirty="0">
                <a:latin typeface="Calibri" pitchFamily="34" charset="0"/>
                <a:cs typeface="Calibri" pitchFamily="34" charset="0"/>
              </a:rPr>
              <a:t>Literacy-rich school environments where students are immersed in a variety of language experiences</a:t>
            </a:r>
            <a:r>
              <a:rPr lang="en-US" sz="1700" dirty="0" smtClean="0">
                <a:latin typeface="Calibri" pitchFamily="34" charset="0"/>
                <a:cs typeface="Calibri" pitchFamily="34" charset="0"/>
              </a:rPr>
              <a:t>;</a:t>
            </a:r>
          </a:p>
          <a:p>
            <a:pPr lvl="1"/>
            <a:r>
              <a:rPr lang="en-US" sz="1700" dirty="0">
                <a:latin typeface="Calibri" pitchFamily="34" charset="0"/>
                <a:cs typeface="Calibri" pitchFamily="34" charset="0"/>
              </a:rPr>
              <a:t>Instruction that develops foundational skills in English and enables ELLs to participate fully in grade-level coursework</a:t>
            </a:r>
            <a:r>
              <a:rPr lang="en-US" sz="1700" dirty="0" smtClean="0">
                <a:latin typeface="Calibri" pitchFamily="34" charset="0"/>
                <a:cs typeface="Calibri" pitchFamily="34" charset="0"/>
              </a:rPr>
              <a:t>;</a:t>
            </a:r>
          </a:p>
          <a:p>
            <a:pPr lvl="1"/>
            <a:r>
              <a:rPr lang="en-US" sz="1700" dirty="0">
                <a:latin typeface="Calibri" pitchFamily="34" charset="0"/>
                <a:cs typeface="Calibri" pitchFamily="34" charset="0"/>
              </a:rPr>
              <a:t>Coursework that prepares ELLs for postsecondary education or the workplace, yet is made comprehensible for students learning content in a second language (through specific pedagogical techniques and additional resources)</a:t>
            </a:r>
            <a:r>
              <a:rPr lang="en-US" sz="1700" dirty="0" smtClean="0">
                <a:latin typeface="Calibri" pitchFamily="34" charset="0"/>
                <a:cs typeface="Calibri" pitchFamily="34" charset="0"/>
              </a:rPr>
              <a:t>;</a:t>
            </a:r>
          </a:p>
          <a:p>
            <a:pPr lvl="1"/>
            <a:r>
              <a:rPr lang="en-US" sz="1700" dirty="0">
                <a:latin typeface="Calibri" pitchFamily="34" charset="0"/>
                <a:cs typeface="Calibri" pitchFamily="34" charset="0"/>
              </a:rPr>
              <a:t>Opportunities for classroom discourse and interaction that are well-designed to enable ELLs to develop communicative strengths in language arts</a:t>
            </a:r>
            <a:r>
              <a:rPr lang="en-US" sz="1700" dirty="0" smtClean="0">
                <a:latin typeface="Calibri" pitchFamily="34" charset="0"/>
                <a:cs typeface="Calibri" pitchFamily="34" charset="0"/>
              </a:rPr>
              <a:t>;</a:t>
            </a:r>
          </a:p>
          <a:p>
            <a:pPr lvl="1"/>
            <a:r>
              <a:rPr lang="en-US" sz="1700" dirty="0">
                <a:latin typeface="Calibri" pitchFamily="34" charset="0"/>
                <a:cs typeface="Calibri" pitchFamily="34" charset="0"/>
              </a:rPr>
              <a:t>Ongoing assessment and feedback to guide learning; </a:t>
            </a:r>
            <a:r>
              <a:rPr lang="en-US" sz="1700" dirty="0" smtClean="0">
                <a:latin typeface="Calibri" pitchFamily="34" charset="0"/>
                <a:cs typeface="Calibri" pitchFamily="34" charset="0"/>
              </a:rPr>
              <a:t>and</a:t>
            </a:r>
          </a:p>
          <a:p>
            <a:pPr lvl="1"/>
            <a:r>
              <a:rPr lang="en-US" sz="1700" dirty="0">
                <a:latin typeface="Calibri" pitchFamily="34" charset="0"/>
                <a:cs typeface="Calibri" pitchFamily="34" charset="0"/>
              </a:rPr>
              <a:t>Speakers of English who know the language well enough to provide ELLs with models and support</a:t>
            </a:r>
            <a:r>
              <a:rPr lang="en-US" sz="1700" dirty="0" smtClean="0">
                <a:latin typeface="Calibri" pitchFamily="34" charset="0"/>
                <a:cs typeface="Calibri" pitchFamily="34" charset="0"/>
              </a:rPr>
              <a:t>.</a:t>
            </a:r>
          </a:p>
          <a:p>
            <a:pPr marL="0" indent="0">
              <a:buNone/>
            </a:pPr>
            <a:r>
              <a:rPr lang="en-US" sz="1100" baseline="30000" dirty="0" smtClean="0">
                <a:latin typeface="Calibri" pitchFamily="34" charset="0"/>
                <a:cs typeface="Calibri" pitchFamily="34" charset="0"/>
              </a:rPr>
              <a:t>1</a:t>
            </a:r>
            <a:r>
              <a:rPr lang="en-US" sz="1100" dirty="0" smtClean="0">
                <a:latin typeface="Calibri" pitchFamily="34" charset="0"/>
                <a:cs typeface="Calibri" pitchFamily="34" charset="0"/>
              </a:rPr>
              <a:t>National Governors Association Center for Best Practices &amp; Council of Chief State School Officers (2010). </a:t>
            </a:r>
            <a:r>
              <a:rPr lang="en-US" sz="1100" i="1" dirty="0" smtClean="0">
                <a:latin typeface="Calibri" pitchFamily="34" charset="0"/>
                <a:cs typeface="Calibri" pitchFamily="34" charset="0"/>
              </a:rPr>
              <a:t>Application of Common Core State Standards for English Language Learners.</a:t>
            </a:r>
            <a:r>
              <a:rPr lang="en-US" sz="1100" dirty="0" smtClean="0">
                <a:latin typeface="Calibri" pitchFamily="34" charset="0"/>
                <a:cs typeface="Calibri" pitchFamily="34" charset="0"/>
              </a:rPr>
              <a:t> Retrieved from: </a:t>
            </a:r>
            <a:r>
              <a:rPr lang="en-US" sz="1100" dirty="0" smtClean="0">
                <a:latin typeface="Calibri" pitchFamily="34" charset="0"/>
                <a:cs typeface="Calibri" pitchFamily="34" charset="0"/>
                <a:hlinkClick r:id="rId3"/>
              </a:rPr>
              <a:t>http://www.corestandards.org/the-standards</a:t>
            </a:r>
            <a:r>
              <a:rPr lang="en-US" sz="1100" dirty="0" smtClean="0">
                <a:latin typeface="Calibri" pitchFamily="34" charset="0"/>
                <a:cs typeface="Calibri" pitchFamily="34" charset="0"/>
              </a:rPr>
              <a:t> </a:t>
            </a:r>
            <a:endParaRPr lang="en-US" sz="1100" dirty="0">
              <a:solidFill>
                <a:srgbClr val="000000"/>
              </a:solidFill>
              <a:latin typeface="Calibri" pitchFamily="34" charset="0"/>
              <a:cs typeface="Calibri" pitchFamily="34" charset="0"/>
            </a:endParaRPr>
          </a:p>
          <a:p>
            <a:pPr marL="457200" lvl="1" indent="0">
              <a:buNone/>
            </a:pPr>
            <a:endParaRPr lang="en-US" sz="1600" dirty="0">
              <a:latin typeface="Georgia" charset="0"/>
            </a:endParaRPr>
          </a:p>
          <a:p>
            <a:pPr lvl="1"/>
            <a:endParaRPr lang="en-US" sz="1600" dirty="0" smtClean="0">
              <a:latin typeface="Georgia" charset="0"/>
            </a:endParaRPr>
          </a:p>
          <a:p>
            <a:pPr lvl="1"/>
            <a:endParaRPr lang="en-US" sz="1600" dirty="0">
              <a:latin typeface="Georgia" charset="0"/>
            </a:endParaRPr>
          </a:p>
          <a:p>
            <a:pPr lvl="1"/>
            <a:endParaRPr lang="en-US" sz="1600" dirty="0">
              <a:latin typeface="Georgia" charset="0"/>
            </a:endParaRPr>
          </a:p>
          <a:p>
            <a:pPr lvl="1"/>
            <a:endParaRPr lang="en-US" sz="1600" dirty="0">
              <a:latin typeface="Georgia" charset="0"/>
            </a:endParaRPr>
          </a:p>
          <a:p>
            <a:pPr lvl="1"/>
            <a:endParaRPr lang="en-US" dirty="0">
              <a:latin typeface="Georgia" charset="0"/>
            </a:endParaRPr>
          </a:p>
          <a:p>
            <a:pPr lvl="1"/>
            <a:endParaRPr lang="en-US" dirty="0">
              <a:latin typeface="Georgia" charset="0"/>
            </a:endParaRPr>
          </a:p>
          <a:p>
            <a:endParaRPr lang="en-US" dirty="0"/>
          </a:p>
        </p:txBody>
      </p:sp>
      <p:sp>
        <p:nvSpPr>
          <p:cNvPr id="4" name="Slide Number Placeholder 3"/>
          <p:cNvSpPr>
            <a:spLocks noGrp="1"/>
          </p:cNvSpPr>
          <p:nvPr>
            <p:ph type="sldNum" sz="quarter" idx="16"/>
          </p:nvPr>
        </p:nvSpPr>
        <p:spPr/>
        <p:txBody>
          <a:bodyPr/>
          <a:lstStyle/>
          <a:p>
            <a:pPr>
              <a:defRPr/>
            </a:pPr>
            <a:fld id="{0B3136FA-4FB4-44A5-8911-08381BBF4D8E}" type="slidenum">
              <a:rPr lang="en-US" smtClean="0"/>
              <a:pPr>
                <a:defRPr/>
              </a:pPr>
              <a:t>29</a:t>
            </a:fld>
            <a:endParaRPr lang="en-US" dirty="0"/>
          </a:p>
        </p:txBody>
      </p:sp>
    </p:spTree>
    <p:extLst>
      <p:ext uri="{BB962C8B-B14F-4D97-AF65-F5344CB8AC3E}">
        <p14:creationId xmlns:p14="http://schemas.microsoft.com/office/powerpoint/2010/main" val="322055182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0545" name="Title 6"/>
          <p:cNvSpPr>
            <a:spLocks noGrp="1"/>
          </p:cNvSpPr>
          <p:nvPr>
            <p:ph type="title"/>
          </p:nvPr>
        </p:nvSpPr>
        <p:spPr>
          <a:xfrm>
            <a:off x="804863" y="390525"/>
            <a:ext cx="7678737" cy="646113"/>
          </a:xfrm>
        </p:spPr>
        <p:txBody>
          <a:bodyPr/>
          <a:lstStyle/>
          <a:p>
            <a:r>
              <a:rPr lang="en-US" dirty="0" smtClean="0"/>
              <a:t>Agenda</a:t>
            </a:r>
          </a:p>
        </p:txBody>
      </p:sp>
      <p:sp>
        <p:nvSpPr>
          <p:cNvPr id="620546" name="Content Placeholder 7"/>
          <p:cNvSpPr>
            <a:spLocks noGrp="1"/>
          </p:cNvSpPr>
          <p:nvPr>
            <p:ph sz="quarter" idx="13"/>
          </p:nvPr>
        </p:nvSpPr>
        <p:spPr/>
        <p:txBody>
          <a:bodyPr/>
          <a:lstStyle/>
          <a:p>
            <a:pPr marL="796925" lvl="1" indent="-454025"/>
            <a:r>
              <a:rPr lang="en-US" sz="2600" dirty="0" smtClean="0">
                <a:solidFill>
                  <a:srgbClr val="000000"/>
                </a:solidFill>
                <a:latin typeface="Calibri" charset="0"/>
              </a:rPr>
              <a:t>Brief History of the Project</a:t>
            </a:r>
          </a:p>
          <a:p>
            <a:pPr marL="796925" lvl="1" indent="-454025"/>
            <a:r>
              <a:rPr lang="en-US" sz="2600" dirty="0" smtClean="0">
                <a:solidFill>
                  <a:srgbClr val="000000"/>
                </a:solidFill>
                <a:latin typeface="Calibri" charset="0"/>
              </a:rPr>
              <a:t>Overview of the System</a:t>
            </a:r>
          </a:p>
          <a:p>
            <a:pPr marL="796925" lvl="1" indent="-454025"/>
            <a:r>
              <a:rPr lang="en-US" sz="2600" dirty="0">
                <a:solidFill>
                  <a:srgbClr val="000000"/>
                </a:solidFill>
                <a:latin typeface="Calibri" charset="0"/>
              </a:rPr>
              <a:t>Dynamic </a:t>
            </a:r>
            <a:r>
              <a:rPr lang="en-US" sz="2600" dirty="0" smtClean="0">
                <a:solidFill>
                  <a:srgbClr val="000000"/>
                </a:solidFill>
                <a:latin typeface="Calibri" charset="0"/>
              </a:rPr>
              <a:t>inputs: </a:t>
            </a:r>
            <a:r>
              <a:rPr lang="en-US" sz="2600" dirty="0">
                <a:solidFill>
                  <a:srgbClr val="000000"/>
                </a:solidFill>
                <a:latin typeface="Calibri" charset="0"/>
              </a:rPr>
              <a:t>Policy</a:t>
            </a:r>
          </a:p>
          <a:p>
            <a:pPr marL="796925" lvl="1" indent="-454025"/>
            <a:r>
              <a:rPr lang="en-US" sz="2600" dirty="0">
                <a:solidFill>
                  <a:srgbClr val="000000"/>
                </a:solidFill>
                <a:latin typeface="Calibri" charset="0"/>
              </a:rPr>
              <a:t>Dynamic </a:t>
            </a:r>
            <a:r>
              <a:rPr lang="en-US" sz="2600" dirty="0" smtClean="0">
                <a:solidFill>
                  <a:srgbClr val="000000"/>
                </a:solidFill>
                <a:latin typeface="Calibri" charset="0"/>
              </a:rPr>
              <a:t>inputs: </a:t>
            </a:r>
            <a:r>
              <a:rPr lang="en-US" sz="2600" dirty="0">
                <a:solidFill>
                  <a:srgbClr val="000000"/>
                </a:solidFill>
                <a:latin typeface="Calibri" charset="0"/>
              </a:rPr>
              <a:t>Standards</a:t>
            </a:r>
          </a:p>
          <a:p>
            <a:pPr marL="796925" lvl="1" indent="-454025"/>
            <a:r>
              <a:rPr lang="en-US" sz="2600" dirty="0" smtClean="0">
                <a:solidFill>
                  <a:srgbClr val="000000"/>
                </a:solidFill>
                <a:latin typeface="Calibri" charset="0"/>
              </a:rPr>
              <a:t>Desired outputs: </a:t>
            </a:r>
            <a:r>
              <a:rPr lang="en-US" sz="2600" dirty="0">
                <a:solidFill>
                  <a:srgbClr val="000000"/>
                </a:solidFill>
                <a:latin typeface="Calibri" charset="0"/>
              </a:rPr>
              <a:t>Diverse Learners</a:t>
            </a:r>
          </a:p>
          <a:p>
            <a:pPr marL="796925" lvl="1" indent="-454025"/>
            <a:r>
              <a:rPr lang="en-US" sz="2600" dirty="0" smtClean="0">
                <a:solidFill>
                  <a:srgbClr val="000000"/>
                </a:solidFill>
                <a:latin typeface="Calibri" charset="0"/>
              </a:rPr>
              <a:t>Common Themes Across Topics</a:t>
            </a:r>
          </a:p>
          <a:p>
            <a:pPr marL="796925" lvl="1" indent="-454025"/>
            <a:r>
              <a:rPr lang="en-US" sz="2600" dirty="0" smtClean="0">
                <a:solidFill>
                  <a:srgbClr val="000000"/>
                </a:solidFill>
                <a:latin typeface="Calibri" charset="0"/>
              </a:rPr>
              <a:t>Recommendations for TA</a:t>
            </a:r>
          </a:p>
          <a:p>
            <a:pPr marL="796925" lvl="1" indent="-454025"/>
            <a:r>
              <a:rPr lang="en-US" sz="2600" dirty="0" smtClean="0">
                <a:solidFill>
                  <a:srgbClr val="000000"/>
                </a:solidFill>
                <a:latin typeface="Calibri" charset="0"/>
              </a:rPr>
              <a:t>Next Steps</a:t>
            </a:r>
          </a:p>
          <a:p>
            <a:pPr marL="796925" lvl="1" indent="-454025"/>
            <a:r>
              <a:rPr lang="en-US" sz="2600" dirty="0" smtClean="0">
                <a:solidFill>
                  <a:srgbClr val="000000"/>
                </a:solidFill>
                <a:latin typeface="Calibri" charset="0"/>
              </a:rPr>
              <a:t>Final Thoughts</a:t>
            </a:r>
          </a:p>
          <a:p>
            <a:pPr marL="796925" lvl="1" indent="-454025"/>
            <a:r>
              <a:rPr lang="en-US" sz="2600" dirty="0" smtClean="0">
                <a:solidFill>
                  <a:srgbClr val="000000"/>
                </a:solidFill>
                <a:latin typeface="Calibri" charset="0"/>
              </a:rPr>
              <a:t>Questions (followed by “offline” discussion)</a:t>
            </a:r>
          </a:p>
        </p:txBody>
      </p:sp>
      <p:sp>
        <p:nvSpPr>
          <p:cNvPr id="11" name="Slide Number Placeholder 10"/>
          <p:cNvSpPr>
            <a:spLocks noGrp="1"/>
          </p:cNvSpPr>
          <p:nvPr>
            <p:ph type="sldNum" sz="quarter" idx="16"/>
          </p:nvPr>
        </p:nvSpPr>
        <p:spPr/>
        <p:txBody>
          <a:bodyPr/>
          <a:lstStyle/>
          <a:p>
            <a:pPr>
              <a:defRPr/>
            </a:pPr>
            <a:fld id="{4D394B58-959C-4826-9B8C-FBEFDFDC8704}" type="slidenum">
              <a:rPr lang="en-US"/>
              <a:pPr>
                <a:defRPr/>
              </a:pPr>
              <a:t>3</a:t>
            </a:fld>
            <a:endParaRPr lang="en-US" dirty="0"/>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ELL Alignment with RTI</a:t>
            </a:r>
            <a:endParaRPr lang="en-US" dirty="0"/>
          </a:p>
        </p:txBody>
      </p:sp>
      <p:sp>
        <p:nvSpPr>
          <p:cNvPr id="3" name="Content Placeholder 2"/>
          <p:cNvSpPr>
            <a:spLocks noGrp="1"/>
          </p:cNvSpPr>
          <p:nvPr>
            <p:ph sz="quarter" idx="13"/>
          </p:nvPr>
        </p:nvSpPr>
        <p:spPr/>
        <p:txBody>
          <a:bodyPr/>
          <a:lstStyle/>
          <a:p>
            <a:r>
              <a:rPr lang="en-US" dirty="0" smtClean="0"/>
              <a:t>Compared to traditional instructional methods, instruction in RTI:</a:t>
            </a:r>
          </a:p>
          <a:p>
            <a:pPr lvl="1"/>
            <a:r>
              <a:rPr lang="en-US" dirty="0" smtClean="0"/>
              <a:t>May be less biased and more instructionally relevant</a:t>
            </a:r>
          </a:p>
          <a:p>
            <a:pPr lvl="1"/>
            <a:r>
              <a:rPr lang="en-US" dirty="0" smtClean="0"/>
              <a:t>May lead to earlier identification and intervention</a:t>
            </a:r>
          </a:p>
          <a:p>
            <a:pPr lvl="1"/>
            <a:r>
              <a:rPr lang="en-US" baseline="30000" dirty="0" smtClean="0"/>
              <a:t>1</a:t>
            </a:r>
            <a:r>
              <a:rPr lang="en-US" dirty="0" smtClean="0"/>
              <a:t>May help decrease proportions of ELLs inappropriately referred for special education</a:t>
            </a:r>
          </a:p>
          <a:p>
            <a:pPr marL="457200" lvl="1" indent="0">
              <a:buNone/>
            </a:pPr>
            <a:r>
              <a:rPr lang="en-US" sz="2400" baseline="30000" dirty="0"/>
              <a:t>1</a:t>
            </a:r>
            <a:r>
              <a:rPr lang="en-US" sz="2400" dirty="0"/>
              <a:t>Klingner, J. K., &amp; Edwards, P. A.  (2006).  Cultural considerations with response to intervention models.  </a:t>
            </a:r>
            <a:r>
              <a:rPr lang="en-US" sz="2400" i="1" dirty="0"/>
              <a:t>Reading Research Quarterly, 41</a:t>
            </a:r>
            <a:r>
              <a:rPr lang="en-US" sz="2400" dirty="0"/>
              <a:t>, 108-117. </a:t>
            </a:r>
            <a:endParaRPr lang="en-US" sz="2400" dirty="0" smtClean="0"/>
          </a:p>
          <a:p>
            <a:pPr marL="0" indent="0">
              <a:buNone/>
            </a:pPr>
            <a:endParaRPr lang="en-US" dirty="0"/>
          </a:p>
        </p:txBody>
      </p:sp>
      <p:sp>
        <p:nvSpPr>
          <p:cNvPr id="4" name="Slide Number Placeholder 3"/>
          <p:cNvSpPr>
            <a:spLocks noGrp="1"/>
          </p:cNvSpPr>
          <p:nvPr>
            <p:ph type="sldNum" sz="quarter" idx="16"/>
          </p:nvPr>
        </p:nvSpPr>
        <p:spPr/>
        <p:txBody>
          <a:bodyPr/>
          <a:lstStyle/>
          <a:p>
            <a:pPr>
              <a:defRPr/>
            </a:pPr>
            <a:fld id="{3EFAB4B9-FB38-4665-BBA1-902F45A02C36}" type="slidenum">
              <a:rPr lang="en-US" smtClean="0"/>
              <a:pPr>
                <a:defRPr/>
              </a:pPr>
              <a:t>30</a:t>
            </a:fld>
            <a:endParaRPr lang="en-US" dirty="0"/>
          </a:p>
        </p:txBody>
      </p:sp>
    </p:spTree>
    <p:extLst>
      <p:ext uri="{BB962C8B-B14F-4D97-AF65-F5344CB8AC3E}">
        <p14:creationId xmlns:p14="http://schemas.microsoft.com/office/powerpoint/2010/main" val="2979514401"/>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ELL Alignment with RTI</a:t>
            </a:r>
          </a:p>
        </p:txBody>
      </p:sp>
      <p:sp>
        <p:nvSpPr>
          <p:cNvPr id="3" name="Content Placeholder 2"/>
          <p:cNvSpPr>
            <a:spLocks noGrp="1"/>
          </p:cNvSpPr>
          <p:nvPr>
            <p:ph sz="quarter" idx="13"/>
          </p:nvPr>
        </p:nvSpPr>
        <p:spPr/>
        <p:txBody>
          <a:bodyPr/>
          <a:lstStyle/>
          <a:p>
            <a:r>
              <a:rPr lang="en-US" sz="2400" dirty="0"/>
              <a:t>Could some of the same problems associated with traditional models emerge in RTI?</a:t>
            </a:r>
          </a:p>
          <a:p>
            <a:pPr lvl="1"/>
            <a:r>
              <a:rPr lang="en-US" sz="2400" dirty="0"/>
              <a:t>Ex. Disproportionate numbers of ELLs receiving Tier II and III intervention if they perform below criteria established for non-ELLs</a:t>
            </a:r>
          </a:p>
          <a:p>
            <a:pPr lvl="2"/>
            <a:r>
              <a:rPr lang="en-US" sz="2400" dirty="0"/>
              <a:t>Is this really a problem? Not if:</a:t>
            </a:r>
          </a:p>
          <a:p>
            <a:pPr lvl="3"/>
            <a:r>
              <a:rPr lang="en-US" sz="2400" dirty="0"/>
              <a:t>Intensive instruction is beneficial for ELLs</a:t>
            </a:r>
          </a:p>
          <a:p>
            <a:pPr lvl="3"/>
            <a:r>
              <a:rPr lang="en-US" sz="2400" dirty="0"/>
              <a:t>General classroom instruction (Tier 1) can be designed to meet the needs of ELLs, such that the most intensive interventions are reserved for the most struggling students</a:t>
            </a:r>
          </a:p>
          <a:p>
            <a:pPr marL="0" indent="0">
              <a:buNone/>
            </a:pPr>
            <a:endParaRPr lang="en-US" sz="2400" dirty="0"/>
          </a:p>
        </p:txBody>
      </p:sp>
      <p:sp>
        <p:nvSpPr>
          <p:cNvPr id="4" name="Slide Number Placeholder 3"/>
          <p:cNvSpPr>
            <a:spLocks noGrp="1"/>
          </p:cNvSpPr>
          <p:nvPr>
            <p:ph type="sldNum" sz="quarter" idx="16"/>
          </p:nvPr>
        </p:nvSpPr>
        <p:spPr/>
        <p:txBody>
          <a:bodyPr/>
          <a:lstStyle/>
          <a:p>
            <a:pPr>
              <a:defRPr/>
            </a:pPr>
            <a:fld id="{3EFAB4B9-FB38-4665-BBA1-902F45A02C36}" type="slidenum">
              <a:rPr lang="en-US" smtClean="0"/>
              <a:pPr>
                <a:defRPr/>
              </a:pPr>
              <a:t>31</a:t>
            </a:fld>
            <a:endParaRPr lang="en-US" dirty="0"/>
          </a:p>
        </p:txBody>
      </p:sp>
    </p:spTree>
    <p:extLst>
      <p:ext uri="{BB962C8B-B14F-4D97-AF65-F5344CB8AC3E}">
        <p14:creationId xmlns:p14="http://schemas.microsoft.com/office/powerpoint/2010/main" val="2058806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ELL Big Ideas</a:t>
            </a:r>
            <a:endParaRPr lang="en-US" dirty="0"/>
          </a:p>
        </p:txBody>
      </p:sp>
      <p:sp>
        <p:nvSpPr>
          <p:cNvPr id="3" name="Content Placeholder 2"/>
          <p:cNvSpPr>
            <a:spLocks noGrp="1"/>
          </p:cNvSpPr>
          <p:nvPr>
            <p:ph sz="quarter" idx="13"/>
          </p:nvPr>
        </p:nvSpPr>
        <p:spPr/>
        <p:txBody>
          <a:bodyPr/>
          <a:lstStyle/>
          <a:p>
            <a:r>
              <a:rPr lang="en-US" dirty="0" smtClean="0"/>
              <a:t>Focus on instruction in Tier I</a:t>
            </a:r>
          </a:p>
          <a:p>
            <a:r>
              <a:rPr lang="en-US" dirty="0" smtClean="0"/>
              <a:t>Collaboration among teachers and across departments (content areas); Collaboration among other professionals</a:t>
            </a:r>
          </a:p>
          <a:p>
            <a:r>
              <a:rPr lang="en-US" dirty="0" smtClean="0"/>
              <a:t>Instill common vision that is embedded within the culture</a:t>
            </a:r>
          </a:p>
          <a:p>
            <a:r>
              <a:rPr lang="en-US" dirty="0" smtClean="0"/>
              <a:t>Formative assessments</a:t>
            </a:r>
            <a:endParaRPr lang="en-US" dirty="0"/>
          </a:p>
        </p:txBody>
      </p:sp>
      <p:sp>
        <p:nvSpPr>
          <p:cNvPr id="4" name="Slide Number Placeholder 3"/>
          <p:cNvSpPr>
            <a:spLocks noGrp="1"/>
          </p:cNvSpPr>
          <p:nvPr>
            <p:ph type="sldNum" sz="quarter" idx="16"/>
          </p:nvPr>
        </p:nvSpPr>
        <p:spPr/>
        <p:txBody>
          <a:bodyPr/>
          <a:lstStyle/>
          <a:p>
            <a:pPr>
              <a:defRPr/>
            </a:pPr>
            <a:fld id="{3EFAB4B9-FB38-4665-BBA1-902F45A02C36}" type="slidenum">
              <a:rPr lang="en-US" smtClean="0"/>
              <a:pPr>
                <a:defRPr/>
              </a:pPr>
              <a:t>32</a:t>
            </a:fld>
            <a:endParaRPr lang="en-US" dirty="0"/>
          </a:p>
        </p:txBody>
      </p:sp>
    </p:spTree>
    <p:extLst>
      <p:ext uri="{BB962C8B-B14F-4D97-AF65-F5344CB8AC3E}">
        <p14:creationId xmlns:p14="http://schemas.microsoft.com/office/powerpoint/2010/main" val="922829404"/>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2833" name="Rectangle 2"/>
          <p:cNvSpPr>
            <a:spLocks noGrp="1"/>
          </p:cNvSpPr>
          <p:nvPr>
            <p:ph type="title"/>
          </p:nvPr>
        </p:nvSpPr>
        <p:spPr>
          <a:xfrm>
            <a:off x="722313" y="2073960"/>
            <a:ext cx="7772400" cy="1323439"/>
          </a:xfrm>
        </p:spPr>
        <p:txBody>
          <a:bodyPr/>
          <a:lstStyle/>
          <a:p>
            <a:r>
              <a:rPr lang="en-US" dirty="0" smtClean="0"/>
              <a:t>Self Reflection:</a:t>
            </a:r>
            <a:br>
              <a:rPr lang="en-US" dirty="0" smtClean="0"/>
            </a:br>
            <a:endParaRPr lang="en-US" dirty="0"/>
          </a:p>
        </p:txBody>
      </p:sp>
      <p:sp>
        <p:nvSpPr>
          <p:cNvPr id="2" name="Text Placeholder 1"/>
          <p:cNvSpPr>
            <a:spLocks noGrp="1"/>
          </p:cNvSpPr>
          <p:nvPr>
            <p:ph type="body" idx="1"/>
          </p:nvPr>
        </p:nvSpPr>
        <p:spPr>
          <a:xfrm>
            <a:off x="722313" y="3039533"/>
            <a:ext cx="7772400" cy="1230465"/>
          </a:xfrm>
        </p:spPr>
        <p:txBody>
          <a:bodyPr/>
          <a:lstStyle/>
          <a:p>
            <a:pPr marL="457200" indent="-457200" algn="l">
              <a:buAutoNum type="arabicPeriod"/>
            </a:pPr>
            <a:r>
              <a:rPr lang="en-US" dirty="0" smtClean="0"/>
              <a:t>How are the needs of ELLs being addressed in primary prevention (i.e., core instruction) in your state?</a:t>
            </a:r>
          </a:p>
          <a:p>
            <a:pPr marL="457200" indent="-457200" algn="l">
              <a:buAutoNum type="arabicPeriod"/>
            </a:pPr>
            <a:r>
              <a:rPr lang="en-US" dirty="0" smtClean="0"/>
              <a:t>What </a:t>
            </a:r>
            <a:r>
              <a:rPr lang="en-US" dirty="0"/>
              <a:t>are areas in need of improvement with respect to instruction, assessment, data-based decision making and teacher preparation?</a:t>
            </a:r>
          </a:p>
        </p:txBody>
      </p:sp>
      <p:sp>
        <p:nvSpPr>
          <p:cNvPr id="4" name="Slide Number Placeholder 3"/>
          <p:cNvSpPr>
            <a:spLocks noGrp="1"/>
          </p:cNvSpPr>
          <p:nvPr>
            <p:ph type="sldNum" sz="quarter" idx="12"/>
          </p:nvPr>
        </p:nvSpPr>
        <p:spPr/>
        <p:txBody>
          <a:bodyPr/>
          <a:lstStyle/>
          <a:p>
            <a:pPr>
              <a:defRPr/>
            </a:pPr>
            <a:fld id="{DB808EEF-52E8-4973-93C6-80C3460BCB40}" type="slidenum">
              <a:rPr lang="en-US"/>
              <a:pPr>
                <a:defRPr/>
              </a:pPr>
              <a:t>33</a:t>
            </a:fld>
            <a:endParaRPr lang="en-US" dirty="0"/>
          </a:p>
        </p:txBody>
      </p:sp>
    </p:spTree>
    <p:extLst>
      <p:ext uri="{BB962C8B-B14F-4D97-AF65-F5344CB8AC3E}">
        <p14:creationId xmlns:p14="http://schemas.microsoft.com/office/powerpoint/2010/main" val="3322300624"/>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sz="quarter" idx="13"/>
          </p:nvPr>
        </p:nvSpPr>
        <p:spPr/>
        <p:txBody>
          <a:bodyPr/>
          <a:lstStyle/>
          <a:p>
            <a:pPr>
              <a:buFont typeface="Arial"/>
              <a:buChar char="•"/>
            </a:pPr>
            <a:r>
              <a:rPr lang="en-US" sz="1200" dirty="0" err="1"/>
              <a:t>Echevarria</a:t>
            </a:r>
            <a:r>
              <a:rPr lang="en-US" sz="1200" dirty="0"/>
              <a:t>, J., &amp; Hasbrouck, J.  </a:t>
            </a:r>
            <a:r>
              <a:rPr lang="en-US" sz="1200" dirty="0" smtClean="0"/>
              <a:t>(2009, July)</a:t>
            </a:r>
            <a:r>
              <a:rPr lang="en-US" sz="1200" dirty="0"/>
              <a:t>.  </a:t>
            </a:r>
            <a:r>
              <a:rPr lang="en-US" sz="1200" i="1" dirty="0"/>
              <a:t>Create Brief:  Response to Intervention and English </a:t>
            </a:r>
            <a:r>
              <a:rPr lang="en-US" sz="1200" i="1" dirty="0" smtClean="0"/>
              <a:t>Learners</a:t>
            </a:r>
            <a:r>
              <a:rPr lang="en-US" sz="1200" dirty="0" smtClean="0"/>
              <a:t>.  </a:t>
            </a:r>
            <a:r>
              <a:rPr lang="en-US" sz="1200" dirty="0"/>
              <a:t>Retrieved from </a:t>
            </a:r>
            <a:r>
              <a:rPr lang="en-US" sz="1200" dirty="0">
                <a:hlinkClick r:id="rId3"/>
              </a:rPr>
              <a:t>http://www.cal.org/create/resources/pubs/responsetointerv.</a:t>
            </a:r>
            <a:r>
              <a:rPr lang="en-US" sz="1200" dirty="0" smtClean="0">
                <a:hlinkClick r:id="rId3"/>
              </a:rPr>
              <a:t>html</a:t>
            </a:r>
            <a:endParaRPr lang="en-US" sz="1200" dirty="0" smtClean="0"/>
          </a:p>
          <a:p>
            <a:pPr>
              <a:buFont typeface="Arial"/>
              <a:buChar char="•"/>
            </a:pPr>
            <a:r>
              <a:rPr lang="en-US" sz="1200" dirty="0" smtClean="0"/>
              <a:t>Esparza Brown, J., &amp; Sanford, A.  (March 2011).  </a:t>
            </a:r>
            <a:r>
              <a:rPr lang="en-US" sz="1200" i="1" dirty="0" smtClean="0"/>
              <a:t>RTI for English Language Learners:  Appropriately Using Screening and Progress Monitoring Tools to Improve Instructional Outcomes</a:t>
            </a:r>
            <a:r>
              <a:rPr lang="en-US" sz="1200" dirty="0" smtClean="0"/>
              <a:t>.  Washington, DC:  U.S. Department of Education, Office of Special Education Programs, National Center on Response to Intervention.  </a:t>
            </a:r>
            <a:r>
              <a:rPr lang="en-US" sz="1200" dirty="0"/>
              <a:t>Retrieved from </a:t>
            </a:r>
            <a:r>
              <a:rPr lang="en-US" sz="1200" dirty="0">
                <a:hlinkClick r:id="rId4"/>
              </a:rPr>
              <a:t>http://www.rti4success.org/resourcetype/rti-english-language-learners-appropriately-using-screening-and-progress-monitoring-</a:t>
            </a:r>
            <a:r>
              <a:rPr lang="en-US" sz="1200" dirty="0" smtClean="0">
                <a:hlinkClick r:id="rId4"/>
              </a:rPr>
              <a:t>too</a:t>
            </a:r>
            <a:endParaRPr lang="en-US" sz="1200" dirty="0" smtClean="0"/>
          </a:p>
          <a:p>
            <a:pPr>
              <a:buFont typeface="Arial"/>
              <a:buChar char="•"/>
            </a:pPr>
            <a:r>
              <a:rPr lang="en-US" sz="1200" dirty="0" err="1" smtClean="0"/>
              <a:t>Gersten</a:t>
            </a:r>
            <a:r>
              <a:rPr lang="en-US" sz="1200" dirty="0" smtClean="0"/>
              <a:t>, R., Baker, S. K., Shanahan, T., </a:t>
            </a:r>
            <a:r>
              <a:rPr lang="en-US" sz="1200" dirty="0" err="1" smtClean="0"/>
              <a:t>Linan</a:t>
            </a:r>
            <a:r>
              <a:rPr lang="en-US" sz="1200" dirty="0" smtClean="0"/>
              <a:t>-Thompson, S., Collins, P., &amp; </a:t>
            </a:r>
            <a:r>
              <a:rPr lang="en-US" sz="1200" dirty="0" err="1" smtClean="0"/>
              <a:t>Scarcella</a:t>
            </a:r>
            <a:r>
              <a:rPr lang="en-US" sz="1200" dirty="0" smtClean="0"/>
              <a:t>, R.  (2007).  </a:t>
            </a:r>
            <a:r>
              <a:rPr lang="en-US" sz="1200" i="1" dirty="0" smtClean="0"/>
              <a:t>Effective Literacy and English Language Instruction for English Learners in the Elementary Grades:  A Practice Guide</a:t>
            </a:r>
            <a:r>
              <a:rPr lang="en-US" sz="1200" dirty="0" smtClean="0"/>
              <a:t> (NCEE 2007-4011).  Washington, DC:  National Center for Education Evaluation and Regional Assistance, Institute of Education Sciences, U. S. Department of Education.  Retrieved from </a:t>
            </a:r>
            <a:r>
              <a:rPr lang="en-US" sz="1200" u="sng" dirty="0">
                <a:hlinkClick r:id="rId5"/>
              </a:rPr>
              <a:t>http://ies.ed.gov/ncee/wwc/publications/practiceguides/</a:t>
            </a:r>
            <a:r>
              <a:rPr lang="en-US" sz="1200" dirty="0"/>
              <a:t> </a:t>
            </a:r>
          </a:p>
          <a:p>
            <a:pPr>
              <a:buFont typeface="Arial"/>
              <a:buChar char="•"/>
            </a:pPr>
            <a:r>
              <a:rPr lang="en-US" sz="1200" dirty="0"/>
              <a:t>Meadows Center for Preventing Educational Risk at the University of Texas at Austin. (2010) Instructional decision-making procedures: Ensuring appropriate instruction for struggling students in Grades K-3. Austin, TX: Author</a:t>
            </a:r>
            <a:r>
              <a:rPr lang="en-US" sz="1200" dirty="0" smtClean="0"/>
              <a:t>.  Retrieved from </a:t>
            </a:r>
            <a:r>
              <a:rPr lang="en-US" sz="1200" dirty="0" err="1">
                <a:hlinkClick r:id="rId6" action="ppaction://hlinkfile"/>
              </a:rPr>
              <a:t>buildingrti.utexas.org</a:t>
            </a:r>
            <a:r>
              <a:rPr lang="en-US" sz="1200" dirty="0">
                <a:hlinkClick r:id="rId6" action="ppaction://hlinkfile"/>
              </a:rPr>
              <a:t>/PDF/</a:t>
            </a:r>
            <a:r>
              <a:rPr lang="en-US" sz="1200" dirty="0" err="1">
                <a:hlinkClick r:id="rId6" action="ppaction://hlinkfile"/>
              </a:rPr>
              <a:t>Instructional_Decision-making_Procedures.</a:t>
            </a:r>
            <a:r>
              <a:rPr lang="en-US" sz="1200" dirty="0" err="1" smtClean="0">
                <a:hlinkClick r:id="rId6" action="ppaction://hlinkfile"/>
              </a:rPr>
              <a:t>pdf</a:t>
            </a:r>
            <a:endParaRPr lang="en-US" sz="1200" dirty="0"/>
          </a:p>
          <a:p>
            <a:pPr>
              <a:buFont typeface="Arial"/>
              <a:buChar char="•"/>
            </a:pPr>
            <a:r>
              <a:rPr lang="en-US" sz="1200" dirty="0" smtClean="0"/>
              <a:t>Pennsylvania Department of Education.  (</a:t>
            </a:r>
            <a:r>
              <a:rPr lang="en-US" sz="1200" dirty="0" err="1" smtClean="0"/>
              <a:t>n.d.</a:t>
            </a:r>
            <a:r>
              <a:rPr lang="en-US" sz="1200" dirty="0" smtClean="0"/>
              <a:t>).  Response to instruction and intervention (</a:t>
            </a:r>
            <a:r>
              <a:rPr lang="en-US" sz="1200" dirty="0" err="1" smtClean="0"/>
              <a:t>RtII</a:t>
            </a:r>
            <a:r>
              <a:rPr lang="en-US" sz="1200" dirty="0" smtClean="0"/>
              <a:t>) and English language learners (ELLs).  </a:t>
            </a:r>
            <a:r>
              <a:rPr lang="en-US" sz="1200" dirty="0"/>
              <a:t>Retrieved from </a:t>
            </a:r>
            <a:r>
              <a:rPr lang="en-US" sz="1200" dirty="0">
                <a:hlinkClick r:id="rId7"/>
              </a:rPr>
              <a:t>http://www.pattan.net/category/Resources/PaTTAN%20Publications/Browse/Single/?id=</a:t>
            </a:r>
            <a:r>
              <a:rPr lang="en-US" sz="1200" dirty="0" smtClean="0">
                <a:hlinkClick r:id="rId7"/>
              </a:rPr>
              <a:t>4dc09560cd69f9ac7fb40000</a:t>
            </a:r>
            <a:endParaRPr lang="en-US" sz="1200" dirty="0" smtClean="0"/>
          </a:p>
          <a:p>
            <a:endParaRPr lang="en-US" sz="1200" dirty="0" smtClean="0"/>
          </a:p>
          <a:p>
            <a:r>
              <a:rPr lang="en-US" sz="1200" dirty="0" smtClean="0"/>
              <a:t>Center for Research on the Educational Achievement and Teaching of English Language Learners(CREATE) </a:t>
            </a:r>
            <a:r>
              <a:rPr lang="en-US" sz="1200" dirty="0">
                <a:hlinkClick r:id="rId8"/>
              </a:rPr>
              <a:t>http://www.cal.org/create/index.</a:t>
            </a:r>
            <a:r>
              <a:rPr lang="en-US" sz="1200" dirty="0" smtClean="0">
                <a:hlinkClick r:id="rId8"/>
              </a:rPr>
              <a:t>html</a:t>
            </a:r>
            <a:r>
              <a:rPr lang="en-US" sz="1200" dirty="0" smtClean="0"/>
              <a:t> </a:t>
            </a:r>
          </a:p>
          <a:p>
            <a:r>
              <a:rPr lang="en-US" sz="1200" dirty="0" smtClean="0"/>
              <a:t>The George Washington University Center for Equity and Excellence in Education– ELL Accommodations Online Toolkit </a:t>
            </a:r>
            <a:r>
              <a:rPr lang="en-US" sz="1200" dirty="0"/>
              <a:t>and Database </a:t>
            </a:r>
            <a:r>
              <a:rPr lang="en-US" sz="1200" dirty="0">
                <a:hlinkClick r:id="rId9"/>
              </a:rPr>
              <a:t>http://ells.ceee.gwu.edu/tools.</a:t>
            </a:r>
            <a:r>
              <a:rPr lang="en-US" sz="1200" dirty="0" smtClean="0">
                <a:hlinkClick r:id="rId9"/>
              </a:rPr>
              <a:t>aspx</a:t>
            </a:r>
            <a:endParaRPr lang="en-US" sz="1200" dirty="0" smtClean="0"/>
          </a:p>
          <a:p>
            <a:r>
              <a:rPr lang="en-US" sz="1200" dirty="0"/>
              <a:t>World-Class Instructional Design and Assessment (WIDA) </a:t>
            </a:r>
            <a:r>
              <a:rPr lang="en-US" sz="1200" dirty="0">
                <a:hlinkClick r:id="rId10"/>
              </a:rPr>
              <a:t>http://www.wida.us/index.</a:t>
            </a:r>
            <a:r>
              <a:rPr lang="en-US" sz="1200" dirty="0" smtClean="0">
                <a:hlinkClick r:id="rId10"/>
              </a:rPr>
              <a:t>aspx</a:t>
            </a:r>
            <a:endParaRPr lang="en-US" sz="1200" dirty="0" smtClean="0"/>
          </a:p>
          <a:p>
            <a:endParaRPr lang="en-US" sz="1200" dirty="0" smtClean="0"/>
          </a:p>
          <a:p>
            <a:pPr>
              <a:buFont typeface="Arial"/>
              <a:buChar char="•"/>
            </a:pPr>
            <a:endParaRPr lang="en-US" sz="1800" dirty="0" smtClean="0"/>
          </a:p>
          <a:p>
            <a:pPr>
              <a:buFont typeface="Arial"/>
              <a:buChar char="•"/>
            </a:pPr>
            <a:endParaRPr lang="en-US" sz="1800" dirty="0"/>
          </a:p>
          <a:p>
            <a:pPr>
              <a:buFont typeface="Arial"/>
              <a:buChar char="•"/>
            </a:pPr>
            <a:endParaRPr lang="en-US" sz="1800" dirty="0" smtClean="0"/>
          </a:p>
          <a:p>
            <a:pPr>
              <a:buFont typeface="Arial"/>
              <a:buChar char="•"/>
            </a:pPr>
            <a:endParaRPr lang="en-US" sz="1800" dirty="0"/>
          </a:p>
        </p:txBody>
      </p:sp>
      <p:sp>
        <p:nvSpPr>
          <p:cNvPr id="4" name="Slide Number Placeholder 3"/>
          <p:cNvSpPr>
            <a:spLocks noGrp="1"/>
          </p:cNvSpPr>
          <p:nvPr>
            <p:ph type="sldNum" sz="quarter" idx="16"/>
          </p:nvPr>
        </p:nvSpPr>
        <p:spPr/>
        <p:txBody>
          <a:bodyPr/>
          <a:lstStyle/>
          <a:p>
            <a:pPr>
              <a:defRPr/>
            </a:pPr>
            <a:fld id="{683B2322-934D-4065-90EA-412B7F03B9C0}" type="slidenum">
              <a:rPr lang="en-US" smtClean="0"/>
              <a:pPr>
                <a:defRPr/>
              </a:pPr>
              <a:t>34</a:t>
            </a:fld>
            <a:endParaRPr lang="en-US" dirty="0"/>
          </a:p>
        </p:txBody>
      </p:sp>
    </p:spTree>
    <p:extLst>
      <p:ext uri="{BB962C8B-B14F-4D97-AF65-F5344CB8AC3E}">
        <p14:creationId xmlns:p14="http://schemas.microsoft.com/office/powerpoint/2010/main" val="35791446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sz="quarter" idx="13"/>
          </p:nvPr>
        </p:nvSpPr>
        <p:spPr/>
        <p:txBody>
          <a:bodyPr/>
          <a:lstStyle/>
          <a:p>
            <a:pPr>
              <a:buFont typeface="Wingdings" charset="2"/>
              <a:buChar char="v"/>
            </a:pPr>
            <a:r>
              <a:rPr lang="en-US" sz="1400" dirty="0"/>
              <a:t>Link to all </a:t>
            </a:r>
            <a:r>
              <a:rPr lang="en-US" sz="1400" dirty="0" smtClean="0"/>
              <a:t>ELL </a:t>
            </a:r>
            <a:r>
              <a:rPr lang="en-US" sz="1400" dirty="0"/>
              <a:t>resources on the COI site:  </a:t>
            </a:r>
            <a:r>
              <a:rPr lang="en-US" sz="1400" dirty="0">
                <a:hlinkClick r:id="rId3"/>
              </a:rPr>
              <a:t>http://www.centeroninstruction.org/topic.cfm?k=</a:t>
            </a:r>
            <a:r>
              <a:rPr lang="en-US" sz="1400" dirty="0" smtClean="0">
                <a:hlinkClick r:id="rId3"/>
              </a:rPr>
              <a:t>ELL</a:t>
            </a:r>
            <a:endParaRPr lang="en-US" sz="1400" dirty="0" smtClean="0"/>
          </a:p>
          <a:p>
            <a:pPr>
              <a:buFont typeface="Arial"/>
              <a:buChar char="•"/>
            </a:pPr>
            <a:endParaRPr lang="en-US" sz="1400" dirty="0" smtClean="0"/>
          </a:p>
          <a:p>
            <a:pPr>
              <a:buFont typeface="Arial"/>
              <a:buChar char="•"/>
            </a:pPr>
            <a:r>
              <a:rPr lang="en-US" sz="1400" dirty="0" smtClean="0"/>
              <a:t>Examples:</a:t>
            </a:r>
          </a:p>
          <a:p>
            <a:pPr>
              <a:buFont typeface="Arial"/>
              <a:buChar char="•"/>
            </a:pPr>
            <a:r>
              <a:rPr lang="en-US" sz="1400" dirty="0" err="1" smtClean="0"/>
              <a:t>Moughamian</a:t>
            </a:r>
            <a:r>
              <a:rPr lang="en-US" sz="1400" dirty="0"/>
              <a:t>, A. C., Rivera, M. O., &amp; Francis, D. J. (2009). </a:t>
            </a:r>
            <a:r>
              <a:rPr lang="en-US" sz="1400" i="1" dirty="0"/>
              <a:t>Instructional models and strategies for teaching English language learners</a:t>
            </a:r>
            <a:r>
              <a:rPr lang="en-US" sz="1400" dirty="0"/>
              <a:t>.  Portsmouth, NH:  RMC Research Corporation, Center on Instruction.  Retrieved from </a:t>
            </a:r>
            <a:r>
              <a:rPr lang="en-US" sz="1400" dirty="0">
                <a:hlinkClick r:id="rId4"/>
              </a:rPr>
              <a:t>http://www.centeroninstruction.org/instructional-models-and-strategies-for-teaching-english-language-learners</a:t>
            </a:r>
            <a:endParaRPr lang="en-US" sz="1400" dirty="0"/>
          </a:p>
          <a:p>
            <a:pPr>
              <a:buFont typeface="Arial"/>
              <a:buChar char="•"/>
            </a:pPr>
            <a:r>
              <a:rPr lang="en-US" sz="1400" dirty="0" smtClean="0"/>
              <a:t>Rivera</a:t>
            </a:r>
            <a:r>
              <a:rPr lang="en-US" sz="1400" dirty="0"/>
              <a:t>, M. O., </a:t>
            </a:r>
            <a:r>
              <a:rPr lang="en-US" sz="1400" dirty="0" err="1"/>
              <a:t>Moughamian</a:t>
            </a:r>
            <a:r>
              <a:rPr lang="en-US" sz="1400" dirty="0"/>
              <a:t>, A. C., </a:t>
            </a:r>
            <a:r>
              <a:rPr lang="en-US" sz="1400" dirty="0" err="1"/>
              <a:t>Lesaux</a:t>
            </a:r>
            <a:r>
              <a:rPr lang="en-US" sz="1400" dirty="0"/>
              <a:t>, N. K., &amp; Francis, D. J.  (2008).  </a:t>
            </a:r>
            <a:r>
              <a:rPr lang="en-US" sz="1400" i="1" dirty="0"/>
              <a:t>Language and reading interventions for English language learners and English language learners with disabilities</a:t>
            </a:r>
            <a:r>
              <a:rPr lang="en-US" sz="1400" dirty="0"/>
              <a:t>.  Portsmouth, NH:  RMC Research Corporation, Center on Instruction</a:t>
            </a:r>
            <a:r>
              <a:rPr lang="en-US" sz="1400" dirty="0" smtClean="0"/>
              <a:t>.  </a:t>
            </a:r>
            <a:r>
              <a:rPr lang="en-US" sz="1400" dirty="0"/>
              <a:t>Retrieved from </a:t>
            </a:r>
            <a:r>
              <a:rPr lang="en-US" sz="1400" dirty="0">
                <a:hlinkClick r:id="rId5"/>
              </a:rPr>
              <a:t>http://www.centeroninstruction.org/language-and-reading-interventions-for-english-language-learners-and-english-language-learners-with-</a:t>
            </a:r>
            <a:r>
              <a:rPr lang="en-US" sz="1400" dirty="0" smtClean="0">
                <a:hlinkClick r:id="rId5"/>
              </a:rPr>
              <a:t>disabilities</a:t>
            </a:r>
            <a:endParaRPr lang="en-US" sz="1400" dirty="0" smtClean="0"/>
          </a:p>
          <a:p>
            <a:pPr>
              <a:buFont typeface="Arial"/>
              <a:buChar char="•"/>
            </a:pPr>
            <a:r>
              <a:rPr lang="en-US" sz="1400" dirty="0" smtClean="0"/>
              <a:t>Rivera</a:t>
            </a:r>
            <a:r>
              <a:rPr lang="en-US" sz="1400" dirty="0"/>
              <a:t>, M. O., Francis, D. J., Fernandez, M., </a:t>
            </a:r>
            <a:r>
              <a:rPr lang="en-US" sz="1400" dirty="0" err="1"/>
              <a:t>Moughamian</a:t>
            </a:r>
            <a:r>
              <a:rPr lang="en-US" sz="1400" dirty="0"/>
              <a:t>, A. C., </a:t>
            </a:r>
            <a:r>
              <a:rPr lang="en-US" sz="1400" dirty="0" err="1"/>
              <a:t>Lesaux</a:t>
            </a:r>
            <a:r>
              <a:rPr lang="en-US" sz="1400" dirty="0"/>
              <a:t>, N. K., &amp; </a:t>
            </a:r>
            <a:r>
              <a:rPr lang="en-US" sz="1400" dirty="0" err="1"/>
              <a:t>Jergensen</a:t>
            </a:r>
            <a:r>
              <a:rPr lang="en-US" sz="1400" dirty="0"/>
              <a:t>, J.  (2010).  </a:t>
            </a:r>
            <a:r>
              <a:rPr lang="en-US" sz="1400" i="1" dirty="0"/>
              <a:t>Effective practices for English language learners.  Principals from five states speak</a:t>
            </a:r>
            <a:r>
              <a:rPr lang="en-US" sz="1400" dirty="0"/>
              <a:t>.  Portsmouth, NH:  RMC Research Corporation, Center on </a:t>
            </a:r>
            <a:r>
              <a:rPr lang="en-US" sz="1400" dirty="0" smtClean="0"/>
              <a:t>Instruction.  </a:t>
            </a:r>
            <a:r>
              <a:rPr lang="en-US" sz="1400" dirty="0"/>
              <a:t>Retrieved from </a:t>
            </a:r>
            <a:r>
              <a:rPr lang="en-US" sz="1400" dirty="0">
                <a:hlinkClick r:id="rId6"/>
              </a:rPr>
              <a:t>http://www.centeroninstruction.org/effective-practices-for-english-language-learners-principals-from-five-states-</a:t>
            </a:r>
            <a:r>
              <a:rPr lang="en-US" sz="1400" dirty="0" smtClean="0">
                <a:hlinkClick r:id="rId6"/>
              </a:rPr>
              <a:t>speak</a:t>
            </a:r>
            <a:endParaRPr lang="en-US" sz="1400" dirty="0" smtClean="0"/>
          </a:p>
          <a:p>
            <a:pPr>
              <a:buFont typeface="Arial"/>
              <a:buChar char="•"/>
            </a:pPr>
            <a:endParaRPr lang="en-US" sz="1400" dirty="0"/>
          </a:p>
          <a:p>
            <a:pPr>
              <a:buFont typeface="Arial"/>
              <a:buChar char="•"/>
            </a:pPr>
            <a:endParaRPr lang="en-US" sz="1400" dirty="0"/>
          </a:p>
        </p:txBody>
      </p:sp>
      <p:sp>
        <p:nvSpPr>
          <p:cNvPr id="4" name="Slide Number Placeholder 3"/>
          <p:cNvSpPr>
            <a:spLocks noGrp="1"/>
          </p:cNvSpPr>
          <p:nvPr>
            <p:ph type="sldNum" sz="quarter" idx="16"/>
          </p:nvPr>
        </p:nvSpPr>
        <p:spPr/>
        <p:txBody>
          <a:bodyPr/>
          <a:lstStyle/>
          <a:p>
            <a:pPr>
              <a:defRPr/>
            </a:pPr>
            <a:fld id="{683B2322-934D-4065-90EA-412B7F03B9C0}" type="slidenum">
              <a:rPr lang="en-US" smtClean="0"/>
              <a:pPr>
                <a:defRPr/>
              </a:pPr>
              <a:t>35</a:t>
            </a:fld>
            <a:endParaRPr lang="en-US" dirty="0"/>
          </a:p>
        </p:txBody>
      </p:sp>
    </p:spTree>
    <p:extLst>
      <p:ext uri="{BB962C8B-B14F-4D97-AF65-F5344CB8AC3E}">
        <p14:creationId xmlns:p14="http://schemas.microsoft.com/office/powerpoint/2010/main" val="9410920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1761389"/>
            <a:ext cx="9143999" cy="1200329"/>
          </a:xfrm>
        </p:spPr>
        <p:txBody>
          <a:bodyPr/>
          <a:lstStyle/>
          <a:p>
            <a:r>
              <a:rPr lang="en-US" dirty="0"/>
              <a:t>College and Career Readiness for Students </a:t>
            </a:r>
            <a:r>
              <a:rPr lang="en-US" dirty="0" smtClean="0"/>
              <a:t>with Disabilities</a:t>
            </a:r>
            <a:endParaRPr lang="en-US" dirty="0"/>
          </a:p>
        </p:txBody>
      </p:sp>
      <p:sp>
        <p:nvSpPr>
          <p:cNvPr id="3" name="Slide Number Placeholder 2"/>
          <p:cNvSpPr>
            <a:spLocks noGrp="1"/>
          </p:cNvSpPr>
          <p:nvPr>
            <p:ph type="sldNum" sz="quarter" idx="12"/>
          </p:nvPr>
        </p:nvSpPr>
        <p:spPr/>
        <p:txBody>
          <a:bodyPr/>
          <a:lstStyle/>
          <a:p>
            <a:pPr>
              <a:defRPr/>
            </a:pPr>
            <a:fld id="{91ECB257-C663-49A0-A57A-E9432E6292E0}" type="slidenum">
              <a:rPr lang="en-US" smtClean="0"/>
              <a:pPr>
                <a:defRPr/>
              </a:pPr>
              <a:t>36</a:t>
            </a:fld>
            <a:endParaRPr lang="en-US" dirty="0"/>
          </a:p>
        </p:txBody>
      </p:sp>
    </p:spTree>
    <p:extLst>
      <p:ext uri="{BB962C8B-B14F-4D97-AF65-F5344CB8AC3E}">
        <p14:creationId xmlns:p14="http://schemas.microsoft.com/office/powerpoint/2010/main" val="1549391156"/>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Students with Disabilities</a:t>
            </a:r>
            <a:endParaRPr lang="en-US" dirty="0"/>
          </a:p>
        </p:txBody>
      </p:sp>
      <p:sp>
        <p:nvSpPr>
          <p:cNvPr id="6" name="Content Placeholder 5"/>
          <p:cNvSpPr>
            <a:spLocks noGrp="1"/>
          </p:cNvSpPr>
          <p:nvPr>
            <p:ph sz="quarter" idx="13"/>
          </p:nvPr>
        </p:nvSpPr>
        <p:spPr/>
        <p:txBody>
          <a:bodyPr/>
          <a:lstStyle/>
          <a:p>
            <a:r>
              <a:rPr lang="en-US" sz="1700" dirty="0" smtClean="0">
                <a:latin typeface="Calibri" pitchFamily="34" charset="0"/>
                <a:cs typeface="Calibri" pitchFamily="34" charset="0"/>
              </a:rPr>
              <a:t>Students with disabilities must </a:t>
            </a:r>
            <a:r>
              <a:rPr lang="en-US" sz="1700" dirty="0">
                <a:latin typeface="Calibri" pitchFamily="34" charset="0"/>
                <a:cs typeface="Calibri" pitchFamily="34" charset="0"/>
              </a:rPr>
              <a:t>have access </a:t>
            </a:r>
            <a:r>
              <a:rPr lang="en-US" sz="1700" dirty="0" smtClean="0">
                <a:latin typeface="Calibri" pitchFamily="34" charset="0"/>
                <a:cs typeface="Calibri" pitchFamily="34" charset="0"/>
              </a:rPr>
              <a:t>to</a:t>
            </a:r>
            <a:r>
              <a:rPr lang="en-US" sz="1700" baseline="30000" dirty="0" smtClean="0">
                <a:latin typeface="Calibri" pitchFamily="34" charset="0"/>
                <a:cs typeface="Calibri" pitchFamily="34" charset="0"/>
              </a:rPr>
              <a:t>1</a:t>
            </a:r>
            <a:r>
              <a:rPr lang="en-US" sz="1700" dirty="0" smtClean="0">
                <a:latin typeface="Calibri" pitchFamily="34" charset="0"/>
                <a:cs typeface="Calibri" pitchFamily="34" charset="0"/>
              </a:rPr>
              <a:t>:</a:t>
            </a:r>
          </a:p>
          <a:p>
            <a:pPr lvl="1"/>
            <a:r>
              <a:rPr lang="en-US" sz="1700" dirty="0" smtClean="0">
                <a:latin typeface="Calibri" pitchFamily="34" charset="0"/>
                <a:cs typeface="Calibri" pitchFamily="34" charset="0"/>
              </a:rPr>
              <a:t>Rigorous academic content standards;</a:t>
            </a:r>
          </a:p>
          <a:p>
            <a:pPr lvl="1"/>
            <a:r>
              <a:rPr lang="en-US" sz="1700" dirty="0" smtClean="0">
                <a:latin typeface="Calibri" pitchFamily="34" charset="0"/>
                <a:cs typeface="Calibri" pitchFamily="34" charset="0"/>
              </a:rPr>
              <a:t>Adequate preparation for success in college and/or careers;</a:t>
            </a:r>
          </a:p>
          <a:p>
            <a:pPr lvl="1"/>
            <a:r>
              <a:rPr lang="en-US" sz="1700" dirty="0" smtClean="0">
                <a:latin typeface="Calibri" pitchFamily="34" charset="0"/>
                <a:cs typeface="Calibri" pitchFamily="34" charset="0"/>
              </a:rPr>
              <a:t>Supports and related services designed to meet their needs</a:t>
            </a:r>
          </a:p>
          <a:p>
            <a:pPr lvl="1"/>
            <a:r>
              <a:rPr lang="en-US" sz="1700" dirty="0" smtClean="0">
                <a:latin typeface="Calibri" pitchFamily="34" charset="0"/>
                <a:cs typeface="Calibri" pitchFamily="34" charset="0"/>
              </a:rPr>
              <a:t>Supports and related services designed to enable their access to the general curriculum;</a:t>
            </a:r>
          </a:p>
          <a:p>
            <a:pPr lvl="1"/>
            <a:r>
              <a:rPr lang="en-US" sz="1700" dirty="0" smtClean="0">
                <a:latin typeface="Calibri" pitchFamily="34" charset="0"/>
                <a:cs typeface="Calibri" pitchFamily="34" charset="0"/>
              </a:rPr>
              <a:t>Individualized Education Programs with annual goals aligned with </a:t>
            </a:r>
            <a:r>
              <a:rPr lang="en-US" sz="1700" dirty="0" smtClean="0">
                <a:latin typeface="Calibri" pitchFamily="34" charset="0"/>
                <a:cs typeface="Calibri" pitchFamily="34" charset="0"/>
              </a:rPr>
              <a:t>and </a:t>
            </a:r>
            <a:r>
              <a:rPr lang="en-US" sz="1700" dirty="0" smtClean="0">
                <a:latin typeface="Calibri" pitchFamily="34" charset="0"/>
                <a:cs typeface="Calibri" pitchFamily="34" charset="0"/>
              </a:rPr>
              <a:t>chosen to facilitate their attainment of grade-level academic standards;</a:t>
            </a:r>
          </a:p>
          <a:p>
            <a:pPr lvl="1"/>
            <a:r>
              <a:rPr lang="en-US" sz="1700" dirty="0" smtClean="0">
                <a:latin typeface="Calibri" pitchFamily="34" charset="0"/>
                <a:cs typeface="Calibri" pitchFamily="34" charset="0"/>
              </a:rPr>
              <a:t>Teachers who are prepared and qualified to deliver high-quality, evidence-based, individualized instruction and support services;</a:t>
            </a:r>
          </a:p>
          <a:p>
            <a:pPr lvl="1"/>
            <a:r>
              <a:rPr lang="en-US" sz="1700" dirty="0" smtClean="0">
                <a:latin typeface="Calibri" pitchFamily="34" charset="0"/>
                <a:cs typeface="Calibri" pitchFamily="34" charset="0"/>
              </a:rPr>
              <a:t>Specialized instructional support personnel who </a:t>
            </a:r>
            <a:r>
              <a:rPr lang="en-US" sz="1700" dirty="0">
                <a:latin typeface="Calibri" pitchFamily="34" charset="0"/>
                <a:cs typeface="Calibri" pitchFamily="34" charset="0"/>
              </a:rPr>
              <a:t>are prepared and qualified to deliver high-quality, evidence-based, individualized instruction and support services; </a:t>
            </a:r>
            <a:r>
              <a:rPr lang="en-US" sz="1700" dirty="0" smtClean="0">
                <a:latin typeface="Calibri" pitchFamily="34" charset="0"/>
                <a:cs typeface="Calibri" pitchFamily="34" charset="0"/>
              </a:rPr>
              <a:t>and</a:t>
            </a:r>
          </a:p>
          <a:p>
            <a:pPr lvl="1"/>
            <a:r>
              <a:rPr lang="en-US" sz="1700" dirty="0" smtClean="0">
                <a:latin typeface="Calibri" pitchFamily="34" charset="0"/>
                <a:cs typeface="Calibri" pitchFamily="34" charset="0"/>
              </a:rPr>
              <a:t>Appropriate additional supports and services (e.g., Universal Design for Learning, instructional accommodations, or assistive technology devices).</a:t>
            </a:r>
          </a:p>
          <a:p>
            <a:pPr marL="0" indent="0">
              <a:buNone/>
            </a:pPr>
            <a:r>
              <a:rPr lang="en-US" sz="1100" baseline="30000" dirty="0" smtClean="0">
                <a:latin typeface="Calibri" pitchFamily="34" charset="0"/>
                <a:cs typeface="Calibri" pitchFamily="34" charset="0"/>
              </a:rPr>
              <a:t>1</a:t>
            </a:r>
            <a:r>
              <a:rPr lang="en-US" sz="1100" dirty="0" smtClean="0">
                <a:latin typeface="Calibri" pitchFamily="34" charset="0"/>
                <a:cs typeface="Calibri" pitchFamily="34" charset="0"/>
              </a:rPr>
              <a:t>National Governors Association Center for Best Practices &amp; Council of Chief State School Officers (2010). </a:t>
            </a:r>
            <a:r>
              <a:rPr lang="en-US" sz="1100" i="1" dirty="0" smtClean="0">
                <a:latin typeface="Calibri" pitchFamily="34" charset="0"/>
                <a:cs typeface="Calibri" pitchFamily="34" charset="0"/>
              </a:rPr>
              <a:t>Application to Students with Disabilities.</a:t>
            </a:r>
            <a:r>
              <a:rPr lang="en-US" sz="1100" dirty="0" smtClean="0">
                <a:latin typeface="Calibri" pitchFamily="34" charset="0"/>
                <a:cs typeface="Calibri" pitchFamily="34" charset="0"/>
              </a:rPr>
              <a:t> Retrieved from: </a:t>
            </a:r>
            <a:r>
              <a:rPr lang="en-US" sz="1100" dirty="0" smtClean="0">
                <a:latin typeface="Calibri" pitchFamily="34" charset="0"/>
                <a:cs typeface="Calibri" pitchFamily="34" charset="0"/>
                <a:hlinkClick r:id="rId3"/>
              </a:rPr>
              <a:t>http://www.corestandards.org/the-standards</a:t>
            </a:r>
            <a:r>
              <a:rPr lang="en-US" sz="1100" dirty="0" smtClean="0">
                <a:latin typeface="Calibri" pitchFamily="34" charset="0"/>
                <a:cs typeface="Calibri" pitchFamily="34" charset="0"/>
              </a:rPr>
              <a:t> </a:t>
            </a:r>
            <a:endParaRPr lang="en-US" sz="1100" dirty="0">
              <a:solidFill>
                <a:srgbClr val="000000"/>
              </a:solidFill>
              <a:latin typeface="Calibri" pitchFamily="34" charset="0"/>
              <a:cs typeface="Calibri" pitchFamily="34" charset="0"/>
            </a:endParaRPr>
          </a:p>
          <a:p>
            <a:pPr marL="457200" lvl="1" indent="0">
              <a:buNone/>
            </a:pPr>
            <a:endParaRPr lang="en-US" sz="1600" dirty="0">
              <a:latin typeface="Georgia" charset="0"/>
            </a:endParaRPr>
          </a:p>
          <a:p>
            <a:pPr lvl="1"/>
            <a:endParaRPr lang="en-US" sz="1600" dirty="0" smtClean="0">
              <a:latin typeface="Georgia" charset="0"/>
            </a:endParaRPr>
          </a:p>
          <a:p>
            <a:pPr lvl="1"/>
            <a:endParaRPr lang="en-US" sz="1600" dirty="0">
              <a:latin typeface="Georgia" charset="0"/>
            </a:endParaRPr>
          </a:p>
          <a:p>
            <a:pPr lvl="1"/>
            <a:endParaRPr lang="en-US" sz="1600" dirty="0">
              <a:latin typeface="Georgia" charset="0"/>
            </a:endParaRPr>
          </a:p>
          <a:p>
            <a:pPr lvl="1"/>
            <a:endParaRPr lang="en-US" sz="1600" dirty="0">
              <a:latin typeface="Georgia" charset="0"/>
            </a:endParaRPr>
          </a:p>
          <a:p>
            <a:pPr lvl="1"/>
            <a:endParaRPr lang="en-US" dirty="0">
              <a:latin typeface="Georgia" charset="0"/>
            </a:endParaRPr>
          </a:p>
          <a:p>
            <a:pPr lvl="1"/>
            <a:endParaRPr lang="en-US" dirty="0">
              <a:latin typeface="Georgia" charset="0"/>
            </a:endParaRPr>
          </a:p>
          <a:p>
            <a:endParaRPr lang="en-US" dirty="0"/>
          </a:p>
        </p:txBody>
      </p:sp>
      <p:sp>
        <p:nvSpPr>
          <p:cNvPr id="4" name="Slide Number Placeholder 3"/>
          <p:cNvSpPr>
            <a:spLocks noGrp="1"/>
          </p:cNvSpPr>
          <p:nvPr>
            <p:ph type="sldNum" sz="quarter" idx="16"/>
          </p:nvPr>
        </p:nvSpPr>
        <p:spPr/>
        <p:txBody>
          <a:bodyPr/>
          <a:lstStyle/>
          <a:p>
            <a:pPr>
              <a:defRPr/>
            </a:pPr>
            <a:fld id="{0B3136FA-4FB4-44A5-8911-08381BBF4D8E}" type="slidenum">
              <a:rPr lang="en-US" smtClean="0"/>
              <a:pPr>
                <a:defRPr/>
              </a:pPr>
              <a:t>37</a:t>
            </a:fld>
            <a:endParaRPr lang="en-US" dirty="0"/>
          </a:p>
        </p:txBody>
      </p:sp>
    </p:spTree>
    <p:extLst>
      <p:ext uri="{BB962C8B-B14F-4D97-AF65-F5344CB8AC3E}">
        <p14:creationId xmlns:p14="http://schemas.microsoft.com/office/powerpoint/2010/main" val="1394080353"/>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SWD Alignment with RTI</a:t>
            </a:r>
            <a:endParaRPr lang="en-US" dirty="0"/>
          </a:p>
        </p:txBody>
      </p:sp>
      <p:sp>
        <p:nvSpPr>
          <p:cNvPr id="3" name="Content Placeholder 2"/>
          <p:cNvSpPr>
            <a:spLocks noGrp="1"/>
          </p:cNvSpPr>
          <p:nvPr>
            <p:ph sz="quarter" idx="13"/>
          </p:nvPr>
        </p:nvSpPr>
        <p:spPr/>
        <p:txBody>
          <a:bodyPr/>
          <a:lstStyle/>
          <a:p>
            <a:r>
              <a:rPr lang="en-US" dirty="0" smtClean="0"/>
              <a:t>Data-driven instructional decision-making</a:t>
            </a:r>
            <a:endParaRPr lang="en-US" dirty="0"/>
          </a:p>
          <a:p>
            <a:r>
              <a:rPr lang="en-US" dirty="0" smtClean="0"/>
              <a:t>Early intervention rather than “wait-to-fail”</a:t>
            </a:r>
          </a:p>
          <a:p>
            <a:r>
              <a:rPr lang="en-US" dirty="0" smtClean="0"/>
              <a:t>Differentiated instruction for ALL students</a:t>
            </a:r>
          </a:p>
          <a:p>
            <a:r>
              <a:rPr lang="en-US" dirty="0"/>
              <a:t>Increased collaboration and shared ownership between departments and “</a:t>
            </a:r>
            <a:r>
              <a:rPr lang="en-US" dirty="0" err="1"/>
              <a:t>eds</a:t>
            </a:r>
            <a:r>
              <a:rPr lang="en-US" dirty="0"/>
              <a:t>”</a:t>
            </a:r>
          </a:p>
          <a:p>
            <a:r>
              <a:rPr lang="en-US" dirty="0" smtClean="0"/>
              <a:t>Referral </a:t>
            </a:r>
            <a:r>
              <a:rPr lang="en-US" dirty="0"/>
              <a:t>and eligibility in the context of </a:t>
            </a:r>
            <a:r>
              <a:rPr lang="en-US" dirty="0" smtClean="0"/>
              <a:t>evidence</a:t>
            </a:r>
          </a:p>
          <a:p>
            <a:r>
              <a:rPr lang="en-US" dirty="0" smtClean="0"/>
              <a:t>More efficient and appropriate allocation of resources</a:t>
            </a:r>
            <a:endParaRPr lang="en-US" dirty="0"/>
          </a:p>
          <a:p>
            <a:endParaRPr lang="en-US" dirty="0" smtClean="0"/>
          </a:p>
        </p:txBody>
      </p:sp>
      <p:sp>
        <p:nvSpPr>
          <p:cNvPr id="4" name="Slide Number Placeholder 3"/>
          <p:cNvSpPr>
            <a:spLocks noGrp="1"/>
          </p:cNvSpPr>
          <p:nvPr>
            <p:ph type="sldNum" sz="quarter" idx="16"/>
          </p:nvPr>
        </p:nvSpPr>
        <p:spPr/>
        <p:txBody>
          <a:bodyPr/>
          <a:lstStyle/>
          <a:p>
            <a:pPr>
              <a:defRPr/>
            </a:pPr>
            <a:fld id="{3EFAB4B9-FB38-4665-BBA1-902F45A02C36}" type="slidenum">
              <a:rPr lang="en-US" smtClean="0"/>
              <a:pPr>
                <a:defRPr/>
              </a:pPr>
              <a:t>38</a:t>
            </a:fld>
            <a:endParaRPr lang="en-US" dirty="0"/>
          </a:p>
        </p:txBody>
      </p:sp>
    </p:spTree>
    <p:extLst>
      <p:ext uri="{BB962C8B-B14F-4D97-AF65-F5344CB8AC3E}">
        <p14:creationId xmlns:p14="http://schemas.microsoft.com/office/powerpoint/2010/main" val="2979514401"/>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SWD Big Ideas</a:t>
            </a:r>
            <a:endParaRPr lang="en-US" dirty="0"/>
          </a:p>
        </p:txBody>
      </p:sp>
      <p:sp>
        <p:nvSpPr>
          <p:cNvPr id="3" name="Content Placeholder 2"/>
          <p:cNvSpPr>
            <a:spLocks noGrp="1"/>
          </p:cNvSpPr>
          <p:nvPr>
            <p:ph sz="quarter" idx="13"/>
          </p:nvPr>
        </p:nvSpPr>
        <p:spPr/>
        <p:txBody>
          <a:bodyPr/>
          <a:lstStyle/>
          <a:p>
            <a:r>
              <a:rPr lang="en-US" dirty="0" smtClean="0"/>
              <a:t>Purposes and goals of RTI need to be made explicit to all stakeholders</a:t>
            </a:r>
          </a:p>
          <a:p>
            <a:r>
              <a:rPr lang="en-US" dirty="0" smtClean="0"/>
              <a:t>Need for RTI to be implemented systematically and systemically</a:t>
            </a:r>
          </a:p>
          <a:p>
            <a:r>
              <a:rPr lang="en-US" dirty="0" smtClean="0"/>
              <a:t>Early involvement of parents</a:t>
            </a:r>
          </a:p>
          <a:p>
            <a:r>
              <a:rPr lang="en-US" dirty="0" smtClean="0"/>
              <a:t>Usefulness of infusing the language of RTI into all trainings/PD done at the state level</a:t>
            </a:r>
          </a:p>
        </p:txBody>
      </p:sp>
      <p:sp>
        <p:nvSpPr>
          <p:cNvPr id="4" name="Slide Number Placeholder 3"/>
          <p:cNvSpPr>
            <a:spLocks noGrp="1"/>
          </p:cNvSpPr>
          <p:nvPr>
            <p:ph type="sldNum" sz="quarter" idx="16"/>
          </p:nvPr>
        </p:nvSpPr>
        <p:spPr/>
        <p:txBody>
          <a:bodyPr/>
          <a:lstStyle/>
          <a:p>
            <a:pPr>
              <a:defRPr/>
            </a:pPr>
            <a:fld id="{3EFAB4B9-FB38-4665-BBA1-902F45A02C36}" type="slidenum">
              <a:rPr lang="en-US" smtClean="0"/>
              <a:pPr>
                <a:defRPr/>
              </a:pPr>
              <a:t>39</a:t>
            </a:fld>
            <a:endParaRPr lang="en-US" dirty="0"/>
          </a:p>
        </p:txBody>
      </p:sp>
    </p:spTree>
    <p:extLst>
      <p:ext uri="{BB962C8B-B14F-4D97-AF65-F5344CB8AC3E}">
        <p14:creationId xmlns:p14="http://schemas.microsoft.com/office/powerpoint/2010/main" val="64627509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of the Project</a:t>
            </a:r>
            <a:endParaRPr lang="en-US" dirty="0"/>
          </a:p>
        </p:txBody>
      </p:sp>
      <p:sp>
        <p:nvSpPr>
          <p:cNvPr id="3" name="Content Placeholder 2"/>
          <p:cNvSpPr>
            <a:spLocks noGrp="1"/>
          </p:cNvSpPr>
          <p:nvPr>
            <p:ph sz="quarter" idx="13"/>
          </p:nvPr>
        </p:nvSpPr>
        <p:spPr/>
        <p:txBody>
          <a:bodyPr/>
          <a:lstStyle/>
          <a:p>
            <a:r>
              <a:rPr lang="en-US" dirty="0" smtClean="0"/>
              <a:t>RTI Workgroup </a:t>
            </a:r>
          </a:p>
          <a:p>
            <a:pPr lvl="1"/>
            <a:r>
              <a:rPr lang="en-US" dirty="0"/>
              <a:t>Eight state departments:  </a:t>
            </a:r>
            <a:r>
              <a:rPr lang="en-US" i="1" dirty="0"/>
              <a:t>Alaska</a:t>
            </a:r>
            <a:r>
              <a:rPr lang="en-US" dirty="0"/>
              <a:t>, </a:t>
            </a:r>
            <a:r>
              <a:rPr lang="en-US" i="1" dirty="0"/>
              <a:t>California</a:t>
            </a:r>
            <a:r>
              <a:rPr lang="en-US" dirty="0"/>
              <a:t>, </a:t>
            </a:r>
            <a:r>
              <a:rPr lang="en-US" i="1" dirty="0"/>
              <a:t>Idaho</a:t>
            </a:r>
            <a:r>
              <a:rPr lang="en-US" dirty="0"/>
              <a:t>, </a:t>
            </a:r>
            <a:r>
              <a:rPr lang="en-US" i="1" dirty="0"/>
              <a:t>Mississippi</a:t>
            </a:r>
            <a:r>
              <a:rPr lang="en-US" dirty="0"/>
              <a:t>, </a:t>
            </a:r>
            <a:r>
              <a:rPr lang="en-US" i="1" dirty="0"/>
              <a:t>Pennsylvania</a:t>
            </a:r>
            <a:r>
              <a:rPr lang="en-US" dirty="0"/>
              <a:t>, </a:t>
            </a:r>
            <a:r>
              <a:rPr lang="en-US" i="1" dirty="0"/>
              <a:t>Texas</a:t>
            </a:r>
            <a:r>
              <a:rPr lang="en-US" dirty="0"/>
              <a:t>, </a:t>
            </a:r>
            <a:r>
              <a:rPr lang="en-US" i="1" dirty="0"/>
              <a:t>Vermont</a:t>
            </a:r>
            <a:r>
              <a:rPr lang="en-US" dirty="0"/>
              <a:t>, and </a:t>
            </a:r>
            <a:r>
              <a:rPr lang="en-US" i="1" dirty="0" smtClean="0"/>
              <a:t>Wyoming</a:t>
            </a:r>
            <a:endParaRPr lang="en-US" dirty="0" smtClean="0"/>
          </a:p>
          <a:p>
            <a:pPr lvl="1"/>
            <a:r>
              <a:rPr lang="en-US" dirty="0" smtClean="0"/>
              <a:t>Seven </a:t>
            </a:r>
            <a:r>
              <a:rPr lang="en-US" dirty="0"/>
              <a:t>Regional Comprehensive Centers (RCCs):  </a:t>
            </a:r>
            <a:r>
              <a:rPr lang="en-US" i="1" dirty="0"/>
              <a:t>Alaska</a:t>
            </a:r>
            <a:r>
              <a:rPr lang="en-US" dirty="0"/>
              <a:t>, </a:t>
            </a:r>
            <a:r>
              <a:rPr lang="en-US" i="1" dirty="0"/>
              <a:t>California</a:t>
            </a:r>
            <a:r>
              <a:rPr lang="en-US" dirty="0"/>
              <a:t>, </a:t>
            </a:r>
            <a:r>
              <a:rPr lang="en-US" i="1" dirty="0"/>
              <a:t>Northwest</a:t>
            </a:r>
            <a:r>
              <a:rPr lang="en-US" dirty="0"/>
              <a:t>, </a:t>
            </a:r>
            <a:r>
              <a:rPr lang="en-US" i="1" dirty="0"/>
              <a:t>Southeast</a:t>
            </a:r>
            <a:r>
              <a:rPr lang="en-US" dirty="0"/>
              <a:t>, </a:t>
            </a:r>
            <a:r>
              <a:rPr lang="en-US" i="1" dirty="0"/>
              <a:t>Mid-Atlantic</a:t>
            </a:r>
            <a:r>
              <a:rPr lang="en-US" dirty="0"/>
              <a:t>, </a:t>
            </a:r>
            <a:r>
              <a:rPr lang="en-US" i="1" dirty="0"/>
              <a:t>Texas</a:t>
            </a:r>
            <a:r>
              <a:rPr lang="en-US" dirty="0"/>
              <a:t>, and </a:t>
            </a:r>
            <a:r>
              <a:rPr lang="en-US" i="1" dirty="0"/>
              <a:t>New </a:t>
            </a:r>
            <a:r>
              <a:rPr lang="en-US" i="1" dirty="0" smtClean="0"/>
              <a:t>England</a:t>
            </a:r>
          </a:p>
        </p:txBody>
      </p:sp>
      <p:sp>
        <p:nvSpPr>
          <p:cNvPr id="4" name="Slide Number Placeholder 3"/>
          <p:cNvSpPr>
            <a:spLocks noGrp="1"/>
          </p:cNvSpPr>
          <p:nvPr>
            <p:ph type="sldNum" sz="quarter" idx="16"/>
          </p:nvPr>
        </p:nvSpPr>
        <p:spPr/>
        <p:txBody>
          <a:bodyPr/>
          <a:lstStyle/>
          <a:p>
            <a:pPr>
              <a:defRPr/>
            </a:pPr>
            <a:fld id="{3EFAB4B9-FB38-4665-BBA1-902F45A02C36}" type="slidenum">
              <a:rPr lang="en-US" smtClean="0"/>
              <a:pPr>
                <a:defRPr/>
              </a:pPr>
              <a:t>4</a:t>
            </a:fld>
            <a:endParaRPr lang="en-US" dirty="0"/>
          </a:p>
        </p:txBody>
      </p:sp>
    </p:spTree>
    <p:extLst>
      <p:ext uri="{BB962C8B-B14F-4D97-AF65-F5344CB8AC3E}">
        <p14:creationId xmlns:p14="http://schemas.microsoft.com/office/powerpoint/2010/main" val="328206232"/>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2833" name="Rectangle 2"/>
          <p:cNvSpPr>
            <a:spLocks noGrp="1"/>
          </p:cNvSpPr>
          <p:nvPr>
            <p:ph type="title"/>
          </p:nvPr>
        </p:nvSpPr>
        <p:spPr>
          <a:xfrm>
            <a:off x="722313" y="2073960"/>
            <a:ext cx="7772400" cy="1323439"/>
          </a:xfrm>
        </p:spPr>
        <p:txBody>
          <a:bodyPr/>
          <a:lstStyle/>
          <a:p>
            <a:r>
              <a:rPr lang="en-US" dirty="0" smtClean="0"/>
              <a:t>Self Reflection:</a:t>
            </a:r>
            <a:br>
              <a:rPr lang="en-US" dirty="0" smtClean="0"/>
            </a:br>
            <a:endParaRPr lang="en-US" dirty="0"/>
          </a:p>
        </p:txBody>
      </p:sp>
      <p:sp>
        <p:nvSpPr>
          <p:cNvPr id="2" name="Text Placeholder 1"/>
          <p:cNvSpPr>
            <a:spLocks noGrp="1"/>
          </p:cNvSpPr>
          <p:nvPr>
            <p:ph type="body" idx="1"/>
          </p:nvPr>
        </p:nvSpPr>
        <p:spPr/>
        <p:txBody>
          <a:bodyPr/>
          <a:lstStyle/>
          <a:p>
            <a:pPr marL="457200" indent="-457200" algn="l">
              <a:buAutoNum type="arabicPeriod"/>
            </a:pPr>
            <a:r>
              <a:rPr lang="en-US" dirty="0" smtClean="0"/>
              <a:t>Is there a need in your state for better or more communication between general and special educators?</a:t>
            </a:r>
          </a:p>
          <a:p>
            <a:pPr marL="457200" indent="-457200" algn="l">
              <a:buAutoNum type="arabicPeriod"/>
            </a:pPr>
            <a:r>
              <a:rPr lang="en-US" dirty="0" smtClean="0"/>
              <a:t>Are there </a:t>
            </a:r>
            <a:r>
              <a:rPr lang="en-US" dirty="0"/>
              <a:t>advantages </a:t>
            </a:r>
            <a:r>
              <a:rPr lang="en-US" dirty="0" smtClean="0"/>
              <a:t>to you in using </a:t>
            </a:r>
            <a:r>
              <a:rPr lang="en-US" dirty="0"/>
              <a:t>RTI as an instructional framework for preparing students for college and careers?  </a:t>
            </a:r>
          </a:p>
          <a:p>
            <a:pPr marL="457200" indent="-457200" algn="l">
              <a:buFontTx/>
              <a:buAutoNum type="arabicPeriod"/>
            </a:pPr>
            <a:r>
              <a:rPr lang="en-US" dirty="0" smtClean="0"/>
              <a:t>How </a:t>
            </a:r>
            <a:r>
              <a:rPr lang="en-US" dirty="0"/>
              <a:t>are parents and other stakeholders being made aware of RTI</a:t>
            </a:r>
            <a:r>
              <a:rPr lang="en-US" dirty="0" smtClean="0"/>
              <a:t>?</a:t>
            </a:r>
            <a:endParaRPr lang="en-US" dirty="0"/>
          </a:p>
        </p:txBody>
      </p:sp>
      <p:sp>
        <p:nvSpPr>
          <p:cNvPr id="4" name="Slide Number Placeholder 3"/>
          <p:cNvSpPr>
            <a:spLocks noGrp="1"/>
          </p:cNvSpPr>
          <p:nvPr>
            <p:ph type="sldNum" sz="quarter" idx="12"/>
          </p:nvPr>
        </p:nvSpPr>
        <p:spPr/>
        <p:txBody>
          <a:bodyPr/>
          <a:lstStyle/>
          <a:p>
            <a:pPr>
              <a:defRPr/>
            </a:pPr>
            <a:fld id="{DB808EEF-52E8-4973-93C6-80C3460BCB40}" type="slidenum">
              <a:rPr lang="en-US"/>
              <a:pPr>
                <a:defRPr/>
              </a:pPr>
              <a:t>40</a:t>
            </a:fld>
            <a:endParaRPr lang="en-US" dirty="0"/>
          </a:p>
        </p:txBody>
      </p:sp>
    </p:spTree>
    <p:extLst>
      <p:ext uri="{BB962C8B-B14F-4D97-AF65-F5344CB8AC3E}">
        <p14:creationId xmlns:p14="http://schemas.microsoft.com/office/powerpoint/2010/main" val="3322300624"/>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sz="quarter" idx="13"/>
          </p:nvPr>
        </p:nvSpPr>
        <p:spPr/>
        <p:txBody>
          <a:bodyPr/>
          <a:lstStyle/>
          <a:p>
            <a:pPr>
              <a:buFont typeface="Arial"/>
              <a:buChar char="•"/>
            </a:pPr>
            <a:r>
              <a:rPr lang="en-US" sz="1200" dirty="0"/>
              <a:t>Boardman, A. G., Roberts, G., Vaughn, S., Wexler, J., Murray, C. S., &amp; </a:t>
            </a:r>
            <a:r>
              <a:rPr lang="en-US" sz="1200" dirty="0" err="1"/>
              <a:t>Kosanovich</a:t>
            </a:r>
            <a:r>
              <a:rPr lang="en-US" sz="1200" dirty="0"/>
              <a:t>, M.  (2008).  </a:t>
            </a:r>
            <a:r>
              <a:rPr lang="en-US" sz="1200" i="1" dirty="0"/>
              <a:t>Effective instruction for adolescent struggling readers:  A practice brief</a:t>
            </a:r>
            <a:r>
              <a:rPr lang="en-US" sz="1200" dirty="0"/>
              <a:t>.  Portsmouth, NH:  RMC Research Corporation, Center on Instruction</a:t>
            </a:r>
            <a:r>
              <a:rPr lang="en-US" sz="1200" dirty="0" smtClean="0"/>
              <a:t>.  </a:t>
            </a:r>
            <a:r>
              <a:rPr lang="en-US" sz="1200" dirty="0"/>
              <a:t>Retrieved from </a:t>
            </a:r>
            <a:r>
              <a:rPr lang="en-US" sz="1200" dirty="0">
                <a:hlinkClick r:id="rId3"/>
              </a:rPr>
              <a:t>http://www.centeroninstruction.org/effective-instruction-for-adolescent-struggling-readers---second-</a:t>
            </a:r>
            <a:r>
              <a:rPr lang="en-US" sz="1200" dirty="0" smtClean="0">
                <a:hlinkClick r:id="rId3"/>
              </a:rPr>
              <a:t>edition</a:t>
            </a:r>
            <a:endParaRPr lang="en-US" sz="1200" dirty="0" smtClean="0"/>
          </a:p>
          <a:p>
            <a:pPr>
              <a:buFont typeface="Arial"/>
              <a:buChar char="•"/>
            </a:pPr>
            <a:r>
              <a:rPr lang="en-US" sz="1200" dirty="0" err="1" smtClean="0"/>
              <a:t>Gersten</a:t>
            </a:r>
            <a:r>
              <a:rPr lang="en-US" sz="1200" dirty="0"/>
              <a:t>, R.  Chard, D., </a:t>
            </a:r>
            <a:r>
              <a:rPr lang="en-US" sz="1200" dirty="0" err="1"/>
              <a:t>Jayanthi</a:t>
            </a:r>
            <a:r>
              <a:rPr lang="en-US" sz="1200" dirty="0"/>
              <a:t>, M., Baker, S., </a:t>
            </a:r>
            <a:r>
              <a:rPr lang="en-US" sz="1200" dirty="0" err="1"/>
              <a:t>Morphy</a:t>
            </a:r>
            <a:r>
              <a:rPr lang="en-US" sz="1200" dirty="0"/>
              <a:t>, P., &amp; </a:t>
            </a:r>
            <a:r>
              <a:rPr lang="en-US" sz="1200" dirty="0" err="1"/>
              <a:t>Flojo</a:t>
            </a:r>
            <a:r>
              <a:rPr lang="en-US" sz="1200" dirty="0"/>
              <a:t>, J.  (2008).  </a:t>
            </a:r>
            <a:r>
              <a:rPr lang="en-US" sz="1200" i="1" dirty="0"/>
              <a:t>Mathematics instruction for students with learning disabilities or difficulty learning mathematics:  A synthesis of the intervention research</a:t>
            </a:r>
            <a:r>
              <a:rPr lang="en-US" sz="1200" dirty="0"/>
              <a:t>.  Portsmouth, NH:  RMC Research Corporation, Center on Instruction</a:t>
            </a:r>
            <a:r>
              <a:rPr lang="en-US" sz="1200" dirty="0" smtClean="0"/>
              <a:t>.  </a:t>
            </a:r>
            <a:r>
              <a:rPr lang="en-US" sz="1200" dirty="0"/>
              <a:t>Retrieved from </a:t>
            </a:r>
            <a:r>
              <a:rPr lang="en-US" sz="1200" dirty="0">
                <a:hlinkClick r:id="rId4"/>
              </a:rPr>
              <a:t>http://www.centeroninstruction.org/mathematics-instruction-for-students-with-learning-disabilities-or-difficulty-learning-mathematics-a-synthesis-of-the-intervention-</a:t>
            </a:r>
            <a:r>
              <a:rPr lang="en-US" sz="1200" dirty="0" smtClean="0">
                <a:hlinkClick r:id="rId4"/>
              </a:rPr>
              <a:t>research</a:t>
            </a:r>
            <a:endParaRPr lang="en-US" sz="1200" dirty="0" smtClean="0"/>
          </a:p>
          <a:p>
            <a:pPr>
              <a:buFont typeface="Arial"/>
              <a:buChar char="•"/>
            </a:pPr>
            <a:r>
              <a:rPr lang="en-US" sz="1200" dirty="0" smtClean="0"/>
              <a:t>Meadows </a:t>
            </a:r>
            <a:r>
              <a:rPr lang="en-US" sz="1200" dirty="0"/>
              <a:t>Center for Preventing Educational Risk at the University of Texas at Austin. (2010) Instructional decision-making procedures: Ensuring appropriate instruction for struggling students in Grades K-3. Austin, TX: Author.  Retrieved from </a:t>
            </a:r>
            <a:r>
              <a:rPr lang="en-US" sz="1200" dirty="0">
                <a:hlinkClick r:id="rId5" action="ppaction://hlinkfile"/>
              </a:rPr>
              <a:t>buildingrti.utexas.org/PDF/Instructional_Decision-making_Procedures.pdf</a:t>
            </a:r>
            <a:endParaRPr lang="en-US" sz="1200" dirty="0"/>
          </a:p>
          <a:p>
            <a:pPr>
              <a:buFont typeface="Arial"/>
              <a:buChar char="•"/>
            </a:pPr>
            <a:r>
              <a:rPr lang="en-US" sz="1200" dirty="0" smtClean="0"/>
              <a:t>Newman-</a:t>
            </a:r>
            <a:r>
              <a:rPr lang="en-US" sz="1200" dirty="0" err="1" smtClean="0"/>
              <a:t>Gonchar</a:t>
            </a:r>
            <a:r>
              <a:rPr lang="en-US" sz="1200" dirty="0" smtClean="0"/>
              <a:t>, R., Clarke, B., &amp; </a:t>
            </a:r>
            <a:r>
              <a:rPr lang="en-US" sz="1200" dirty="0" err="1" smtClean="0"/>
              <a:t>Gersten</a:t>
            </a:r>
            <a:r>
              <a:rPr lang="en-US" sz="1200" dirty="0" smtClean="0"/>
              <a:t>, R.  (2009).  </a:t>
            </a:r>
            <a:r>
              <a:rPr lang="en-US" sz="1200" i="1" dirty="0" smtClean="0"/>
              <a:t>A summary of nine key studies:  Multi-tier intervention and response to interventions for students struggling in mathematics</a:t>
            </a:r>
            <a:r>
              <a:rPr lang="en-US" sz="1200" dirty="0" smtClean="0"/>
              <a:t>.  Portsmouth, NH:  RMC Corporation, Center on Instruction.  </a:t>
            </a:r>
            <a:r>
              <a:rPr lang="en-US" sz="1200" dirty="0"/>
              <a:t>Retrieved from </a:t>
            </a:r>
            <a:r>
              <a:rPr lang="en-US" sz="1200" dirty="0">
                <a:hlinkClick r:id="rId6"/>
              </a:rPr>
              <a:t>http://www.centeroninstruction.org/a-summary-of-nine-key-studies-multi-tier-intervention-and-response-to-interventions-for-students-struggling-in-</a:t>
            </a:r>
            <a:r>
              <a:rPr lang="en-US" sz="1200" dirty="0" smtClean="0">
                <a:hlinkClick r:id="rId6"/>
              </a:rPr>
              <a:t>mathematics</a:t>
            </a:r>
            <a:endParaRPr lang="en-US" sz="1200" dirty="0" smtClean="0"/>
          </a:p>
          <a:p>
            <a:pPr>
              <a:buFont typeface="Arial"/>
              <a:buChar char="•"/>
            </a:pPr>
            <a:r>
              <a:rPr lang="en-US" sz="1200" dirty="0" err="1" smtClean="0"/>
              <a:t>Scammacca</a:t>
            </a:r>
            <a:r>
              <a:rPr lang="en-US" sz="1200" dirty="0" smtClean="0"/>
              <a:t>, N., Vaughn, S., Roberts, G., </a:t>
            </a:r>
            <a:r>
              <a:rPr lang="en-US" sz="1200" dirty="0" err="1" smtClean="0"/>
              <a:t>Wanzek</a:t>
            </a:r>
            <a:r>
              <a:rPr lang="en-US" sz="1200" dirty="0" smtClean="0"/>
              <a:t>, J., &amp; </a:t>
            </a:r>
            <a:r>
              <a:rPr lang="en-US" sz="1200" dirty="0" err="1" smtClean="0"/>
              <a:t>Torgesen</a:t>
            </a:r>
            <a:r>
              <a:rPr lang="en-US" sz="1200" dirty="0" smtClean="0"/>
              <a:t>, J. K.  (2007).  </a:t>
            </a:r>
            <a:r>
              <a:rPr lang="en-US" sz="1200" i="1" dirty="0" smtClean="0"/>
              <a:t>Extensive reading interventions in grades k-3:  From research to practice</a:t>
            </a:r>
            <a:r>
              <a:rPr lang="en-US" sz="1200" dirty="0" smtClean="0"/>
              <a:t>.  Portsmouth, NH:  RMC Research Corporation, Center on Instruction.  </a:t>
            </a:r>
            <a:r>
              <a:rPr lang="en-US" sz="1200" dirty="0"/>
              <a:t>Retrieved from </a:t>
            </a:r>
            <a:r>
              <a:rPr lang="en-US" sz="1200" dirty="0">
                <a:hlinkClick r:id="rId7"/>
              </a:rPr>
              <a:t>http://www.centeroninstruction.org/extensive-reading-interventions-in-grades-k-3-from-research-to-</a:t>
            </a:r>
            <a:r>
              <a:rPr lang="en-US" sz="1200" dirty="0" smtClean="0">
                <a:hlinkClick r:id="rId7"/>
              </a:rPr>
              <a:t>practice</a:t>
            </a:r>
            <a:endParaRPr lang="en-US" sz="1200" dirty="0" smtClean="0"/>
          </a:p>
          <a:p>
            <a:pPr>
              <a:buFont typeface="Arial"/>
              <a:buChar char="•"/>
            </a:pPr>
            <a:r>
              <a:rPr lang="en-US" sz="1200" dirty="0" err="1" smtClean="0"/>
              <a:t>Torgesen</a:t>
            </a:r>
            <a:r>
              <a:rPr lang="en-US" sz="1200" dirty="0" smtClean="0"/>
              <a:t>, J. K., &amp; Miller, D. H.  (2009).  </a:t>
            </a:r>
            <a:r>
              <a:rPr lang="en-US" sz="1200" i="1" dirty="0" smtClean="0"/>
              <a:t>Assessments to guide adolescent literacy instruction</a:t>
            </a:r>
            <a:r>
              <a:rPr lang="en-US" sz="1200" dirty="0" smtClean="0"/>
              <a:t>.  Portsmouth, NH:  RMC Research Corporation, Center on Instruction.  </a:t>
            </a:r>
            <a:r>
              <a:rPr lang="en-US" sz="1200" dirty="0"/>
              <a:t>Retrieved from </a:t>
            </a:r>
            <a:r>
              <a:rPr lang="en-US" sz="1200" dirty="0">
                <a:hlinkClick r:id="rId8"/>
              </a:rPr>
              <a:t>http://www.centeroninstruction.org/assessments-to-guide-adolescent-literacy-</a:t>
            </a:r>
            <a:r>
              <a:rPr lang="en-US" sz="1200" dirty="0" smtClean="0">
                <a:hlinkClick r:id="rId8"/>
              </a:rPr>
              <a:t>instruction</a:t>
            </a:r>
            <a:endParaRPr lang="en-US" sz="1200" dirty="0" smtClean="0"/>
          </a:p>
          <a:p>
            <a:pPr>
              <a:buFont typeface="Arial"/>
              <a:buChar char="•"/>
            </a:pPr>
            <a:endParaRPr lang="en-US" sz="1200" dirty="0"/>
          </a:p>
          <a:p>
            <a:pPr>
              <a:buFont typeface="Arial"/>
              <a:buChar char="•"/>
            </a:pPr>
            <a:endParaRPr lang="en-US" sz="1400" dirty="0" smtClean="0"/>
          </a:p>
        </p:txBody>
      </p:sp>
      <p:sp>
        <p:nvSpPr>
          <p:cNvPr id="4" name="Slide Number Placeholder 3"/>
          <p:cNvSpPr>
            <a:spLocks noGrp="1"/>
          </p:cNvSpPr>
          <p:nvPr>
            <p:ph type="sldNum" sz="quarter" idx="16"/>
          </p:nvPr>
        </p:nvSpPr>
        <p:spPr/>
        <p:txBody>
          <a:bodyPr/>
          <a:lstStyle/>
          <a:p>
            <a:pPr>
              <a:defRPr/>
            </a:pPr>
            <a:fld id="{683B2322-934D-4065-90EA-412B7F03B9C0}" type="slidenum">
              <a:rPr lang="en-US" smtClean="0"/>
              <a:pPr>
                <a:defRPr/>
              </a:pPr>
              <a:t>41</a:t>
            </a:fld>
            <a:endParaRPr lang="en-US" dirty="0"/>
          </a:p>
        </p:txBody>
      </p:sp>
    </p:spTree>
    <p:extLst>
      <p:ext uri="{BB962C8B-B14F-4D97-AF65-F5344CB8AC3E}">
        <p14:creationId xmlns:p14="http://schemas.microsoft.com/office/powerpoint/2010/main" val="4891966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689" name="Title 5"/>
          <p:cNvSpPr>
            <a:spLocks noGrp="1"/>
          </p:cNvSpPr>
          <p:nvPr>
            <p:ph type="title"/>
          </p:nvPr>
        </p:nvSpPr>
        <p:spPr>
          <a:xfrm>
            <a:off x="804863" y="390525"/>
            <a:ext cx="7678737" cy="646113"/>
          </a:xfrm>
        </p:spPr>
        <p:txBody>
          <a:bodyPr/>
          <a:lstStyle/>
          <a:p>
            <a:r>
              <a:rPr lang="en-US" dirty="0" smtClean="0"/>
              <a:t>Common Themes Across Topics</a:t>
            </a:r>
          </a:p>
        </p:txBody>
      </p:sp>
      <p:sp>
        <p:nvSpPr>
          <p:cNvPr id="399361" name="Rectangle 3"/>
          <p:cNvSpPr>
            <a:spLocks noGrp="1" noChangeArrowheads="1"/>
          </p:cNvSpPr>
          <p:nvPr>
            <p:ph sz="quarter" idx="13"/>
          </p:nvPr>
        </p:nvSpPr>
        <p:spPr/>
        <p:txBody>
          <a:bodyPr/>
          <a:lstStyle/>
          <a:p>
            <a:pPr marL="800100" indent="-457200">
              <a:defRPr/>
            </a:pPr>
            <a:r>
              <a:rPr lang="en-US" dirty="0" smtClean="0">
                <a:cs typeface="Calibri"/>
              </a:rPr>
              <a:t>RTI can be used </a:t>
            </a:r>
            <a:r>
              <a:rPr lang="en-US" dirty="0">
                <a:cs typeface="Calibri"/>
              </a:rPr>
              <a:t>to </a:t>
            </a:r>
            <a:r>
              <a:rPr lang="en-US" dirty="0" smtClean="0">
                <a:cs typeface="Calibri"/>
              </a:rPr>
              <a:t>implement </a:t>
            </a:r>
            <a:r>
              <a:rPr lang="en-US" dirty="0">
                <a:cs typeface="Calibri"/>
              </a:rPr>
              <a:t>the priorities and support school </a:t>
            </a:r>
            <a:r>
              <a:rPr lang="en-US" dirty="0" smtClean="0">
                <a:cs typeface="Calibri"/>
              </a:rPr>
              <a:t>improvement</a:t>
            </a:r>
          </a:p>
          <a:p>
            <a:pPr marL="800100" indent="-457200">
              <a:defRPr/>
            </a:pPr>
            <a:r>
              <a:rPr lang="en-US" dirty="0" smtClean="0">
                <a:cs typeface="Calibri"/>
              </a:rPr>
              <a:t>Explicit links need to be made between RTI and the priorities to support collaboration</a:t>
            </a:r>
          </a:p>
          <a:p>
            <a:pPr marL="800100" indent="-457200">
              <a:defRPr/>
            </a:pPr>
            <a:r>
              <a:rPr lang="en-US" dirty="0">
                <a:cs typeface="Calibri"/>
              </a:rPr>
              <a:t>L</a:t>
            </a:r>
            <a:r>
              <a:rPr lang="en-US" dirty="0" smtClean="0">
                <a:cs typeface="Calibri"/>
              </a:rPr>
              <a:t>eadership is key to implementation</a:t>
            </a:r>
          </a:p>
          <a:p>
            <a:pPr marL="800100" indent="-457200">
              <a:defRPr/>
            </a:pPr>
            <a:r>
              <a:rPr lang="en-US" dirty="0" smtClean="0">
                <a:cs typeface="Calibri"/>
              </a:rPr>
              <a:t>Need to address sustainability</a:t>
            </a:r>
          </a:p>
          <a:p>
            <a:pPr marL="800100" indent="-457200">
              <a:defRPr/>
            </a:pPr>
            <a:endParaRPr lang="en-US" dirty="0" smtClean="0">
              <a:cs typeface="Calibri"/>
            </a:endParaRPr>
          </a:p>
          <a:p>
            <a:pPr indent="0">
              <a:buNone/>
              <a:defRPr/>
            </a:pPr>
            <a:endParaRPr lang="en-US" dirty="0" smtClean="0">
              <a:cs typeface="Calibri"/>
            </a:endParaRPr>
          </a:p>
        </p:txBody>
      </p:sp>
      <p:sp>
        <p:nvSpPr>
          <p:cNvPr id="9" name="Slide Number Placeholder 8"/>
          <p:cNvSpPr>
            <a:spLocks noGrp="1"/>
          </p:cNvSpPr>
          <p:nvPr>
            <p:ph type="sldNum" sz="quarter" idx="16"/>
          </p:nvPr>
        </p:nvSpPr>
        <p:spPr/>
        <p:txBody>
          <a:bodyPr/>
          <a:lstStyle/>
          <a:p>
            <a:pPr>
              <a:defRPr/>
            </a:pPr>
            <a:fld id="{23F99E68-869F-476D-8571-630A16C3B3D0}" type="slidenum">
              <a:rPr lang="en-US"/>
              <a:pPr>
                <a:defRPr/>
              </a:pPr>
              <a:t>42</a:t>
            </a:fld>
            <a:endParaRPr lang="en-US" dirty="0"/>
          </a:p>
        </p:txBody>
      </p:sp>
    </p:spTree>
    <p:extLst>
      <p:ext uri="{BB962C8B-B14F-4D97-AF65-F5344CB8AC3E}">
        <p14:creationId xmlns:p14="http://schemas.microsoft.com/office/powerpoint/2010/main" val="89613168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689" name="Title 5"/>
          <p:cNvSpPr>
            <a:spLocks noGrp="1"/>
          </p:cNvSpPr>
          <p:nvPr>
            <p:ph type="title"/>
          </p:nvPr>
        </p:nvSpPr>
        <p:spPr>
          <a:xfrm>
            <a:off x="804863" y="390525"/>
            <a:ext cx="7678737" cy="646113"/>
          </a:xfrm>
        </p:spPr>
        <p:txBody>
          <a:bodyPr/>
          <a:lstStyle/>
          <a:p>
            <a:r>
              <a:rPr lang="en-US" dirty="0" smtClean="0"/>
              <a:t>Recommendations for TA</a:t>
            </a:r>
          </a:p>
        </p:txBody>
      </p:sp>
      <p:sp>
        <p:nvSpPr>
          <p:cNvPr id="399361" name="Rectangle 3"/>
          <p:cNvSpPr>
            <a:spLocks noGrp="1" noChangeArrowheads="1"/>
          </p:cNvSpPr>
          <p:nvPr>
            <p:ph sz="quarter" idx="13"/>
          </p:nvPr>
        </p:nvSpPr>
        <p:spPr/>
        <p:txBody>
          <a:bodyPr/>
          <a:lstStyle/>
          <a:p>
            <a:pPr marL="800100" indent="-457200">
              <a:defRPr/>
            </a:pPr>
            <a:r>
              <a:rPr lang="en-US" dirty="0" smtClean="0">
                <a:cs typeface="Calibri"/>
              </a:rPr>
              <a:t>Promote statewide coherence by showing explicit connections between RTI and state priorities: </a:t>
            </a:r>
          </a:p>
          <a:p>
            <a:pPr marL="1200150" lvl="1" indent="-457200">
              <a:defRPr/>
            </a:pPr>
            <a:r>
              <a:rPr lang="en-US" sz="2400" dirty="0" smtClean="0">
                <a:cs typeface="Calibri"/>
              </a:rPr>
              <a:t>Align different priorities around the common framework of RTI (increase efficiency and effectiveness and promote coherence)</a:t>
            </a:r>
          </a:p>
          <a:p>
            <a:pPr marL="1200150" lvl="1" indent="-457200">
              <a:defRPr/>
            </a:pPr>
            <a:r>
              <a:rPr lang="en-US" sz="2400" dirty="0" smtClean="0">
                <a:cs typeface="Calibri"/>
              </a:rPr>
              <a:t>Provide different divisions within the state agency opportunities to talk together about RTI and state priorities</a:t>
            </a:r>
          </a:p>
          <a:p>
            <a:pPr marL="1200150" lvl="1" indent="-457200">
              <a:defRPr/>
            </a:pPr>
            <a:r>
              <a:rPr lang="en-US" sz="2400" dirty="0" smtClean="0">
                <a:cs typeface="Calibri"/>
              </a:rPr>
              <a:t>Ensure that different divisions within the state agency use common language when talking about RTI</a:t>
            </a:r>
          </a:p>
        </p:txBody>
      </p:sp>
      <p:sp>
        <p:nvSpPr>
          <p:cNvPr id="9" name="Slide Number Placeholder 8"/>
          <p:cNvSpPr>
            <a:spLocks noGrp="1"/>
          </p:cNvSpPr>
          <p:nvPr>
            <p:ph type="sldNum" sz="quarter" idx="16"/>
          </p:nvPr>
        </p:nvSpPr>
        <p:spPr/>
        <p:txBody>
          <a:bodyPr/>
          <a:lstStyle/>
          <a:p>
            <a:pPr>
              <a:defRPr/>
            </a:pPr>
            <a:fld id="{23F99E68-869F-476D-8571-630A16C3B3D0}" type="slidenum">
              <a:rPr lang="en-US"/>
              <a:pPr>
                <a:defRPr/>
              </a:pPr>
              <a:t>43</a:t>
            </a:fld>
            <a:endParaRPr lang="en-US" dirty="0"/>
          </a:p>
        </p:txBody>
      </p:sp>
    </p:spTree>
    <p:extLst>
      <p:ext uri="{BB962C8B-B14F-4D97-AF65-F5344CB8AC3E}">
        <p14:creationId xmlns:p14="http://schemas.microsoft.com/office/powerpoint/2010/main" val="89613168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sz="quarter" idx="13"/>
          </p:nvPr>
        </p:nvSpPr>
        <p:spPr/>
        <p:txBody>
          <a:bodyPr/>
          <a:lstStyle/>
          <a:p>
            <a:r>
              <a:rPr lang="en-US" dirty="0" smtClean="0"/>
              <a:t>Action planning template</a:t>
            </a:r>
            <a:endParaRPr lang="en-US" dirty="0"/>
          </a:p>
        </p:txBody>
      </p:sp>
      <p:sp>
        <p:nvSpPr>
          <p:cNvPr id="4" name="Slide Number Placeholder 3"/>
          <p:cNvSpPr>
            <a:spLocks noGrp="1"/>
          </p:cNvSpPr>
          <p:nvPr>
            <p:ph type="sldNum" sz="quarter" idx="16"/>
          </p:nvPr>
        </p:nvSpPr>
        <p:spPr/>
        <p:txBody>
          <a:bodyPr/>
          <a:lstStyle/>
          <a:p>
            <a:pPr>
              <a:defRPr/>
            </a:pPr>
            <a:fld id="{4006267C-5353-4624-B6F6-3899F6241B8D}" type="slidenum">
              <a:rPr lang="en-US" smtClean="0"/>
              <a:pPr>
                <a:defRPr/>
              </a:pPr>
              <a:t>44</a:t>
            </a:fld>
            <a:endParaRPr lang="en-US" dirty="0"/>
          </a:p>
        </p:txBody>
      </p:sp>
    </p:spTree>
    <p:extLst>
      <p:ext uri="{BB962C8B-B14F-4D97-AF65-F5344CB8AC3E}">
        <p14:creationId xmlns:p14="http://schemas.microsoft.com/office/powerpoint/2010/main" val="40839995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689" name="Title 5"/>
          <p:cNvSpPr>
            <a:spLocks noGrp="1"/>
          </p:cNvSpPr>
          <p:nvPr>
            <p:ph type="title"/>
          </p:nvPr>
        </p:nvSpPr>
        <p:spPr>
          <a:xfrm>
            <a:off x="804863" y="390525"/>
            <a:ext cx="7678737" cy="646113"/>
          </a:xfrm>
        </p:spPr>
        <p:txBody>
          <a:bodyPr/>
          <a:lstStyle/>
          <a:p>
            <a:r>
              <a:rPr lang="en-US" dirty="0" smtClean="0"/>
              <a:t>Final Thoughts</a:t>
            </a:r>
          </a:p>
        </p:txBody>
      </p:sp>
      <p:sp>
        <p:nvSpPr>
          <p:cNvPr id="399361" name="Rectangle 3"/>
          <p:cNvSpPr>
            <a:spLocks noGrp="1" noChangeArrowheads="1"/>
          </p:cNvSpPr>
          <p:nvPr>
            <p:ph sz="quarter" idx="13"/>
          </p:nvPr>
        </p:nvSpPr>
        <p:spPr/>
        <p:txBody>
          <a:bodyPr/>
          <a:lstStyle/>
          <a:p>
            <a:pPr marL="800100" indent="-457200">
              <a:defRPr/>
            </a:pPr>
            <a:r>
              <a:rPr lang="en-US" dirty="0" smtClean="0">
                <a:cs typeface="Calibri"/>
              </a:rPr>
              <a:t>Focus on state leaders– keep RTI in the front seat</a:t>
            </a:r>
          </a:p>
          <a:p>
            <a:pPr marL="800100" indent="-457200">
              <a:defRPr/>
            </a:pPr>
            <a:r>
              <a:rPr lang="en-US" dirty="0" smtClean="0">
                <a:cs typeface="Calibri"/>
              </a:rPr>
              <a:t>Include implications for districts and schools</a:t>
            </a:r>
          </a:p>
          <a:p>
            <a:pPr marL="800100" indent="-457200">
              <a:defRPr/>
            </a:pPr>
            <a:r>
              <a:rPr lang="en-US" dirty="0" smtClean="0">
                <a:solidFill>
                  <a:srgbClr val="FF0000"/>
                </a:solidFill>
                <a:cs typeface="Calibri"/>
              </a:rPr>
              <a:t>Work with each other on action planning template </a:t>
            </a:r>
            <a:r>
              <a:rPr lang="en-US" dirty="0" smtClean="0">
                <a:solidFill>
                  <a:srgbClr val="FF0000"/>
                </a:solidFill>
                <a:cs typeface="Calibri"/>
                <a:sym typeface="Wingdings"/>
              </a:rPr>
              <a:t></a:t>
            </a:r>
            <a:endParaRPr lang="en-US" dirty="0" smtClean="0">
              <a:solidFill>
                <a:srgbClr val="FF0000"/>
              </a:solidFill>
              <a:cs typeface="Calibri"/>
            </a:endParaRPr>
          </a:p>
        </p:txBody>
      </p:sp>
      <p:sp>
        <p:nvSpPr>
          <p:cNvPr id="9" name="Slide Number Placeholder 8"/>
          <p:cNvSpPr>
            <a:spLocks noGrp="1"/>
          </p:cNvSpPr>
          <p:nvPr>
            <p:ph type="sldNum" sz="quarter" idx="16"/>
          </p:nvPr>
        </p:nvSpPr>
        <p:spPr/>
        <p:txBody>
          <a:bodyPr/>
          <a:lstStyle/>
          <a:p>
            <a:pPr>
              <a:defRPr/>
            </a:pPr>
            <a:fld id="{23F99E68-869F-476D-8571-630A16C3B3D0}" type="slidenum">
              <a:rPr lang="en-US"/>
              <a:pPr>
                <a:defRPr/>
              </a:pPr>
              <a:t>45</a:t>
            </a:fld>
            <a:endParaRPr lang="en-US" dirty="0"/>
          </a:p>
        </p:txBody>
      </p:sp>
    </p:spTree>
    <p:extLst>
      <p:ext uri="{BB962C8B-B14F-4D97-AF65-F5344CB8AC3E}">
        <p14:creationId xmlns:p14="http://schemas.microsoft.com/office/powerpoint/2010/main" val="89613168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sz="quarter" idx="13"/>
          </p:nvPr>
        </p:nvSpPr>
        <p:spPr/>
        <p:txBody>
          <a:bodyPr/>
          <a:lstStyle/>
          <a:p>
            <a:r>
              <a:rPr lang="en-US" dirty="0" smtClean="0"/>
              <a:t>Please ask general questions in the chat area</a:t>
            </a:r>
          </a:p>
          <a:p>
            <a:r>
              <a:rPr lang="en-US" dirty="0" smtClean="0"/>
              <a:t>For more focused/specific discussion, we will turn off the recording in a bit</a:t>
            </a:r>
            <a:endParaRPr lang="en-US" dirty="0"/>
          </a:p>
        </p:txBody>
      </p:sp>
      <p:sp>
        <p:nvSpPr>
          <p:cNvPr id="4" name="Slide Number Placeholder 3"/>
          <p:cNvSpPr>
            <a:spLocks noGrp="1"/>
          </p:cNvSpPr>
          <p:nvPr>
            <p:ph type="sldNum" sz="quarter" idx="16"/>
          </p:nvPr>
        </p:nvSpPr>
        <p:spPr/>
        <p:txBody>
          <a:bodyPr/>
          <a:lstStyle/>
          <a:p>
            <a:pPr>
              <a:defRPr/>
            </a:pPr>
            <a:fld id="{3EFAB4B9-FB38-4665-BBA1-902F45A02C36}" type="slidenum">
              <a:rPr lang="en-US" smtClean="0"/>
              <a:pPr>
                <a:defRPr/>
              </a:pPr>
              <a:t>46</a:t>
            </a:fld>
            <a:endParaRPr lang="en-US" dirty="0"/>
          </a:p>
        </p:txBody>
      </p:sp>
    </p:spTree>
    <p:extLst>
      <p:ext uri="{BB962C8B-B14F-4D97-AF65-F5344CB8AC3E}">
        <p14:creationId xmlns:p14="http://schemas.microsoft.com/office/powerpoint/2010/main" val="1405038960"/>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 y="1463879"/>
            <a:ext cx="9143999" cy="2862322"/>
          </a:xfrm>
        </p:spPr>
        <p:txBody>
          <a:bodyPr/>
          <a:lstStyle/>
          <a:p>
            <a:r>
              <a:rPr lang="en-US" dirty="0" smtClean="0">
                <a:cs typeface="Calibri" pitchFamily="34" charset="0"/>
              </a:rPr>
              <a:t>Thank you!</a:t>
            </a:r>
            <a:br>
              <a:rPr lang="en-US" dirty="0" smtClean="0">
                <a:cs typeface="Calibri" pitchFamily="34" charset="0"/>
              </a:rPr>
            </a:br>
            <a:r>
              <a:rPr lang="en-US" dirty="0" smtClean="0">
                <a:cs typeface="Calibri" pitchFamily="34" charset="0"/>
              </a:rPr>
              <a:t/>
            </a:r>
            <a:br>
              <a:rPr lang="en-US" dirty="0" smtClean="0">
                <a:cs typeface="Calibri" pitchFamily="34" charset="0"/>
              </a:rPr>
            </a:br>
            <a:r>
              <a:rPr lang="en-US" dirty="0" smtClean="0">
                <a:cs typeface="Calibri" pitchFamily="34" charset="0"/>
              </a:rPr>
              <a:t>Please take a moment to complete our evaluation survey: </a:t>
            </a:r>
            <a:br>
              <a:rPr lang="en-US" dirty="0" smtClean="0">
                <a:cs typeface="Calibri" pitchFamily="34" charset="0"/>
              </a:rPr>
            </a:br>
            <a:r>
              <a:rPr lang="en-US" sz="3000" u="sng" dirty="0" smtClean="0">
                <a:cs typeface="Calibri" pitchFamily="34" charset="0"/>
                <a:hlinkClick r:id="rId3"/>
              </a:rPr>
              <a:t>http</a:t>
            </a:r>
            <a:r>
              <a:rPr lang="en-US" sz="3000" u="sng" dirty="0">
                <a:cs typeface="Calibri" pitchFamily="34" charset="0"/>
                <a:hlinkClick r:id="rId3"/>
              </a:rPr>
              <a:t>://</a:t>
            </a:r>
            <a:r>
              <a:rPr lang="en-US" sz="3000" u="sng" dirty="0" smtClean="0">
                <a:cs typeface="Calibri" pitchFamily="34" charset="0"/>
                <a:hlinkClick r:id="rId3"/>
              </a:rPr>
              <a:t>www.surveymonkey.com/s/VL2TTQ9</a:t>
            </a:r>
            <a:r>
              <a:rPr lang="en-US" u="sng" dirty="0">
                <a:cs typeface="Calibri" pitchFamily="34" charset="0"/>
              </a:rPr>
              <a:t> </a:t>
            </a:r>
            <a:endParaRPr lang="en-US" dirty="0">
              <a:cs typeface="Calibri" pitchFamily="34" charset="0"/>
            </a:endParaRPr>
          </a:p>
        </p:txBody>
      </p:sp>
      <p:sp>
        <p:nvSpPr>
          <p:cNvPr id="4" name="Slide Number Placeholder 3"/>
          <p:cNvSpPr>
            <a:spLocks noGrp="1"/>
          </p:cNvSpPr>
          <p:nvPr>
            <p:ph type="sldNum" sz="quarter" idx="12"/>
          </p:nvPr>
        </p:nvSpPr>
        <p:spPr/>
        <p:txBody>
          <a:bodyPr/>
          <a:lstStyle/>
          <a:p>
            <a:pPr>
              <a:defRPr/>
            </a:pPr>
            <a:fld id="{3EFAB4B9-FB38-4665-BBA1-902F45A02C36}" type="slidenum">
              <a:rPr lang="en-US" smtClean="0"/>
              <a:pPr>
                <a:defRPr/>
              </a:pPr>
              <a:t>47</a:t>
            </a:fld>
            <a:endParaRPr lang="en-US" dirty="0"/>
          </a:p>
        </p:txBody>
      </p:sp>
    </p:spTree>
    <p:extLst>
      <p:ext uri="{BB962C8B-B14F-4D97-AF65-F5344CB8AC3E}">
        <p14:creationId xmlns:p14="http://schemas.microsoft.com/office/powerpoint/2010/main" val="290564142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4863" y="235734"/>
            <a:ext cx="7678737" cy="954107"/>
          </a:xfrm>
        </p:spPr>
        <p:txBody>
          <a:bodyPr/>
          <a:lstStyle/>
          <a:p>
            <a:r>
              <a:rPr lang="en-US" sz="2800" dirty="0" smtClean="0"/>
              <a:t>Working Meeting:  </a:t>
            </a:r>
            <a:r>
              <a:rPr lang="en-US" sz="2800" i="1" dirty="0"/>
              <a:t>RTI and State Priorities:  Aligning Educational Initiatives</a:t>
            </a:r>
            <a:endParaRPr lang="en-US" sz="2800" dirty="0"/>
          </a:p>
        </p:txBody>
      </p:sp>
      <p:sp>
        <p:nvSpPr>
          <p:cNvPr id="3" name="Content Placeholder 2"/>
          <p:cNvSpPr>
            <a:spLocks noGrp="1"/>
          </p:cNvSpPr>
          <p:nvPr>
            <p:ph sz="quarter" idx="13"/>
          </p:nvPr>
        </p:nvSpPr>
        <p:spPr/>
        <p:txBody>
          <a:bodyPr/>
          <a:lstStyle/>
          <a:p>
            <a:pPr marL="0" indent="0">
              <a:buNone/>
            </a:pPr>
            <a:r>
              <a:rPr lang="en-US" dirty="0" smtClean="0"/>
              <a:t>Pre-Meeting Survey to determine highest priority areas:</a:t>
            </a:r>
          </a:p>
          <a:p>
            <a:pPr lvl="1"/>
            <a:r>
              <a:rPr lang="en-US" dirty="0" smtClean="0"/>
              <a:t>SIG/School Turnaround</a:t>
            </a:r>
          </a:p>
          <a:p>
            <a:pPr lvl="1"/>
            <a:r>
              <a:rPr lang="en-US" dirty="0" smtClean="0"/>
              <a:t>Diverse Learners</a:t>
            </a:r>
          </a:p>
          <a:p>
            <a:pPr lvl="2"/>
            <a:r>
              <a:rPr lang="en-US" dirty="0" smtClean="0"/>
              <a:t>Students with Disabilities</a:t>
            </a:r>
          </a:p>
          <a:p>
            <a:pPr lvl="2"/>
            <a:r>
              <a:rPr lang="en-US" dirty="0" smtClean="0"/>
              <a:t>English language learners</a:t>
            </a:r>
          </a:p>
          <a:p>
            <a:pPr lvl="1"/>
            <a:r>
              <a:rPr lang="en-US" dirty="0" smtClean="0"/>
              <a:t>College and Career Readiness</a:t>
            </a:r>
          </a:p>
          <a:p>
            <a:pPr lvl="2"/>
            <a:r>
              <a:rPr lang="en-US" dirty="0" smtClean="0"/>
              <a:t>Common Core State Standards</a:t>
            </a:r>
          </a:p>
        </p:txBody>
      </p:sp>
      <p:sp>
        <p:nvSpPr>
          <p:cNvPr id="4" name="Slide Number Placeholder 3"/>
          <p:cNvSpPr>
            <a:spLocks noGrp="1"/>
          </p:cNvSpPr>
          <p:nvPr>
            <p:ph type="sldNum" sz="quarter" idx="16"/>
          </p:nvPr>
        </p:nvSpPr>
        <p:spPr/>
        <p:txBody>
          <a:bodyPr/>
          <a:lstStyle/>
          <a:p>
            <a:pPr>
              <a:defRPr/>
            </a:pPr>
            <a:fld id="{3EFAB4B9-FB38-4665-BBA1-902F45A02C36}" type="slidenum">
              <a:rPr lang="en-US" smtClean="0"/>
              <a:pPr>
                <a:defRPr/>
              </a:pPr>
              <a:t>5</a:t>
            </a:fld>
            <a:endParaRPr lang="en-US" dirty="0"/>
          </a:p>
        </p:txBody>
      </p:sp>
    </p:spTree>
    <p:extLst>
      <p:ext uri="{BB962C8B-B14F-4D97-AF65-F5344CB8AC3E}">
        <p14:creationId xmlns:p14="http://schemas.microsoft.com/office/powerpoint/2010/main" val="59639192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2593" name="Title 6"/>
          <p:cNvSpPr>
            <a:spLocks noGrp="1"/>
          </p:cNvSpPr>
          <p:nvPr>
            <p:ph type="title"/>
          </p:nvPr>
        </p:nvSpPr>
        <p:spPr>
          <a:xfrm>
            <a:off x="804863" y="390525"/>
            <a:ext cx="7678737" cy="646113"/>
          </a:xfrm>
        </p:spPr>
        <p:txBody>
          <a:bodyPr/>
          <a:lstStyle/>
          <a:p>
            <a:r>
              <a:rPr lang="en-US" dirty="0" smtClean="0"/>
              <a:t>Overview of the System</a:t>
            </a:r>
          </a:p>
        </p:txBody>
      </p:sp>
      <p:sp>
        <p:nvSpPr>
          <p:cNvPr id="11" name="Slide Number Placeholder 10"/>
          <p:cNvSpPr>
            <a:spLocks noGrp="1"/>
          </p:cNvSpPr>
          <p:nvPr>
            <p:ph type="sldNum" sz="quarter" idx="16"/>
          </p:nvPr>
        </p:nvSpPr>
        <p:spPr/>
        <p:txBody>
          <a:bodyPr/>
          <a:lstStyle/>
          <a:p>
            <a:pPr>
              <a:defRPr/>
            </a:pPr>
            <a:fld id="{8D34D454-3F1F-404A-AA0D-0708414D173B}" type="slidenum">
              <a:rPr lang="en-US"/>
              <a:pPr>
                <a:defRPr/>
              </a:pPr>
              <a:t>6</a:t>
            </a:fld>
            <a:endParaRPr lang="en-US" dirty="0"/>
          </a:p>
        </p:txBody>
      </p:sp>
      <p:pic>
        <p:nvPicPr>
          <p:cNvPr id="6" name="Content Placeholder 5" descr="A5 product.png"/>
          <p:cNvPicPr>
            <a:picLocks noGrp="1" noChangeAspect="1"/>
          </p:cNvPicPr>
          <p:nvPr>
            <p:ph sz="quarter" idx="13"/>
          </p:nvPr>
        </p:nvPicPr>
        <p:blipFill rotWithShape="1">
          <a:blip r:embed="rId3">
            <a:extLst>
              <a:ext uri="{28A0092B-C50C-407E-A947-70E740481C1C}">
                <a14:useLocalDpi xmlns:a14="http://schemas.microsoft.com/office/drawing/2010/main" val="0"/>
              </a:ext>
            </a:extLst>
          </a:blip>
          <a:srcRect t="17717" b="18975"/>
          <a:stretch/>
        </p:blipFill>
        <p:spPr>
          <a:xfrm>
            <a:off x="732632" y="1923561"/>
            <a:ext cx="7678737" cy="3645921"/>
          </a:xfrm>
        </p:spPr>
      </p:pic>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41" name="Title 6"/>
          <p:cNvSpPr>
            <a:spLocks noGrp="1"/>
          </p:cNvSpPr>
          <p:nvPr>
            <p:ph type="title"/>
          </p:nvPr>
        </p:nvSpPr>
        <p:spPr>
          <a:xfrm>
            <a:off x="804863" y="390525"/>
            <a:ext cx="7678737" cy="646113"/>
          </a:xfrm>
        </p:spPr>
        <p:txBody>
          <a:bodyPr/>
          <a:lstStyle/>
          <a:p>
            <a:r>
              <a:rPr lang="en-US" dirty="0" smtClean="0"/>
              <a:t>Dynamic Inputs</a:t>
            </a:r>
          </a:p>
        </p:txBody>
      </p:sp>
      <p:sp>
        <p:nvSpPr>
          <p:cNvPr id="624642" name="Content Placeholder 7"/>
          <p:cNvSpPr>
            <a:spLocks noGrp="1"/>
          </p:cNvSpPr>
          <p:nvPr>
            <p:ph sz="quarter" idx="13"/>
          </p:nvPr>
        </p:nvSpPr>
        <p:spPr/>
        <p:txBody>
          <a:bodyPr/>
          <a:lstStyle/>
          <a:p>
            <a:r>
              <a:rPr lang="en-US" dirty="0" smtClean="0">
                <a:latin typeface="Calibri" charset="0"/>
              </a:rPr>
              <a:t>Policy</a:t>
            </a:r>
          </a:p>
          <a:p>
            <a:r>
              <a:rPr lang="en-US" dirty="0" smtClean="0">
                <a:latin typeface="Calibri" charset="0"/>
              </a:rPr>
              <a:t>Funding</a:t>
            </a:r>
          </a:p>
          <a:p>
            <a:r>
              <a:rPr lang="en-US" dirty="0" smtClean="0">
                <a:latin typeface="Calibri" charset="0"/>
              </a:rPr>
              <a:t>Standards</a:t>
            </a:r>
          </a:p>
          <a:p>
            <a:r>
              <a:rPr lang="en-US" dirty="0" smtClean="0">
                <a:latin typeface="Calibri" charset="0"/>
              </a:rPr>
              <a:t>Curricula</a:t>
            </a:r>
          </a:p>
          <a:p>
            <a:pPr lvl="1"/>
            <a:r>
              <a:rPr lang="en-US" dirty="0" smtClean="0">
                <a:latin typeface="Calibri" charset="0"/>
              </a:rPr>
              <a:t>Assessments/accountability requirements</a:t>
            </a:r>
          </a:p>
        </p:txBody>
      </p:sp>
      <p:sp>
        <p:nvSpPr>
          <p:cNvPr id="11" name="Slide Number Placeholder 10"/>
          <p:cNvSpPr>
            <a:spLocks noGrp="1"/>
          </p:cNvSpPr>
          <p:nvPr>
            <p:ph type="sldNum" sz="quarter" idx="16"/>
          </p:nvPr>
        </p:nvSpPr>
        <p:spPr/>
        <p:txBody>
          <a:bodyPr/>
          <a:lstStyle/>
          <a:p>
            <a:pPr>
              <a:defRPr/>
            </a:pPr>
            <a:fld id="{772A6809-D323-4B1A-ABA6-79A18938FFD5}" type="slidenum">
              <a:rPr lang="en-US"/>
              <a:pPr>
                <a:defRPr/>
              </a:pPr>
              <a:t>7</a:t>
            </a:fld>
            <a:endParaRPr lang="en-US"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Robust Instructional System</a:t>
            </a:r>
            <a:endParaRPr lang="en-US" dirty="0"/>
          </a:p>
        </p:txBody>
      </p:sp>
      <p:sp>
        <p:nvSpPr>
          <p:cNvPr id="3" name="Content Placeholder 2"/>
          <p:cNvSpPr>
            <a:spLocks noGrp="1"/>
          </p:cNvSpPr>
          <p:nvPr>
            <p:ph sz="quarter" idx="13"/>
          </p:nvPr>
        </p:nvSpPr>
        <p:spPr/>
        <p:txBody>
          <a:bodyPr/>
          <a:lstStyle/>
          <a:p>
            <a:r>
              <a:rPr lang="en-US" dirty="0" smtClean="0">
                <a:cs typeface="Calibri"/>
              </a:rPr>
              <a:t>Efficient allocation of resources</a:t>
            </a:r>
          </a:p>
          <a:p>
            <a:pPr lvl="1"/>
            <a:r>
              <a:rPr lang="en-US" dirty="0" smtClean="0">
                <a:cs typeface="Calibri"/>
              </a:rPr>
              <a:t>Evidence-based practices</a:t>
            </a:r>
          </a:p>
          <a:p>
            <a:pPr lvl="1"/>
            <a:r>
              <a:rPr lang="en-US" dirty="0" smtClean="0">
                <a:cs typeface="Calibri"/>
              </a:rPr>
              <a:t>Effective instruction</a:t>
            </a:r>
          </a:p>
          <a:p>
            <a:pPr lvl="1"/>
            <a:r>
              <a:rPr lang="en-US" dirty="0" smtClean="0">
                <a:cs typeface="Calibri"/>
              </a:rPr>
              <a:t>Effective assessment</a:t>
            </a:r>
          </a:p>
          <a:p>
            <a:pPr lvl="1"/>
            <a:r>
              <a:rPr lang="en-US" dirty="0" smtClean="0">
                <a:cs typeface="Calibri"/>
              </a:rPr>
              <a:t>Data</a:t>
            </a:r>
            <a:r>
              <a:rPr lang="en-US" dirty="0">
                <a:cs typeface="Calibri"/>
              </a:rPr>
              <a:t>-based instructional decision-making</a:t>
            </a:r>
          </a:p>
          <a:p>
            <a:endParaRPr lang="en-US" dirty="0"/>
          </a:p>
        </p:txBody>
      </p:sp>
      <p:sp>
        <p:nvSpPr>
          <p:cNvPr id="4" name="Slide Number Placeholder 3"/>
          <p:cNvSpPr>
            <a:spLocks noGrp="1"/>
          </p:cNvSpPr>
          <p:nvPr>
            <p:ph type="sldNum" sz="quarter" idx="16"/>
          </p:nvPr>
        </p:nvSpPr>
        <p:spPr/>
        <p:txBody>
          <a:bodyPr/>
          <a:lstStyle/>
          <a:p>
            <a:pPr>
              <a:defRPr/>
            </a:pPr>
            <a:fld id="{3EFAB4B9-FB38-4665-BBA1-902F45A02C36}" type="slidenum">
              <a:rPr lang="en-US" smtClean="0"/>
              <a:pPr>
                <a:defRPr/>
              </a:pPr>
              <a:t>8</a:t>
            </a:fld>
            <a:endParaRPr lang="en-US" dirty="0"/>
          </a:p>
        </p:txBody>
      </p:sp>
    </p:spTree>
    <p:extLst>
      <p:ext uri="{BB962C8B-B14F-4D97-AF65-F5344CB8AC3E}">
        <p14:creationId xmlns:p14="http://schemas.microsoft.com/office/powerpoint/2010/main" val="2343760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689" name="Title 5"/>
          <p:cNvSpPr>
            <a:spLocks noGrp="1"/>
          </p:cNvSpPr>
          <p:nvPr>
            <p:ph type="title"/>
          </p:nvPr>
        </p:nvSpPr>
        <p:spPr>
          <a:xfrm>
            <a:off x="804863" y="390525"/>
            <a:ext cx="7678737" cy="646113"/>
          </a:xfrm>
        </p:spPr>
        <p:txBody>
          <a:bodyPr/>
          <a:lstStyle/>
          <a:p>
            <a:r>
              <a:rPr lang="en-US" dirty="0" smtClean="0"/>
              <a:t>Desired Outputs</a:t>
            </a:r>
          </a:p>
        </p:txBody>
      </p:sp>
      <p:sp>
        <p:nvSpPr>
          <p:cNvPr id="399361" name="Rectangle 3"/>
          <p:cNvSpPr>
            <a:spLocks noGrp="1" noChangeArrowheads="1"/>
          </p:cNvSpPr>
          <p:nvPr>
            <p:ph sz="quarter" idx="13"/>
          </p:nvPr>
        </p:nvSpPr>
        <p:spPr/>
        <p:txBody>
          <a:bodyPr/>
          <a:lstStyle/>
          <a:p>
            <a:pPr marL="800100" indent="-457200">
              <a:defRPr/>
            </a:pPr>
            <a:r>
              <a:rPr lang="en-US" dirty="0" smtClean="0">
                <a:cs typeface="Calibri"/>
              </a:rPr>
              <a:t>All </a:t>
            </a:r>
            <a:r>
              <a:rPr lang="en-US" dirty="0"/>
              <a:t>students graduate College and Career </a:t>
            </a:r>
            <a:r>
              <a:rPr lang="en-US" dirty="0" smtClean="0"/>
              <a:t>Ready</a:t>
            </a:r>
            <a:endParaRPr lang="en-US" dirty="0" smtClean="0">
              <a:cs typeface="Calibri"/>
            </a:endParaRPr>
          </a:p>
          <a:p>
            <a:pPr marL="1200150" lvl="1" indent="-457200">
              <a:defRPr/>
            </a:pPr>
            <a:r>
              <a:rPr lang="en-US" dirty="0" smtClean="0">
                <a:cs typeface="Calibri"/>
              </a:rPr>
              <a:t>English language learners</a:t>
            </a:r>
          </a:p>
          <a:p>
            <a:pPr marL="1200150" lvl="1" indent="-457200">
              <a:defRPr/>
            </a:pPr>
            <a:r>
              <a:rPr lang="en-US" dirty="0" smtClean="0">
                <a:cs typeface="Calibri"/>
              </a:rPr>
              <a:t>Struggling students</a:t>
            </a:r>
          </a:p>
          <a:p>
            <a:pPr marL="1200150" lvl="1" indent="-457200">
              <a:defRPr/>
            </a:pPr>
            <a:r>
              <a:rPr lang="en-US" dirty="0" smtClean="0">
                <a:cs typeface="Calibri"/>
              </a:rPr>
              <a:t>Students with disabilities</a:t>
            </a:r>
          </a:p>
          <a:p>
            <a:pPr marL="1200150" lvl="1" indent="-457200">
              <a:defRPr/>
            </a:pPr>
            <a:r>
              <a:rPr lang="en-US" dirty="0" smtClean="0">
                <a:cs typeface="Calibri"/>
              </a:rPr>
              <a:t>Gifted and talented</a:t>
            </a:r>
          </a:p>
        </p:txBody>
      </p:sp>
      <p:sp>
        <p:nvSpPr>
          <p:cNvPr id="9" name="Slide Number Placeholder 8"/>
          <p:cNvSpPr>
            <a:spLocks noGrp="1"/>
          </p:cNvSpPr>
          <p:nvPr>
            <p:ph type="sldNum" sz="quarter" idx="16"/>
          </p:nvPr>
        </p:nvSpPr>
        <p:spPr/>
        <p:txBody>
          <a:bodyPr/>
          <a:lstStyle/>
          <a:p>
            <a:pPr>
              <a:defRPr/>
            </a:pPr>
            <a:fld id="{23F99E68-869F-476D-8571-630A16C3B3D0}" type="slidenum">
              <a:rPr lang="en-US"/>
              <a:pPr>
                <a:defRPr/>
              </a:pPr>
              <a:t>9</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dvantage">
      <a:majorFont>
        <a:latin typeface="Rockwell"/>
        <a:ea typeface=""/>
        <a:cs typeface=""/>
        <a:font script="Jpan" typeface="ＭＳ ゴシック"/>
      </a:majorFont>
      <a:minorFont>
        <a:latin typeface="Rockwell"/>
        <a:ea typeface=""/>
        <a:cs typeface=""/>
        <a:font script="Jpan" typeface="ＭＳ 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11287</TotalTime>
  <Words>5643</Words>
  <Application>Microsoft Macintosh PowerPoint</Application>
  <PresentationFormat>On-screen Show (4:3)</PresentationFormat>
  <Paragraphs>439</Paragraphs>
  <Slides>47</Slides>
  <Notes>47</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Office Theme</vt:lpstr>
      <vt:lpstr>Connecting RTI to New Priorities:  Aligning Educational Initiatives</vt:lpstr>
      <vt:lpstr>Disclaimer</vt:lpstr>
      <vt:lpstr>Agenda</vt:lpstr>
      <vt:lpstr>History of the Project</vt:lpstr>
      <vt:lpstr>Working Meeting:  RTI and State Priorities:  Aligning Educational Initiatives</vt:lpstr>
      <vt:lpstr>Overview of the System</vt:lpstr>
      <vt:lpstr>Dynamic Inputs</vt:lpstr>
      <vt:lpstr>Robust Instructional System</vt:lpstr>
      <vt:lpstr>Desired Outputs</vt:lpstr>
      <vt:lpstr>School Improvement Grants</vt:lpstr>
      <vt:lpstr>School Improvement Grants</vt:lpstr>
      <vt:lpstr>SIG Alignment with RTI</vt:lpstr>
      <vt:lpstr>SIG Big Ideas</vt:lpstr>
      <vt:lpstr>SIG and RTI</vt:lpstr>
      <vt:lpstr>SIG and RTI</vt:lpstr>
      <vt:lpstr>SIG and RTI</vt:lpstr>
      <vt:lpstr>Self Reflection: </vt:lpstr>
      <vt:lpstr>Resources</vt:lpstr>
      <vt:lpstr>Common Core State Standards</vt:lpstr>
      <vt:lpstr>Common Core State Standards</vt:lpstr>
      <vt:lpstr>CCSS Alignment with RTI</vt:lpstr>
      <vt:lpstr>CCSS Big Ideas</vt:lpstr>
      <vt:lpstr>CCSS and RTI</vt:lpstr>
      <vt:lpstr>CCSS and RTI</vt:lpstr>
      <vt:lpstr>CCSS and RTI</vt:lpstr>
      <vt:lpstr>Self Reflection:</vt:lpstr>
      <vt:lpstr>Resources</vt:lpstr>
      <vt:lpstr>College and Career Readiness for  English Language Learners</vt:lpstr>
      <vt:lpstr>English Language Learners</vt:lpstr>
      <vt:lpstr>ELL Alignment with RTI</vt:lpstr>
      <vt:lpstr>ELL Alignment with RTI</vt:lpstr>
      <vt:lpstr>ELL Big Ideas</vt:lpstr>
      <vt:lpstr>Self Reflection: </vt:lpstr>
      <vt:lpstr>Resources</vt:lpstr>
      <vt:lpstr>Resources</vt:lpstr>
      <vt:lpstr>College and Career Readiness for Students with Disabilities</vt:lpstr>
      <vt:lpstr>Students with Disabilities</vt:lpstr>
      <vt:lpstr>SWD Alignment with RTI</vt:lpstr>
      <vt:lpstr>SWD Big Ideas</vt:lpstr>
      <vt:lpstr>Self Reflection: </vt:lpstr>
      <vt:lpstr>Resources</vt:lpstr>
      <vt:lpstr>Common Themes Across Topics</vt:lpstr>
      <vt:lpstr>Recommendations for TA</vt:lpstr>
      <vt:lpstr>Next Steps</vt:lpstr>
      <vt:lpstr>Final Thoughts</vt:lpstr>
      <vt:lpstr>Questions?</vt:lpstr>
      <vt:lpstr>Thank you!  Please take a moment to complete our evaluation survey:  http://www.surveymonkey.com/s/VL2TTQ9 </vt:lpstr>
    </vt:vector>
  </TitlesOfParts>
  <Company>Instructional Research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Joe</dc:creator>
  <cp:lastModifiedBy>Christy Murray</cp:lastModifiedBy>
  <cp:revision>327</cp:revision>
  <cp:lastPrinted>2011-10-03T14:44:30Z</cp:lastPrinted>
  <dcterms:created xsi:type="dcterms:W3CDTF">2011-01-21T17:33:22Z</dcterms:created>
  <dcterms:modified xsi:type="dcterms:W3CDTF">2011-10-04T16:23:53Z</dcterms:modified>
</cp:coreProperties>
</file>