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0"/>
  </p:notesMasterIdLst>
  <p:sldIdLst>
    <p:sldId id="282" r:id="rId2"/>
    <p:sldId id="284" r:id="rId3"/>
    <p:sldId id="270" r:id="rId4"/>
    <p:sldId id="263" r:id="rId5"/>
    <p:sldId id="277" r:id="rId6"/>
    <p:sldId id="271" r:id="rId7"/>
    <p:sldId id="272" r:id="rId8"/>
    <p:sldId id="273" r:id="rId9"/>
    <p:sldId id="264" r:id="rId10"/>
    <p:sldId id="265" r:id="rId11"/>
    <p:sldId id="258" r:id="rId12"/>
    <p:sldId id="259" r:id="rId13"/>
    <p:sldId id="260" r:id="rId14"/>
    <p:sldId id="261" r:id="rId15"/>
    <p:sldId id="266" r:id="rId16"/>
    <p:sldId id="285" r:id="rId17"/>
    <p:sldId id="286" r:id="rId18"/>
    <p:sldId id="287" r:id="rId19"/>
    <p:sldId id="288" r:id="rId20"/>
    <p:sldId id="278" r:id="rId21"/>
    <p:sldId id="267" r:id="rId22"/>
    <p:sldId id="268" r:id="rId23"/>
    <p:sldId id="269" r:id="rId24"/>
    <p:sldId id="274" r:id="rId25"/>
    <p:sldId id="275" r:id="rId26"/>
    <p:sldId id="276" r:id="rId27"/>
    <p:sldId id="279" r:id="rId28"/>
    <p:sldId id="280"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6" d="100"/>
          <a:sy n="66" d="100"/>
        </p:scale>
        <p:origin x="-634" y="-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9B967B-98A2-C342-A292-CF4D7FCA8E10}" type="datetimeFigureOut">
              <a:rPr lang="en-US" smtClean="0"/>
              <a:pPr/>
              <a:t>9/22/2011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AD0AD8-CA21-BE48-962B-C667842A87D8}" type="slidenum">
              <a:rPr lang="en-US" smtClean="0"/>
              <a:pPr/>
              <a:t>‹#›</a:t>
            </a:fld>
            <a:endParaRPr lang="en-US"/>
          </a:p>
        </p:txBody>
      </p:sp>
    </p:spTree>
    <p:extLst>
      <p:ext uri="{BB962C8B-B14F-4D97-AF65-F5344CB8AC3E}">
        <p14:creationId xmlns:p14="http://schemas.microsoft.com/office/powerpoint/2010/main" val="282882890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D7E342AD-0C0B-3E45-A983-23217DD58DA4}" type="slidenum">
              <a:rPr lang="en-US"/>
              <a:pPr/>
              <a:t>4</a:t>
            </a:fld>
            <a:endParaRPr lang="en-US"/>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a:ln/>
        </p:spPr>
        <p:txBody>
          <a:bodyPr/>
          <a:lstStyle/>
          <a:p>
            <a:pPr marL="149550" indent="-149550">
              <a:lnSpc>
                <a:spcPct val="80000"/>
              </a:lnSpc>
            </a:pPr>
            <a:endParaRPr lang="en-US" sz="800" b="1"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1EBED6CB-7272-3445-8DC5-A29ADB5CD0E8}" type="slidenum">
              <a:rPr lang="en-US"/>
              <a:pPr/>
              <a:t>9</a:t>
            </a:fld>
            <a:endParaRPr lang="en-US"/>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FB71B43E-7D1D-7D4E-818D-5D756756C966}" type="slidenum">
              <a:rPr lang="en-US"/>
              <a:pPr/>
              <a:t>10</a:t>
            </a:fld>
            <a:endParaRPr lang="en-US"/>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Date Placeholder 3"/>
          <p:cNvSpPr>
            <a:spLocks noGrp="1"/>
          </p:cNvSpPr>
          <p:nvPr>
            <p:ph type="dt" sz="quarter" idx="1"/>
          </p:nvPr>
        </p:nvSpPr>
        <p:spPr>
          <a:noFill/>
        </p:spPr>
        <p:txBody>
          <a:bodyPr/>
          <a:lstStyle/>
          <a:p>
            <a:r>
              <a:rPr lang="en-US" smtClean="0"/>
              <a:t>8/11/11</a:t>
            </a:r>
          </a:p>
        </p:txBody>
      </p:sp>
      <p:sp>
        <p:nvSpPr>
          <p:cNvPr id="67589" name="Slide Number Placeholder 4"/>
          <p:cNvSpPr>
            <a:spLocks noGrp="1"/>
          </p:cNvSpPr>
          <p:nvPr>
            <p:ph type="sldNum" sz="quarter" idx="5"/>
          </p:nvPr>
        </p:nvSpPr>
        <p:spPr>
          <a:noFill/>
        </p:spPr>
        <p:txBody>
          <a:bodyPr/>
          <a:lstStyle/>
          <a:p>
            <a:fld id="{CA29318C-36C7-3E4A-BAD5-F86A15034FF0}" type="slidenum">
              <a:rPr lang="en-US" smtClean="0"/>
              <a:pPr/>
              <a:t>12</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fld id="{57575050-4A7C-8C4B-9BCE-E6394A51D3B0}" type="slidenum">
              <a:rPr lang="en-US"/>
              <a:pPr/>
              <a:t>15</a:t>
            </a:fld>
            <a:endParaRPr lang="en-US"/>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examples</a:t>
            </a:r>
            <a:endParaRPr lang="en-US" dirty="0"/>
          </a:p>
        </p:txBody>
      </p:sp>
      <p:sp>
        <p:nvSpPr>
          <p:cNvPr id="4" name="Slide Number Placeholder 3"/>
          <p:cNvSpPr>
            <a:spLocks noGrp="1"/>
          </p:cNvSpPr>
          <p:nvPr>
            <p:ph type="sldNum" sz="quarter" idx="10"/>
          </p:nvPr>
        </p:nvSpPr>
        <p:spPr/>
        <p:txBody>
          <a:bodyPr/>
          <a:lstStyle/>
          <a:p>
            <a:fld id="{BCAD0AD8-CA21-BE48-962B-C667842A87D8}" type="slidenum">
              <a:rPr lang="en-US" smtClean="0"/>
              <a:pPr/>
              <a:t>23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71454" y="2130425"/>
            <a:ext cx="8215346"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471454" y="3886200"/>
            <a:ext cx="8215345"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atin typeface="Gotham-Book"/>
                <a:cs typeface="Gotham-Book"/>
              </a:defRPr>
            </a:lvl1p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lvl1pPr>
              <a:defRPr b="0" i="0">
                <a:latin typeface="Gotham-Book"/>
                <a:cs typeface="Gotham-Book"/>
              </a:defRPr>
            </a:lvl1pPr>
          </a:lstStyle>
          <a:p>
            <a:endParaRPr lang="en-US"/>
          </a:p>
        </p:txBody>
      </p:sp>
      <p:sp>
        <p:nvSpPr>
          <p:cNvPr id="6" name="Slide Number Placeholder 5"/>
          <p:cNvSpPr>
            <a:spLocks noGrp="1"/>
          </p:cNvSpPr>
          <p:nvPr>
            <p:ph type="sldNum" sz="quarter" idx="12"/>
          </p:nvPr>
        </p:nvSpPr>
        <p:spPr/>
        <p:txBody>
          <a:bodyPr/>
          <a:lstStyle>
            <a:lvl1pPr>
              <a:defRPr>
                <a:latin typeface="Gotham-Book"/>
                <a:cs typeface="Gotham-Book"/>
              </a:defRPr>
            </a:lvl1pPr>
          </a:lstStyle>
          <a:p>
            <a:fld id="{340A508E-0B47-CB46-97DB-6C59689D8184}" type="slidenum">
              <a:rPr lang="en-US" smtClean="0"/>
              <a:pPr/>
              <a:t>‹#›</a:t>
            </a:fld>
            <a:endParaRPr lang="en-US"/>
          </a:p>
        </p:txBody>
      </p:sp>
      <p:sp>
        <p:nvSpPr>
          <p:cNvPr id="10"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buFontTx/>
              <a:buNone/>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A508E-0B47-CB46-97DB-6C59689D8184}" type="slidenum">
              <a:rPr lang="en-US" smtClean="0"/>
              <a:pPr/>
              <a:t>‹#›</a:t>
            </a:fld>
            <a:endParaRPr lang="en-US"/>
          </a:p>
        </p:txBody>
      </p:sp>
      <p:sp>
        <p:nvSpPr>
          <p:cNvPr id="8"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43614" y="1035538"/>
            <a:ext cx="1643185" cy="50906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71454" y="1035538"/>
            <a:ext cx="6376778" cy="5090625"/>
          </a:xfrm>
        </p:spPr>
        <p:txBody>
          <a:bodyPr vert="eaVert"/>
          <a:lstStyle>
            <a:lvl1pPr>
              <a:buFontTx/>
              <a:buNone/>
              <a:defRPr/>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A508E-0B47-CB46-97DB-6C59689D8184}" type="slidenum">
              <a:rPr lang="en-US" smtClean="0"/>
              <a:pPr/>
              <a:t>‹#›</a:t>
            </a:fld>
            <a:endParaRPr lang="en-US"/>
          </a:p>
        </p:txBody>
      </p:sp>
      <p:sp>
        <p:nvSpPr>
          <p:cNvPr id="8"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71454" y="2130425"/>
            <a:ext cx="8215346" cy="1470025"/>
          </a:xfrm>
        </p:spPr>
        <p:txBody>
          <a:bodyPr/>
          <a:lstStyle/>
          <a:p>
            <a:r>
              <a:rPr lang="en-US" smtClean="0"/>
              <a:t>Click to edit Master title style</a:t>
            </a:r>
            <a:endParaRPr lang="en-US" dirty="0"/>
          </a:p>
        </p:txBody>
      </p:sp>
      <p:sp>
        <p:nvSpPr>
          <p:cNvPr id="3" name="Subtitle 2"/>
          <p:cNvSpPr>
            <a:spLocks noGrp="1"/>
          </p:cNvSpPr>
          <p:nvPr>
            <p:ph type="subTitle" idx="1"/>
          </p:nvPr>
        </p:nvSpPr>
        <p:spPr>
          <a:xfrm>
            <a:off x="471454" y="3886200"/>
            <a:ext cx="8215346" cy="1752600"/>
          </a:xfrm>
        </p:spPr>
        <p:txBody>
          <a:bodyPr/>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atin typeface="Gotham-Book"/>
                <a:cs typeface="Gotham-Book"/>
              </a:defRPr>
            </a:lvl1p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lvl1pPr>
              <a:defRPr b="0" i="0">
                <a:latin typeface="Gotham-Book"/>
                <a:cs typeface="Gotham-Book"/>
              </a:defRPr>
            </a:lvl1pPr>
          </a:lstStyle>
          <a:p>
            <a:endParaRPr lang="en-US"/>
          </a:p>
        </p:txBody>
      </p:sp>
      <p:sp>
        <p:nvSpPr>
          <p:cNvPr id="6" name="Slide Number Placeholder 5"/>
          <p:cNvSpPr>
            <a:spLocks noGrp="1"/>
          </p:cNvSpPr>
          <p:nvPr>
            <p:ph type="sldNum" sz="quarter" idx="12"/>
          </p:nvPr>
        </p:nvSpPr>
        <p:spPr/>
        <p:txBody>
          <a:bodyPr/>
          <a:lstStyle>
            <a:lvl1pPr>
              <a:defRPr>
                <a:latin typeface="Gotham-Book"/>
                <a:cs typeface="Gotham-Book"/>
              </a:defRPr>
            </a:lvl1pPr>
          </a:lstStyle>
          <a:p>
            <a:fld id="{340A508E-0B47-CB46-97DB-6C59689D8184}" type="slidenum">
              <a:rPr lang="en-US" smtClean="0"/>
              <a:pPr/>
              <a:t>‹#›</a:t>
            </a:fld>
            <a:endParaRPr lang="en-US"/>
          </a:p>
        </p:txBody>
      </p:sp>
      <p:sp>
        <p:nvSpPr>
          <p:cNvPr id="10"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A508E-0B47-CB46-97DB-6C59689D8184}"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1026" name="Picture 2" descr="C:\Documents and Settings\rdober\My Documents\My Pictures\COI logo.JP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632551" y="-11105"/>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69D1C-09D6-8B46-911C-1E2092A666B3}" type="datetimeFigureOut">
              <a:rPr lang="en-US" smtClean="0"/>
              <a:pPr/>
              <a:t>9/22/2011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0A508E-0B47-CB46-97DB-6C59689D818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A508E-0B47-CB46-97DB-6C59689D8184}" type="slidenum">
              <a:rPr lang="en-US" smtClean="0"/>
              <a:pPr/>
              <a:t>‹#›</a:t>
            </a:fld>
            <a:endParaRPr lang="en-US"/>
          </a:p>
        </p:txBody>
      </p:sp>
      <p:sp>
        <p:nvSpPr>
          <p:cNvPr id="8"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71453" y="4406900"/>
            <a:ext cx="8023260" cy="1362075"/>
          </a:xfrm>
        </p:spPr>
        <p:txBody>
          <a:bodyPr anchor="t">
            <a:normAutofit/>
          </a:bodyPr>
          <a:lstStyle>
            <a:lvl1pPr algn="l">
              <a:defRPr sz="20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471453" y="2906713"/>
            <a:ext cx="8023260" cy="1500187"/>
          </a:xfrm>
        </p:spPr>
        <p:txBody>
          <a:bodyPr anchor="b">
            <a:normAutofit/>
          </a:bodyPr>
          <a:lstStyle>
            <a:lvl1pPr marL="0" indent="0">
              <a:buNone/>
              <a:defRPr sz="1600">
                <a:solidFill>
                  <a:srgbClr val="3E8DCC"/>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5569D1C-09D6-8B46-911C-1E2092A666B3}" type="datetimeFigureOut">
              <a:rPr lang="en-US" smtClean="0"/>
              <a:pPr/>
              <a:t>9/22/2011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0A508E-0B47-CB46-97DB-6C59689D8184}" type="slidenum">
              <a:rPr lang="en-US" smtClean="0"/>
              <a:pPr/>
              <a:t>‹#›</a:t>
            </a:fld>
            <a:endParaRPr lang="en-US"/>
          </a:p>
        </p:txBody>
      </p:sp>
      <p:sp>
        <p:nvSpPr>
          <p:cNvPr id="8"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471453" y="2110154"/>
            <a:ext cx="3968025" cy="4016009"/>
          </a:xfrm>
        </p:spPr>
        <p:txBody>
          <a:bodyPr/>
          <a:lstStyle>
            <a:lvl1pPr>
              <a:defRPr sz="20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569D1C-09D6-8B46-911C-1E2092A666B3}" type="datetimeFigureOut">
              <a:rPr lang="en-US" smtClean="0"/>
              <a:pPr/>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0A508E-0B47-CB46-97DB-6C59689D8184}" type="slidenum">
              <a:rPr lang="en-US" smtClean="0"/>
              <a:pPr/>
              <a:t>‹#›</a:t>
            </a:fld>
            <a:endParaRPr lang="en-US"/>
          </a:p>
        </p:txBody>
      </p:sp>
      <p:sp>
        <p:nvSpPr>
          <p:cNvPr id="10" name="Content Placeholder 2"/>
          <p:cNvSpPr>
            <a:spLocks noGrp="1"/>
          </p:cNvSpPr>
          <p:nvPr>
            <p:ph sz="half" idx="13"/>
          </p:nvPr>
        </p:nvSpPr>
        <p:spPr>
          <a:xfrm>
            <a:off x="4726609" y="2110154"/>
            <a:ext cx="3960190" cy="4016009"/>
          </a:xfrm>
        </p:spPr>
        <p:txBody>
          <a:bodyPr/>
          <a:lstStyle>
            <a:lvl1pPr>
              <a:defRPr sz="20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71454" y="2116261"/>
            <a:ext cx="3956981" cy="365124"/>
          </a:xfrm>
        </p:spPr>
        <p:txBody>
          <a:bodyPr anchor="b">
            <a:normAutofit/>
          </a:bodyPr>
          <a:lstStyle>
            <a:lvl1pPr marL="0" indent="0">
              <a:buNone/>
              <a:defRPr sz="1200" b="1" cap="all" spc="100">
                <a:solidFill>
                  <a:srgbClr val="3E8DC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71454" y="2667000"/>
            <a:ext cx="3956981" cy="3459162"/>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5569D1C-09D6-8B46-911C-1E2092A666B3}" type="datetimeFigureOut">
              <a:rPr lang="en-US" smtClean="0"/>
              <a:pPr/>
              <a:t>9/22/2011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0A508E-0B47-CB46-97DB-6C59689D8184}" type="slidenum">
              <a:rPr lang="en-US" smtClean="0"/>
              <a:pPr/>
              <a:t>‹#›</a:t>
            </a:fld>
            <a:endParaRPr lang="en-US"/>
          </a:p>
        </p:txBody>
      </p:sp>
      <p:sp>
        <p:nvSpPr>
          <p:cNvPr id="10" name="Text Placeholder 2"/>
          <p:cNvSpPr>
            <a:spLocks noGrp="1"/>
          </p:cNvSpPr>
          <p:nvPr>
            <p:ph type="body" idx="13"/>
          </p:nvPr>
        </p:nvSpPr>
        <p:spPr>
          <a:xfrm>
            <a:off x="4715565" y="2116261"/>
            <a:ext cx="3971235" cy="365124"/>
          </a:xfrm>
        </p:spPr>
        <p:txBody>
          <a:bodyPr anchor="b">
            <a:normAutofit/>
          </a:bodyPr>
          <a:lstStyle>
            <a:lvl1pPr marL="0" indent="0">
              <a:buNone/>
              <a:defRPr sz="1200" b="1" cap="all" spc="100">
                <a:solidFill>
                  <a:srgbClr val="3E8DCC"/>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1" name="Content Placeholder 3"/>
          <p:cNvSpPr>
            <a:spLocks noGrp="1"/>
          </p:cNvSpPr>
          <p:nvPr>
            <p:ph sz="half" idx="14"/>
          </p:nvPr>
        </p:nvSpPr>
        <p:spPr>
          <a:xfrm>
            <a:off x="4715565" y="2667000"/>
            <a:ext cx="3971236" cy="3459162"/>
          </a:xfrm>
        </p:spPr>
        <p:txBody>
          <a:bodyPr/>
          <a:lstStyle>
            <a:lvl1pPr>
              <a:defRPr sz="20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5569D1C-09D6-8B46-911C-1E2092A666B3}" type="datetimeFigureOut">
              <a:rPr lang="en-US" smtClean="0"/>
              <a:pPr/>
              <a:t>9/22/2011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0A508E-0B47-CB46-97DB-6C59689D8184}" type="slidenum">
              <a:rPr lang="en-US" smtClean="0"/>
              <a:pPr/>
              <a:t>‹#›</a:t>
            </a:fld>
            <a:endParaRPr lang="en-US"/>
          </a:p>
        </p:txBody>
      </p:sp>
      <p:sp>
        <p:nvSpPr>
          <p:cNvPr id="7"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569D1C-09D6-8B46-911C-1E2092A666B3}" type="datetimeFigureOut">
              <a:rPr lang="en-US" smtClean="0"/>
              <a:pPr/>
              <a:t>9/22/2011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0A508E-0B47-CB46-97DB-6C59689D8184}" type="slidenum">
              <a:rPr lang="en-US" smtClean="0"/>
              <a:pPr/>
              <a:t>‹#›</a:t>
            </a:fld>
            <a:endParaRPr lang="en-US"/>
          </a:p>
        </p:txBody>
      </p:sp>
      <p:sp>
        <p:nvSpPr>
          <p:cNvPr id="6"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1454" y="986692"/>
            <a:ext cx="2237152" cy="947616"/>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2915478" y="986692"/>
            <a:ext cx="5771322" cy="5139471"/>
          </a:xfrm>
        </p:spPr>
        <p:txBody>
          <a:bodyPr/>
          <a:lstStyle>
            <a:lvl1pPr>
              <a:buFontTx/>
              <a:buNone/>
              <a:defRPr sz="24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71453" y="1934308"/>
            <a:ext cx="2237153" cy="419185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569D1C-09D6-8B46-911C-1E2092A666B3}" type="datetimeFigureOut">
              <a:rPr lang="en-US" smtClean="0"/>
              <a:pPr/>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0A508E-0B47-CB46-97DB-6C59689D8184}" type="slidenum">
              <a:rPr lang="en-US" smtClean="0"/>
              <a:pPr/>
              <a:t>‹#›</a:t>
            </a:fld>
            <a:endParaRPr lang="en-US"/>
          </a:p>
        </p:txBody>
      </p:sp>
      <p:sp>
        <p:nvSpPr>
          <p:cNvPr id="9"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2261" y="4800600"/>
            <a:ext cx="7045739" cy="566738"/>
          </a:xfrm>
        </p:spPr>
        <p:txBody>
          <a:bodyPr anchor="b">
            <a:normAutofit/>
          </a:bodyPr>
          <a:lstStyle>
            <a:lvl1pPr algn="l">
              <a:defRPr sz="2000" b="0"/>
            </a:lvl1pPr>
          </a:lstStyle>
          <a:p>
            <a:r>
              <a:rPr lang="en-US" smtClean="0"/>
              <a:t>Click to edit Master title style</a:t>
            </a:r>
            <a:endParaRPr lang="en-US" dirty="0"/>
          </a:p>
        </p:txBody>
      </p:sp>
      <p:sp>
        <p:nvSpPr>
          <p:cNvPr id="3" name="Picture Placeholder 2"/>
          <p:cNvSpPr>
            <a:spLocks noGrp="1"/>
          </p:cNvSpPr>
          <p:nvPr>
            <p:ph type="pic" idx="1"/>
          </p:nvPr>
        </p:nvSpPr>
        <p:spPr>
          <a:xfrm>
            <a:off x="1082261" y="1045307"/>
            <a:ext cx="7045739" cy="3682267"/>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82261" y="5367338"/>
            <a:ext cx="7045739" cy="804862"/>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569D1C-09D6-8B46-911C-1E2092A666B3}" type="datetimeFigureOut">
              <a:rPr lang="en-US" smtClean="0"/>
              <a:pPr/>
              <a:t>9/22/2011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0A508E-0B47-CB46-97DB-6C59689D8184}" type="slidenum">
              <a:rPr lang="en-US" smtClean="0"/>
              <a:pPr/>
              <a:t>‹#›</a:t>
            </a:fld>
            <a:endParaRPr lang="en-US"/>
          </a:p>
        </p:txBody>
      </p:sp>
      <p:sp>
        <p:nvSpPr>
          <p:cNvPr id="9" name="Content Placeholder 16"/>
          <p:cNvSpPr>
            <a:spLocks noGrp="1"/>
          </p:cNvSpPr>
          <p:nvPr>
            <p:ph sz="quarter" idx="15" hasCustomPrompt="1"/>
          </p:nvPr>
        </p:nvSpPr>
        <p:spPr>
          <a:xfrm>
            <a:off x="3299927" y="156747"/>
            <a:ext cx="5445733" cy="391562"/>
          </a:xfrm>
        </p:spPr>
        <p:txBody>
          <a:bodyPr>
            <a:normAutofit/>
          </a:bodyPr>
          <a:lstStyle>
            <a:lvl1pPr marL="0" indent="0" algn="r">
              <a:buFontTx/>
              <a:buNone/>
              <a:defRPr sz="1400">
                <a:solidFill>
                  <a:schemeClr val="accent4"/>
                </a:solidFill>
              </a:defRPr>
            </a:lvl1pPr>
          </a:lstStyle>
          <a:p>
            <a:pPr lvl="0"/>
            <a:r>
              <a:rPr lang="en-US" dirty="0" smtClean="0"/>
              <a:t>Tagline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5F2EF"/>
        </a:solidFill>
        <a:effectLst/>
      </p:bgPr>
    </p:bg>
    <p:spTree>
      <p:nvGrpSpPr>
        <p:cNvPr id="1" name=""/>
        <p:cNvGrpSpPr/>
        <p:nvPr/>
      </p:nvGrpSpPr>
      <p:grpSpPr>
        <a:xfrm>
          <a:off x="0" y="0"/>
          <a:ext cx="0" cy="0"/>
          <a:chOff x="0" y="0"/>
          <a:chExt cx="0" cy="0"/>
        </a:xfrm>
      </p:grpSpPr>
      <p:sp>
        <p:nvSpPr>
          <p:cNvPr id="9" name="Rectangle 8"/>
          <p:cNvSpPr/>
          <p:nvPr/>
        </p:nvSpPr>
        <p:spPr>
          <a:xfrm>
            <a:off x="1" y="19050"/>
            <a:ext cx="9144000" cy="6832600"/>
          </a:xfrm>
          <a:prstGeom prst="rect">
            <a:avLst/>
          </a:prstGeom>
          <a:solidFill>
            <a:srgbClr val="F5F2EF"/>
          </a:solidFill>
          <a:ln>
            <a:solidFill>
              <a:schemeClr val="bg1"/>
            </a:solidFill>
          </a:ln>
        </p:spPr>
        <p:style>
          <a:lnRef idx="3">
            <a:schemeClr val="lt1"/>
          </a:lnRef>
          <a:fillRef idx="1">
            <a:schemeClr val="accent1"/>
          </a:fillRef>
          <a:effectRef idx="1">
            <a:schemeClr val="accent1"/>
          </a:effectRef>
          <a:fontRef idx="minor">
            <a:schemeClr val="lt1"/>
          </a:fontRef>
        </p:style>
        <p:txBody>
          <a:bodyPr rtlCol="0" anchor="ctr"/>
          <a:lstStyle/>
          <a:p>
            <a:pPr algn="ctr"/>
            <a:endParaRPr lang="en-US" baseline="0" dirty="0"/>
          </a:p>
        </p:txBody>
      </p:sp>
      <p:sp>
        <p:nvSpPr>
          <p:cNvPr id="10" name="Rectangle 9"/>
          <p:cNvSpPr/>
          <p:nvPr/>
        </p:nvSpPr>
        <p:spPr>
          <a:xfrm>
            <a:off x="-22086" y="0"/>
            <a:ext cx="9199216" cy="769610"/>
          </a:xfrm>
          <a:prstGeom prst="rect">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aseline="0" dirty="0" smtClean="0"/>
              <a:t> </a:t>
            </a:r>
            <a:endParaRPr lang="en-US" baseline="0" dirty="0"/>
          </a:p>
        </p:txBody>
      </p:sp>
      <p:sp>
        <p:nvSpPr>
          <p:cNvPr id="2" name="Title Placeholder 1"/>
          <p:cNvSpPr>
            <a:spLocks noGrp="1"/>
          </p:cNvSpPr>
          <p:nvPr>
            <p:ph type="title"/>
          </p:nvPr>
        </p:nvSpPr>
        <p:spPr>
          <a:xfrm>
            <a:off x="471453" y="949739"/>
            <a:ext cx="8215348" cy="1281043"/>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71453" y="2506870"/>
            <a:ext cx="8215347" cy="361929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71453" y="6356350"/>
            <a:ext cx="1162982" cy="365125"/>
          </a:xfrm>
          <a:prstGeom prst="rect">
            <a:avLst/>
          </a:prstGeom>
        </p:spPr>
        <p:txBody>
          <a:bodyPr vert="horz" lIns="91440" tIns="45720" rIns="91440" bIns="45720" rtlCol="0" anchor="ctr"/>
          <a:lstStyle>
            <a:lvl1pPr algn="l">
              <a:defRPr sz="1200">
                <a:solidFill>
                  <a:schemeClr val="tx1">
                    <a:tint val="75000"/>
                  </a:schemeClr>
                </a:solidFill>
                <a:latin typeface="Cambria (Body)"/>
                <a:cs typeface="Cambria (Body)"/>
              </a:defRPr>
            </a:lvl1pPr>
          </a:lstStyle>
          <a:p>
            <a:fld id="{E5569D1C-09D6-8B46-911C-1E2092A666B3}" type="datetimeFigureOut">
              <a:rPr lang="en-US" smtClean="0"/>
              <a:pPr/>
              <a:t>9/22/2011</a:t>
            </a:fld>
            <a:endParaRPr lang="en-US"/>
          </a:p>
        </p:txBody>
      </p:sp>
      <p:sp>
        <p:nvSpPr>
          <p:cNvPr id="5" name="Footer Placeholder 4"/>
          <p:cNvSpPr>
            <a:spLocks noGrp="1"/>
          </p:cNvSpPr>
          <p:nvPr>
            <p:ph type="ftr" sz="quarter" idx="3"/>
          </p:nvPr>
        </p:nvSpPr>
        <p:spPr>
          <a:xfrm>
            <a:off x="1888437" y="6356350"/>
            <a:ext cx="5363733" cy="365125"/>
          </a:xfrm>
          <a:prstGeom prst="rect">
            <a:avLst/>
          </a:prstGeom>
        </p:spPr>
        <p:txBody>
          <a:bodyPr vert="horz" lIns="91440" tIns="45720" rIns="91440" bIns="45720" rtlCol="0" anchor="ctr"/>
          <a:lstStyle>
            <a:lvl1pPr algn="ctr">
              <a:defRPr sz="1200" b="0" i="0">
                <a:solidFill>
                  <a:schemeClr val="tx1">
                    <a:tint val="75000"/>
                  </a:schemeClr>
                </a:solidFill>
                <a:latin typeface="Gotham-Book"/>
                <a:cs typeface="Gotham-Book"/>
              </a:defRPr>
            </a:lvl1pPr>
          </a:lstStyle>
          <a:p>
            <a:endParaRPr lang="en-US"/>
          </a:p>
        </p:txBody>
      </p:sp>
      <p:sp>
        <p:nvSpPr>
          <p:cNvPr id="6" name="Slide Number Placeholder 5"/>
          <p:cNvSpPr>
            <a:spLocks noGrp="1"/>
          </p:cNvSpPr>
          <p:nvPr>
            <p:ph type="sldNum" sz="quarter" idx="4"/>
          </p:nvPr>
        </p:nvSpPr>
        <p:spPr>
          <a:xfrm>
            <a:off x="7532076" y="6356350"/>
            <a:ext cx="1154723" cy="365125"/>
          </a:xfrm>
          <a:prstGeom prst="rect">
            <a:avLst/>
          </a:prstGeom>
        </p:spPr>
        <p:txBody>
          <a:bodyPr vert="horz" lIns="91440" tIns="45720" rIns="91440" bIns="45720" rtlCol="0" anchor="ctr"/>
          <a:lstStyle>
            <a:lvl1pPr algn="r">
              <a:defRPr sz="1200" b="0" i="0">
                <a:solidFill>
                  <a:schemeClr val="tx1">
                    <a:tint val="75000"/>
                  </a:schemeClr>
                </a:solidFill>
                <a:latin typeface="Gotham-Book"/>
                <a:cs typeface="Gotham-Book"/>
              </a:defRPr>
            </a:lvl1pPr>
          </a:lstStyle>
          <a:p>
            <a:fld id="{340A508E-0B47-CB46-97DB-6C59689D8184}" type="slidenum">
              <a:rPr lang="en-US" smtClean="0"/>
              <a:pPr/>
              <a:t>‹#›</a:t>
            </a:fld>
            <a:endParaRPr lang="en-US"/>
          </a:p>
        </p:txBody>
      </p:sp>
      <p:pic>
        <p:nvPicPr>
          <p:cNvPr id="12" name="Picture 11" descr="logos-print-01.png"/>
          <p:cNvPicPr>
            <a:picLocks noChangeAspect="1"/>
          </p:cNvPicPr>
          <p:nvPr/>
        </p:nvPicPr>
        <p:blipFill>
          <a:blip r:embed="rId17"/>
          <a:stretch>
            <a:fillRect/>
          </a:stretch>
        </p:blipFill>
        <p:spPr>
          <a:xfrm>
            <a:off x="268543" y="83415"/>
            <a:ext cx="2514684" cy="597428"/>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Lst>
  <p:timing>
    <p:tnLst>
      <p:par>
        <p:cTn id="1" dur="indefinite" restart="never" nodeType="tmRoot"/>
      </p:par>
    </p:tnLst>
  </p:timing>
  <p:txStyles>
    <p:titleStyle>
      <a:lvl1pPr algn="l" defTabSz="457200" rtl="0" eaLnBrk="1" latinLnBrk="0" hangingPunct="1">
        <a:spcBef>
          <a:spcPct val="0"/>
        </a:spcBef>
        <a:buNone/>
        <a:defRPr sz="2800" b="0" i="0" kern="1200">
          <a:solidFill>
            <a:schemeClr val="tx2"/>
          </a:solidFill>
          <a:latin typeface="Gotham-Medium"/>
          <a:ea typeface="+mj-ea"/>
          <a:cs typeface="Gotham-Medium"/>
        </a:defRPr>
      </a:lvl1pPr>
    </p:titleStyle>
    <p:bodyStyle>
      <a:lvl1pPr marL="342900" indent="-342900" algn="l" defTabSz="457200" rtl="0" eaLnBrk="1" latinLnBrk="0" hangingPunct="1">
        <a:spcBef>
          <a:spcPct val="20000"/>
        </a:spcBef>
        <a:buFont typeface="Wingdings" charset="2"/>
        <a:buChar char="§"/>
        <a:defRPr sz="2000" b="0" i="0" kern="1200">
          <a:solidFill>
            <a:schemeClr val="tx1"/>
          </a:solidFill>
          <a:latin typeface="Gotham-Book"/>
          <a:ea typeface="+mn-ea"/>
          <a:cs typeface="Gotham-Book"/>
        </a:defRPr>
      </a:lvl1pPr>
      <a:lvl2pPr marL="742950" indent="-28575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2pPr>
      <a:lvl3pPr marL="1143000" indent="-22860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3pPr>
      <a:lvl4pPr marL="1600200" indent="-22860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4pPr>
      <a:lvl5pPr marL="2057400" indent="-228600" algn="l" defTabSz="457200" rtl="0" eaLnBrk="1" latinLnBrk="0" hangingPunct="1">
        <a:spcBef>
          <a:spcPct val="20000"/>
        </a:spcBef>
        <a:buFont typeface="Wingdings" charset="2"/>
        <a:buChar char="§"/>
        <a:defRPr sz="1600" b="0" i="0" kern="1200">
          <a:solidFill>
            <a:schemeClr val="tx1"/>
          </a:solidFill>
          <a:latin typeface="Gotham-Book"/>
          <a:ea typeface="+mn-ea"/>
          <a:cs typeface="Gotham-Book"/>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3" Type="http://schemas.openxmlformats.org/officeDocument/2006/relationships/hyperlink" Target="http://www.corestandards.org/the-standards/english-language-arts-standards" TargetMode="External"/><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centeroninstruction.org/" TargetMode="Externa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hyperlink" Target="http://www.surveymonkey.com/s/SYRMVRB" TargetMode="Externa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Footer Placeholder 4"/>
          <p:cNvSpPr>
            <a:spLocks noGrp="1"/>
          </p:cNvSpPr>
          <p:nvPr>
            <p:ph type="ftr" sz="quarter" idx="4294967295"/>
          </p:nvPr>
        </p:nvSpPr>
        <p:spPr>
          <a:xfrm>
            <a:off x="1888437" y="6356350"/>
            <a:ext cx="5363733" cy="365125"/>
          </a:xfrm>
          <a:noFill/>
        </p:spPr>
        <p:txBody>
          <a:bodyPr/>
          <a:lstStyle>
            <a:lvl1pPr>
              <a:defRPr sz="2400">
                <a:solidFill>
                  <a:schemeClr val="tx1"/>
                </a:solidFill>
                <a:latin typeface="Arial" charset="0"/>
                <a:ea typeface="ＭＳ Ｐゴシック" pitchFamily="-16" charset="-128"/>
              </a:defRPr>
            </a:lvl1pPr>
            <a:lvl2pPr marL="742950" indent="-285750">
              <a:defRPr sz="2400">
                <a:solidFill>
                  <a:schemeClr val="tx1"/>
                </a:solidFill>
                <a:latin typeface="Arial" charset="0"/>
                <a:ea typeface="ＭＳ Ｐゴシック" pitchFamily="-16" charset="-128"/>
              </a:defRPr>
            </a:lvl2pPr>
            <a:lvl3pPr marL="1143000" indent="-228600">
              <a:defRPr sz="2400">
                <a:solidFill>
                  <a:schemeClr val="tx1"/>
                </a:solidFill>
                <a:latin typeface="Arial" charset="0"/>
                <a:ea typeface="ＭＳ Ｐゴシック" pitchFamily="-16" charset="-128"/>
              </a:defRPr>
            </a:lvl3pPr>
            <a:lvl4pPr marL="1600200" indent="-228600">
              <a:defRPr sz="2400">
                <a:solidFill>
                  <a:schemeClr val="tx1"/>
                </a:solidFill>
                <a:latin typeface="Arial" charset="0"/>
                <a:ea typeface="ＭＳ Ｐゴシック" pitchFamily="-16" charset="-128"/>
              </a:defRPr>
            </a:lvl4pPr>
            <a:lvl5pPr marL="2057400" indent="-228600">
              <a:defRPr sz="2400">
                <a:solidFill>
                  <a:schemeClr val="tx1"/>
                </a:solidFill>
                <a:latin typeface="Arial" charset="0"/>
                <a:ea typeface="ＭＳ Ｐゴシック" pitchFamily="-1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6" charset="-128"/>
              </a:defRPr>
            </a:lvl9pPr>
          </a:lstStyle>
          <a:p>
            <a:r>
              <a:rPr lang="en-US" sz="1200" smtClean="0">
                <a:latin typeface="Times New Roman" pitchFamily="18" charset="0"/>
                <a:ea typeface="MS Pゴシック" pitchFamily="-92" charset="-128"/>
              </a:rPr>
              <a:t>Funded by U.S. Department of Education</a:t>
            </a:r>
          </a:p>
        </p:txBody>
      </p:sp>
      <p:sp>
        <p:nvSpPr>
          <p:cNvPr id="2051" name="Rectangle 6"/>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2052" name="Rectangle 2"/>
          <p:cNvSpPr>
            <a:spLocks noGrp="1" noChangeArrowheads="1"/>
          </p:cNvSpPr>
          <p:nvPr>
            <p:ph type="title"/>
          </p:nvPr>
        </p:nvSpPr>
        <p:spPr>
          <a:xfrm>
            <a:off x="242596" y="1840374"/>
            <a:ext cx="8901404" cy="3995115"/>
          </a:xfrm>
        </p:spPr>
        <p:txBody>
          <a:bodyPr>
            <a:normAutofit/>
          </a:bodyPr>
          <a:lstStyle/>
          <a:p>
            <a:pPr algn="ctr"/>
            <a:r>
              <a:rPr lang="en-US" sz="3100" b="1" dirty="0" smtClean="0"/>
              <a:t>WELCOME TO</a:t>
            </a:r>
            <a:r>
              <a:rPr lang="en-US" sz="2000" dirty="0" smtClean="0"/>
              <a:t/>
            </a:r>
            <a:br>
              <a:rPr lang="en-US" sz="2000" dirty="0" smtClean="0"/>
            </a:br>
            <a:r>
              <a:rPr lang="en-US" sz="2000" dirty="0" smtClean="0"/>
              <a:t> </a:t>
            </a:r>
            <a:br>
              <a:rPr lang="en-US" sz="2000" dirty="0" smtClean="0"/>
            </a:br>
            <a:r>
              <a:rPr lang="en-US" dirty="0" smtClean="0"/>
              <a:t>Exploring </a:t>
            </a:r>
            <a:r>
              <a:rPr lang="en-US" dirty="0"/>
              <a:t>the New NRC Framework for K-12 </a:t>
            </a:r>
            <a:r>
              <a:rPr lang="en-US" dirty="0" smtClean="0"/>
              <a:t/>
            </a:r>
            <a:br>
              <a:rPr lang="en-US" dirty="0" smtClean="0"/>
            </a:br>
            <a:r>
              <a:rPr lang="en-US" dirty="0" smtClean="0"/>
              <a:t>Science Education</a:t>
            </a:r>
            <a:br>
              <a:rPr lang="en-US" dirty="0" smtClean="0"/>
            </a:br>
            <a:r>
              <a:rPr lang="en-US" dirty="0"/>
              <a:t/>
            </a:r>
            <a:br>
              <a:rPr lang="en-US" dirty="0"/>
            </a:br>
            <a:r>
              <a:rPr lang="en-US" dirty="0" smtClean="0"/>
              <a:t>September 21, 2011</a:t>
            </a:r>
            <a:br>
              <a:rPr lang="en-US" dirty="0" smtClean="0"/>
            </a:br>
            <a:r>
              <a:rPr lang="en-US" dirty="0"/>
              <a:t/>
            </a:r>
            <a:br>
              <a:rPr lang="en-US" dirty="0"/>
            </a:br>
            <a:r>
              <a:rPr lang="en-US" sz="1800" i="1" dirty="0" smtClean="0">
                <a:latin typeface="Arial Narrow" pitchFamily="34" charset="0"/>
              </a:rPr>
              <a:t/>
            </a:r>
            <a:br>
              <a:rPr lang="en-US" sz="1800" i="1" dirty="0" smtClean="0">
                <a:latin typeface="Arial Narrow" pitchFamily="34" charset="0"/>
              </a:rPr>
            </a:br>
            <a:endParaRPr lang="en-US" sz="2400" dirty="0" smtClean="0"/>
          </a:p>
        </p:txBody>
      </p:sp>
      <p:pic>
        <p:nvPicPr>
          <p:cNvPr id="2053" name="Picture 6" descr="COI LOGO18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3163" y="457200"/>
            <a:ext cx="171767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73983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71453" y="625639"/>
            <a:ext cx="8215348" cy="1281043"/>
          </a:xfrm>
        </p:spPr>
        <p:txBody>
          <a:bodyPr>
            <a:normAutofit fontScale="90000"/>
          </a:bodyPr>
          <a:lstStyle/>
          <a:p>
            <a:pPr eaLnBrk="1" hangingPunct="1">
              <a:defRPr/>
            </a:pPr>
            <a:r>
              <a:rPr lang="en-US" sz="4000" dirty="0" smtClean="0">
                <a:solidFill>
                  <a:schemeClr val="accent1"/>
                </a:solidFill>
                <a:ea typeface="+mj-ea"/>
                <a:cs typeface="+mj-cs"/>
              </a:rPr>
              <a:t>Dimension 1: Scientific &amp; Engineering Practices</a:t>
            </a:r>
            <a:endParaRPr lang="en-US" sz="4000" dirty="0">
              <a:solidFill>
                <a:schemeClr val="accent1"/>
              </a:solidFill>
              <a:ea typeface="+mj-ea"/>
              <a:cs typeface="+mj-cs"/>
            </a:endParaRPr>
          </a:p>
        </p:txBody>
      </p:sp>
      <p:sp>
        <p:nvSpPr>
          <p:cNvPr id="161795" name="Rectangle 3"/>
          <p:cNvSpPr>
            <a:spLocks noGrp="1" noChangeArrowheads="1"/>
          </p:cNvSpPr>
          <p:nvPr>
            <p:ph idx="1"/>
          </p:nvPr>
        </p:nvSpPr>
        <p:spPr>
          <a:xfrm>
            <a:off x="471453" y="1906682"/>
            <a:ext cx="8215347" cy="4219480"/>
          </a:xfrm>
        </p:spPr>
        <p:txBody>
          <a:bodyPr>
            <a:normAutofit lnSpcReduction="10000"/>
          </a:bodyPr>
          <a:lstStyle/>
          <a:p>
            <a:pPr marL="514350" indent="-514350" eaLnBrk="1" hangingPunct="1">
              <a:lnSpc>
                <a:spcPct val="90000"/>
              </a:lnSpc>
              <a:buFontTx/>
              <a:buAutoNum type="arabicPeriod"/>
              <a:defRPr/>
            </a:pPr>
            <a:r>
              <a:rPr lang="en-US" sz="2800" dirty="0" smtClean="0">
                <a:solidFill>
                  <a:srgbClr val="FF0000"/>
                </a:solidFill>
                <a:ea typeface="+mn-ea"/>
                <a:cs typeface="+mn-cs"/>
              </a:rPr>
              <a:t>Asking Questions and defining problems</a:t>
            </a:r>
          </a:p>
          <a:p>
            <a:pPr marL="514350" indent="-514350" eaLnBrk="1" hangingPunct="1">
              <a:lnSpc>
                <a:spcPct val="90000"/>
              </a:lnSpc>
              <a:buFontTx/>
              <a:buAutoNum type="arabicPeriod"/>
              <a:defRPr/>
            </a:pPr>
            <a:r>
              <a:rPr lang="en-US" sz="2800" dirty="0" smtClean="0">
                <a:ea typeface="+mn-ea"/>
                <a:cs typeface="+mn-cs"/>
              </a:rPr>
              <a:t>Developing and using models</a:t>
            </a:r>
          </a:p>
          <a:p>
            <a:pPr marL="514350" indent="-514350" eaLnBrk="1" hangingPunct="1">
              <a:lnSpc>
                <a:spcPct val="90000"/>
              </a:lnSpc>
              <a:buFontTx/>
              <a:buAutoNum type="arabicPeriod"/>
              <a:defRPr/>
            </a:pPr>
            <a:r>
              <a:rPr lang="en-US" sz="2800" dirty="0" smtClean="0">
                <a:ea typeface="+mn-ea"/>
                <a:cs typeface="+mn-cs"/>
              </a:rPr>
              <a:t>Planning and carrying out investigations</a:t>
            </a:r>
          </a:p>
          <a:p>
            <a:pPr marL="514350" indent="-514350" eaLnBrk="1" hangingPunct="1">
              <a:lnSpc>
                <a:spcPct val="90000"/>
              </a:lnSpc>
              <a:buFontTx/>
              <a:buAutoNum type="arabicPeriod"/>
              <a:defRPr/>
            </a:pPr>
            <a:r>
              <a:rPr lang="en-US" sz="2800" dirty="0" smtClean="0">
                <a:ea typeface="+mn-ea"/>
                <a:cs typeface="+mn-cs"/>
              </a:rPr>
              <a:t>Analyzing and interpreting data</a:t>
            </a:r>
          </a:p>
          <a:p>
            <a:pPr marL="514350" indent="-514350" eaLnBrk="1" hangingPunct="1">
              <a:lnSpc>
                <a:spcPct val="90000"/>
              </a:lnSpc>
              <a:buFontTx/>
              <a:buAutoNum type="arabicPeriod"/>
              <a:defRPr/>
            </a:pPr>
            <a:r>
              <a:rPr lang="en-US" sz="2800" dirty="0" smtClean="0">
                <a:ea typeface="+mn-ea"/>
                <a:cs typeface="+mn-cs"/>
              </a:rPr>
              <a:t>Using math, information/computer technology, computational thinking</a:t>
            </a:r>
          </a:p>
          <a:p>
            <a:pPr marL="514350" indent="-514350" eaLnBrk="1" hangingPunct="1">
              <a:lnSpc>
                <a:spcPct val="90000"/>
              </a:lnSpc>
              <a:buFontTx/>
              <a:buAutoNum type="arabicPeriod"/>
              <a:defRPr/>
            </a:pPr>
            <a:r>
              <a:rPr lang="en-US" sz="2800" dirty="0" smtClean="0">
                <a:solidFill>
                  <a:srgbClr val="FF0000"/>
                </a:solidFill>
                <a:ea typeface="+mn-ea"/>
                <a:cs typeface="+mn-cs"/>
              </a:rPr>
              <a:t>Constructing explanations, designing solutions</a:t>
            </a:r>
          </a:p>
          <a:p>
            <a:pPr marL="514350" indent="-514350" eaLnBrk="1" hangingPunct="1">
              <a:lnSpc>
                <a:spcPct val="90000"/>
              </a:lnSpc>
              <a:buFontTx/>
              <a:buAutoNum type="arabicPeriod"/>
              <a:defRPr/>
            </a:pPr>
            <a:r>
              <a:rPr lang="en-US" sz="2800" dirty="0" smtClean="0">
                <a:solidFill>
                  <a:srgbClr val="FF0000"/>
                </a:solidFill>
                <a:ea typeface="+mn-ea"/>
                <a:cs typeface="+mn-cs"/>
              </a:rPr>
              <a:t>Engaging in argument from evidence</a:t>
            </a:r>
          </a:p>
          <a:p>
            <a:pPr marL="514350" indent="-514350" eaLnBrk="1" hangingPunct="1">
              <a:lnSpc>
                <a:spcPct val="90000"/>
              </a:lnSpc>
              <a:buFontTx/>
              <a:buAutoNum type="arabicPeriod"/>
              <a:defRPr/>
            </a:pPr>
            <a:r>
              <a:rPr lang="en-US" sz="2800" dirty="0" smtClean="0">
                <a:solidFill>
                  <a:srgbClr val="FF0000"/>
                </a:solidFill>
                <a:ea typeface="+mn-ea"/>
                <a:cs typeface="+mn-cs"/>
              </a:rPr>
              <a:t>Obtaining, evaluating, communicating information</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40" name="TextBox 3"/>
          <p:cNvSpPr txBox="1">
            <a:spLocks noChangeArrowheads="1"/>
          </p:cNvSpPr>
          <p:nvPr/>
        </p:nvSpPr>
        <p:spPr bwMode="auto">
          <a:xfrm>
            <a:off x="1124568" y="1441370"/>
            <a:ext cx="7074252" cy="3416320"/>
          </a:xfrm>
          <a:prstGeom prst="rect">
            <a:avLst/>
          </a:prstGeom>
          <a:noFill/>
          <a:ln w="9525">
            <a:noFill/>
            <a:miter lim="800000"/>
            <a:headEnd/>
            <a:tailEnd/>
          </a:ln>
        </p:spPr>
        <p:txBody>
          <a:bodyPr wrap="square">
            <a:prstTxWarp prst="textNoShape">
              <a:avLst/>
            </a:prstTxWarp>
            <a:spAutoFit/>
          </a:bodyPr>
          <a:lstStyle/>
          <a:p>
            <a:r>
              <a:rPr lang="en-US" sz="2400" b="1" dirty="0">
                <a:solidFill>
                  <a:srgbClr val="FF0000"/>
                </a:solidFill>
              </a:rPr>
              <a:t>Science begins with a question </a:t>
            </a:r>
            <a:r>
              <a:rPr lang="en-US" sz="2400" dirty="0"/>
              <a:t>about </a:t>
            </a:r>
            <a:r>
              <a:rPr lang="en-US" sz="2400" dirty="0" smtClean="0"/>
              <a:t>a</a:t>
            </a:r>
            <a:r>
              <a:rPr lang="en-US" sz="2400" b="1" dirty="0" smtClean="0"/>
              <a:t> </a:t>
            </a:r>
            <a:r>
              <a:rPr lang="en-US" sz="2400" dirty="0" smtClean="0"/>
              <a:t>phenomenon</a:t>
            </a:r>
            <a:r>
              <a:rPr lang="en-US" sz="2400" dirty="0"/>
              <a:t>, such as “Why is the sky blue?</a:t>
            </a:r>
            <a:r>
              <a:rPr lang="en-US" sz="2400" dirty="0" smtClean="0"/>
              <a:t>” or </a:t>
            </a:r>
            <a:r>
              <a:rPr lang="en-US" sz="2400" dirty="0"/>
              <a:t>“What causes cancer?” and seeks to </a:t>
            </a:r>
            <a:r>
              <a:rPr lang="en-US" sz="2400" dirty="0" smtClean="0"/>
              <a:t>develop theories </a:t>
            </a:r>
            <a:r>
              <a:rPr lang="en-US" sz="2400" dirty="0"/>
              <a:t>that can provide explanatory </a:t>
            </a:r>
            <a:r>
              <a:rPr lang="en-US" sz="2400" dirty="0" smtClean="0"/>
              <a:t>answers to </a:t>
            </a:r>
            <a:r>
              <a:rPr lang="en-US" sz="2400" dirty="0"/>
              <a:t>such questions. </a:t>
            </a:r>
            <a:r>
              <a:rPr lang="en-US" sz="2400" dirty="0">
                <a:solidFill>
                  <a:srgbClr val="FF0000"/>
                </a:solidFill>
              </a:rPr>
              <a:t>A basic practice of </a:t>
            </a:r>
            <a:r>
              <a:rPr lang="en-US" sz="2400" dirty="0" smtClean="0">
                <a:solidFill>
                  <a:srgbClr val="FF0000"/>
                </a:solidFill>
              </a:rPr>
              <a:t>the scientist </a:t>
            </a:r>
            <a:r>
              <a:rPr lang="en-US" sz="2400" dirty="0">
                <a:solidFill>
                  <a:srgbClr val="FF0000"/>
                </a:solidFill>
              </a:rPr>
              <a:t>is formulating empirically </a:t>
            </a:r>
            <a:r>
              <a:rPr lang="en-US" sz="2400" dirty="0" smtClean="0">
                <a:solidFill>
                  <a:srgbClr val="FF0000"/>
                </a:solidFill>
              </a:rPr>
              <a:t>answerable questions </a:t>
            </a:r>
            <a:r>
              <a:rPr lang="en-US" sz="2400" dirty="0">
                <a:solidFill>
                  <a:srgbClr val="FF0000"/>
                </a:solidFill>
              </a:rPr>
              <a:t>about phenomena</a:t>
            </a:r>
            <a:r>
              <a:rPr lang="en-US" sz="2400" dirty="0"/>
              <a:t>, establishing </a:t>
            </a:r>
            <a:r>
              <a:rPr lang="en-US" sz="2400" dirty="0" smtClean="0"/>
              <a:t>what is </a:t>
            </a:r>
            <a:r>
              <a:rPr lang="en-US" sz="2400" dirty="0"/>
              <a:t>already known, and determining </a:t>
            </a:r>
            <a:r>
              <a:rPr lang="en-US" sz="2400" dirty="0" smtClean="0"/>
              <a:t>what questions </a:t>
            </a:r>
            <a:r>
              <a:rPr lang="en-US" sz="2400" dirty="0"/>
              <a:t>have yet to be </a:t>
            </a:r>
            <a:r>
              <a:rPr lang="en-US" sz="2400" dirty="0" smtClean="0"/>
              <a:t>satisfactorily answered</a:t>
            </a:r>
            <a:r>
              <a:rPr lang="en-US" sz="2400" dirty="0"/>
              <a:t>.</a:t>
            </a:r>
          </a:p>
        </p:txBody>
      </p:sp>
      <p:sp>
        <p:nvSpPr>
          <p:cNvPr id="65541" name="TextBox 4"/>
          <p:cNvSpPr txBox="1">
            <a:spLocks noChangeArrowheads="1"/>
          </p:cNvSpPr>
          <p:nvPr/>
        </p:nvSpPr>
        <p:spPr bwMode="auto">
          <a:xfrm>
            <a:off x="533400" y="784175"/>
            <a:ext cx="8256588" cy="861774"/>
          </a:xfrm>
          <a:prstGeom prst="rect">
            <a:avLst/>
          </a:prstGeom>
          <a:noFill/>
          <a:ln w="9525">
            <a:noFill/>
            <a:miter lim="800000"/>
            <a:headEnd/>
            <a:tailEnd/>
          </a:ln>
        </p:spPr>
        <p:txBody>
          <a:bodyPr wrap="square">
            <a:prstTxWarp prst="textNoShape">
              <a:avLst/>
            </a:prstTxWarp>
            <a:spAutoFit/>
          </a:bodyPr>
          <a:lstStyle/>
          <a:p>
            <a:r>
              <a:rPr lang="en-US" sz="3200" b="1" dirty="0"/>
              <a:t>Asking Questions and Defining Problems</a:t>
            </a:r>
          </a:p>
          <a:p>
            <a:endParaRPr lang="en-US" dirty="0"/>
          </a:p>
        </p:txBody>
      </p:sp>
      <p:pic>
        <p:nvPicPr>
          <p:cNvPr id="4" name="Picture 2" descr="C:\Documents and Settings\rdober\My Documents\My Pictures\COI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2551" y="-11105"/>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4" name="TextBox 3"/>
          <p:cNvSpPr txBox="1">
            <a:spLocks noChangeArrowheads="1"/>
          </p:cNvSpPr>
          <p:nvPr/>
        </p:nvSpPr>
        <p:spPr bwMode="auto">
          <a:xfrm>
            <a:off x="1447800" y="792700"/>
            <a:ext cx="6249988" cy="1077218"/>
          </a:xfrm>
          <a:prstGeom prst="rect">
            <a:avLst/>
          </a:prstGeom>
          <a:noFill/>
          <a:ln w="9525">
            <a:noFill/>
            <a:miter lim="800000"/>
            <a:headEnd/>
            <a:tailEnd/>
          </a:ln>
        </p:spPr>
        <p:txBody>
          <a:bodyPr wrap="square">
            <a:prstTxWarp prst="textNoShape">
              <a:avLst/>
            </a:prstTxWarp>
            <a:spAutoFit/>
          </a:bodyPr>
          <a:lstStyle/>
          <a:p>
            <a:pPr algn="ctr"/>
            <a:r>
              <a:rPr lang="en-US" sz="3200" b="1" dirty="0"/>
              <a:t>Constructing Explanations and </a:t>
            </a:r>
          </a:p>
          <a:p>
            <a:pPr algn="ctr"/>
            <a:r>
              <a:rPr lang="en-US" sz="3200" b="1" dirty="0"/>
              <a:t>Designing Solutions</a:t>
            </a:r>
            <a:endParaRPr lang="en-US" sz="3200" dirty="0"/>
          </a:p>
        </p:txBody>
      </p:sp>
      <p:sp>
        <p:nvSpPr>
          <p:cNvPr id="66565" name="TextBox 4"/>
          <p:cNvSpPr txBox="1">
            <a:spLocks noChangeArrowheads="1"/>
          </p:cNvSpPr>
          <p:nvPr/>
        </p:nvSpPr>
        <p:spPr bwMode="auto">
          <a:xfrm>
            <a:off x="685800" y="1877956"/>
            <a:ext cx="7856538" cy="4154984"/>
          </a:xfrm>
          <a:prstGeom prst="rect">
            <a:avLst/>
          </a:prstGeom>
          <a:noFill/>
          <a:ln w="9525">
            <a:noFill/>
            <a:miter lim="800000"/>
            <a:headEnd/>
            <a:tailEnd/>
          </a:ln>
        </p:spPr>
        <p:txBody>
          <a:bodyPr wrap="square">
            <a:prstTxWarp prst="textNoShape">
              <a:avLst/>
            </a:prstTxWarp>
            <a:spAutoFit/>
          </a:bodyPr>
          <a:lstStyle/>
          <a:p>
            <a:r>
              <a:rPr lang="en-US" sz="2200" dirty="0"/>
              <a:t>The goal of science is the construction of theories that can provide explanatory accounts of features of the world. A theory becomes accepted when it has been shown to be superior to </a:t>
            </a:r>
            <a:r>
              <a:rPr lang="en-US" sz="2200" dirty="0" smtClean="0"/>
              <a:t>other explanations</a:t>
            </a:r>
            <a:r>
              <a:rPr lang="en-US" sz="2200" dirty="0"/>
              <a:t>, in the breadth of phenomena it accounts for, and its explanatory coherence and parsimony. </a:t>
            </a:r>
            <a:r>
              <a:rPr lang="en-US" sz="2200" dirty="0" smtClean="0"/>
              <a:t>Scientific explanations </a:t>
            </a:r>
            <a:r>
              <a:rPr lang="en-US" sz="2200" dirty="0"/>
              <a:t>are explicit applications of theory to a specific situation or phenomenon, perhaps with the intermediary of a theory-based model for the system under study. </a:t>
            </a:r>
            <a:r>
              <a:rPr lang="en-US" sz="2200" dirty="0">
                <a:solidFill>
                  <a:srgbClr val="FF0000"/>
                </a:solidFill>
              </a:rPr>
              <a:t>The goal for students is to construct logically coherent explanations of phenomena that incorporate their current understanding of science, or </a:t>
            </a:r>
            <a:r>
              <a:rPr lang="en-US" sz="2200" dirty="0" smtClean="0">
                <a:solidFill>
                  <a:srgbClr val="FF0000"/>
                </a:solidFill>
              </a:rPr>
              <a:t>a model </a:t>
            </a:r>
            <a:r>
              <a:rPr lang="en-US" sz="2200" dirty="0">
                <a:solidFill>
                  <a:srgbClr val="FF0000"/>
                </a:solidFill>
              </a:rPr>
              <a:t>that represents it, and are consistent with the available evidence.</a:t>
            </a:r>
          </a:p>
        </p:txBody>
      </p:sp>
      <p:pic>
        <p:nvPicPr>
          <p:cNvPr id="4" name="Picture 2" descr="C:\Documents and Settings\rdober\My Documents\My Pictures\COI logo.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32551" y="-11105"/>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2" name="TextBox 3"/>
          <p:cNvSpPr txBox="1">
            <a:spLocks noChangeArrowheads="1"/>
          </p:cNvSpPr>
          <p:nvPr/>
        </p:nvSpPr>
        <p:spPr bwMode="auto">
          <a:xfrm>
            <a:off x="1066799" y="725825"/>
            <a:ext cx="6803093" cy="1077218"/>
          </a:xfrm>
          <a:prstGeom prst="rect">
            <a:avLst/>
          </a:prstGeom>
          <a:noFill/>
          <a:ln w="9525">
            <a:noFill/>
            <a:miter lim="800000"/>
            <a:headEnd/>
            <a:tailEnd/>
          </a:ln>
        </p:spPr>
        <p:txBody>
          <a:bodyPr wrap="square">
            <a:prstTxWarp prst="textNoShape">
              <a:avLst/>
            </a:prstTxWarp>
            <a:spAutoFit/>
          </a:bodyPr>
          <a:lstStyle/>
          <a:p>
            <a:pPr algn="ctr"/>
            <a:r>
              <a:rPr lang="en-US" sz="3200" b="1" dirty="0"/>
              <a:t>Engaging in Argument from Evidence</a:t>
            </a:r>
            <a:endParaRPr lang="en-US" sz="3200" dirty="0"/>
          </a:p>
        </p:txBody>
      </p:sp>
      <p:sp>
        <p:nvSpPr>
          <p:cNvPr id="68613" name="TextBox 4"/>
          <p:cNvSpPr txBox="1">
            <a:spLocks noChangeArrowheads="1"/>
          </p:cNvSpPr>
          <p:nvPr/>
        </p:nvSpPr>
        <p:spPr bwMode="auto">
          <a:xfrm>
            <a:off x="1066800" y="2184400"/>
            <a:ext cx="6954741" cy="4154983"/>
          </a:xfrm>
          <a:prstGeom prst="rect">
            <a:avLst/>
          </a:prstGeom>
          <a:noFill/>
          <a:ln w="9525">
            <a:noFill/>
            <a:miter lim="800000"/>
            <a:headEnd/>
            <a:tailEnd/>
          </a:ln>
        </p:spPr>
        <p:txBody>
          <a:bodyPr wrap="square">
            <a:prstTxWarp prst="textNoShape">
              <a:avLst/>
            </a:prstTxWarp>
            <a:spAutoFit/>
          </a:bodyPr>
          <a:lstStyle/>
          <a:p>
            <a:r>
              <a:rPr lang="en-US" sz="2400" dirty="0"/>
              <a:t>In science, reasoning and argument, </a:t>
            </a:r>
            <a:r>
              <a:rPr lang="en-US" sz="2400" dirty="0" smtClean="0"/>
              <a:t>are essential </a:t>
            </a:r>
            <a:r>
              <a:rPr lang="en-US" sz="2400" dirty="0"/>
              <a:t>for identifying the strengths </a:t>
            </a:r>
            <a:r>
              <a:rPr lang="en-US" sz="2400" dirty="0" smtClean="0"/>
              <a:t>and weaknesses </a:t>
            </a:r>
            <a:r>
              <a:rPr lang="en-US" sz="2400" dirty="0"/>
              <a:t>of a</a:t>
            </a:r>
            <a:r>
              <a:rPr lang="en-US" sz="2400" dirty="0" smtClean="0"/>
              <a:t> scientific claim and for finding </a:t>
            </a:r>
            <a:r>
              <a:rPr lang="en-US" sz="2400" dirty="0"/>
              <a:t>the best explanation for a </a:t>
            </a:r>
            <a:r>
              <a:rPr lang="en-US" sz="2400" dirty="0" smtClean="0"/>
              <a:t>natural phenomenon</a:t>
            </a:r>
            <a:r>
              <a:rPr lang="en-US" sz="2400" dirty="0">
                <a:solidFill>
                  <a:srgbClr val="FF0000"/>
                </a:solidFill>
              </a:rPr>
              <a:t>. Scientists must defend </a:t>
            </a:r>
            <a:r>
              <a:rPr lang="en-US" sz="2400" dirty="0" smtClean="0">
                <a:solidFill>
                  <a:srgbClr val="FF0000"/>
                </a:solidFill>
              </a:rPr>
              <a:t>their explanations</a:t>
            </a:r>
            <a:r>
              <a:rPr lang="en-US" sz="2400" dirty="0">
                <a:solidFill>
                  <a:srgbClr val="FF0000"/>
                </a:solidFill>
              </a:rPr>
              <a:t>, formulate evidence based on </a:t>
            </a:r>
            <a:r>
              <a:rPr lang="en-US" sz="2400" dirty="0" smtClean="0">
                <a:solidFill>
                  <a:srgbClr val="FF0000"/>
                </a:solidFill>
              </a:rPr>
              <a:t>a solid </a:t>
            </a:r>
            <a:r>
              <a:rPr lang="en-US" sz="2400" dirty="0">
                <a:solidFill>
                  <a:srgbClr val="FF0000"/>
                </a:solidFill>
              </a:rPr>
              <a:t>foundation of data, examine their </a:t>
            </a:r>
            <a:r>
              <a:rPr lang="en-US" sz="2400" dirty="0" smtClean="0">
                <a:solidFill>
                  <a:srgbClr val="FF0000"/>
                </a:solidFill>
              </a:rPr>
              <a:t>own understanding </a:t>
            </a:r>
            <a:r>
              <a:rPr lang="en-US" sz="2400" dirty="0">
                <a:solidFill>
                  <a:srgbClr val="FF0000"/>
                </a:solidFill>
              </a:rPr>
              <a:t>in light of the evidence </a:t>
            </a:r>
            <a:r>
              <a:rPr lang="en-US" sz="2400" dirty="0" smtClean="0">
                <a:solidFill>
                  <a:srgbClr val="FF0000"/>
                </a:solidFill>
              </a:rPr>
              <a:t>and comments </a:t>
            </a:r>
            <a:r>
              <a:rPr lang="en-US" sz="2400" dirty="0">
                <a:solidFill>
                  <a:srgbClr val="FF0000"/>
                </a:solidFill>
              </a:rPr>
              <a:t>offered by others, and </a:t>
            </a:r>
            <a:r>
              <a:rPr lang="en-US" sz="2400" dirty="0" smtClean="0">
                <a:solidFill>
                  <a:srgbClr val="FF0000"/>
                </a:solidFill>
              </a:rPr>
              <a:t>collaborate with </a:t>
            </a:r>
            <a:r>
              <a:rPr lang="en-US" sz="2400" dirty="0">
                <a:solidFill>
                  <a:srgbClr val="FF0000"/>
                </a:solidFill>
              </a:rPr>
              <a:t>peers in searching for the best </a:t>
            </a:r>
            <a:r>
              <a:rPr lang="en-US" sz="2400" dirty="0" smtClean="0">
                <a:solidFill>
                  <a:srgbClr val="FF0000"/>
                </a:solidFill>
              </a:rPr>
              <a:t>explanation for </a:t>
            </a:r>
            <a:r>
              <a:rPr lang="en-US" sz="2400" dirty="0">
                <a:solidFill>
                  <a:srgbClr val="FF0000"/>
                </a:solidFill>
              </a:rPr>
              <a:t>the phenomena </a:t>
            </a:r>
            <a:r>
              <a:rPr lang="en-US" sz="2400" dirty="0" smtClean="0">
                <a:solidFill>
                  <a:srgbClr val="FF0000"/>
                </a:solidFill>
              </a:rPr>
              <a:t>being investigated</a:t>
            </a:r>
            <a:r>
              <a:rPr lang="en-US" sz="2400" dirty="0">
                <a:solidFill>
                  <a:srgbClr val="FF0000"/>
                </a:solidFill>
              </a:rPr>
              <a:t>.</a:t>
            </a:r>
          </a:p>
        </p:txBody>
      </p:sp>
      <p:pic>
        <p:nvPicPr>
          <p:cNvPr id="4" name="Picture 2" descr="C:\Documents and Settings\rdober\My Documents\My Pictures\COI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2551" y="-11105"/>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6" name="TextBox 3"/>
          <p:cNvSpPr txBox="1">
            <a:spLocks noChangeArrowheads="1"/>
          </p:cNvSpPr>
          <p:nvPr/>
        </p:nvSpPr>
        <p:spPr bwMode="auto">
          <a:xfrm>
            <a:off x="457200" y="767300"/>
            <a:ext cx="8407400" cy="1077218"/>
          </a:xfrm>
          <a:prstGeom prst="rect">
            <a:avLst/>
          </a:prstGeom>
          <a:noFill/>
          <a:ln w="9525">
            <a:noFill/>
            <a:miter lim="800000"/>
            <a:headEnd/>
            <a:tailEnd/>
          </a:ln>
        </p:spPr>
        <p:txBody>
          <a:bodyPr wrap="square">
            <a:prstTxWarp prst="textNoShape">
              <a:avLst/>
            </a:prstTxWarp>
            <a:spAutoFit/>
          </a:bodyPr>
          <a:lstStyle/>
          <a:p>
            <a:pPr algn="ctr"/>
            <a:r>
              <a:rPr lang="en-US" sz="3200" b="1" dirty="0"/>
              <a:t>Obtaining, Evaluating, and Communicating Information</a:t>
            </a:r>
            <a:endParaRPr lang="en-US" sz="3200" dirty="0"/>
          </a:p>
        </p:txBody>
      </p:sp>
      <p:sp>
        <p:nvSpPr>
          <p:cNvPr id="69637" name="TextBox 4"/>
          <p:cNvSpPr txBox="1">
            <a:spLocks noChangeArrowheads="1"/>
          </p:cNvSpPr>
          <p:nvPr/>
        </p:nvSpPr>
        <p:spPr bwMode="auto">
          <a:xfrm>
            <a:off x="937554" y="1844518"/>
            <a:ext cx="7391400" cy="4154984"/>
          </a:xfrm>
          <a:prstGeom prst="rect">
            <a:avLst/>
          </a:prstGeom>
          <a:noFill/>
          <a:ln w="9525">
            <a:noFill/>
            <a:miter lim="800000"/>
            <a:headEnd/>
            <a:tailEnd/>
          </a:ln>
        </p:spPr>
        <p:txBody>
          <a:bodyPr wrap="square">
            <a:prstTxWarp prst="textNoShape">
              <a:avLst/>
            </a:prstTxWarp>
            <a:spAutoFit/>
          </a:bodyPr>
          <a:lstStyle/>
          <a:p>
            <a:r>
              <a:rPr lang="en-US" sz="2200" dirty="0">
                <a:solidFill>
                  <a:srgbClr val="FF0000"/>
                </a:solidFill>
              </a:rPr>
              <a:t>Science cannot advance if scientists are unable to communicate their findings clearly </a:t>
            </a:r>
            <a:r>
              <a:rPr lang="en-US" sz="2200" dirty="0" smtClean="0">
                <a:solidFill>
                  <a:srgbClr val="FF0000"/>
                </a:solidFill>
              </a:rPr>
              <a:t>and persuasively </a:t>
            </a:r>
            <a:r>
              <a:rPr lang="en-US" sz="2200" dirty="0">
                <a:solidFill>
                  <a:srgbClr val="FF0000"/>
                </a:solidFill>
              </a:rPr>
              <a:t>or to learn about the findings of others. A major practice of science is thus the communication of ideas and the results of inquiry—</a:t>
            </a:r>
            <a:r>
              <a:rPr lang="en-US" sz="2200" b="1" dirty="0">
                <a:solidFill>
                  <a:srgbClr val="FF0000"/>
                </a:solidFill>
              </a:rPr>
              <a:t>orally, in writing, with the use of tables, diagrams, graphs, and equations, and by engaging in extended discussions with scientific peers. Science requires the ability to derive meaning from scientific texts</a:t>
            </a:r>
            <a:r>
              <a:rPr lang="en-US" sz="2200" dirty="0">
                <a:solidFill>
                  <a:srgbClr val="FF0000"/>
                </a:solidFill>
              </a:rPr>
              <a:t> (such as papers, the Internet, symposia, and lectures), to  evaluate the scientific validity of </a:t>
            </a:r>
            <a:r>
              <a:rPr lang="en-US" sz="2200" dirty="0" smtClean="0">
                <a:solidFill>
                  <a:srgbClr val="FF0000"/>
                </a:solidFill>
              </a:rPr>
              <a:t>the information </a:t>
            </a:r>
            <a:r>
              <a:rPr lang="en-US" sz="2200" dirty="0">
                <a:solidFill>
                  <a:srgbClr val="FF0000"/>
                </a:solidFill>
              </a:rPr>
              <a:t>thus acquired, and to integrate </a:t>
            </a:r>
            <a:r>
              <a:rPr lang="en-US" sz="2200" dirty="0" smtClean="0">
                <a:solidFill>
                  <a:srgbClr val="FF0000"/>
                </a:solidFill>
              </a:rPr>
              <a:t>that information</a:t>
            </a:r>
            <a:r>
              <a:rPr lang="en-US" sz="2200" dirty="0">
                <a:solidFill>
                  <a:srgbClr val="FF0000"/>
                </a:solidFill>
              </a:rPr>
              <a:t>.</a:t>
            </a:r>
          </a:p>
        </p:txBody>
      </p:sp>
      <p:pic>
        <p:nvPicPr>
          <p:cNvPr id="4" name="Picture 2" descr="C:\Documents and Settings\rdober\My Documents\My Pictures\COI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2551" y="-11105"/>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471453" y="729820"/>
            <a:ext cx="8215348" cy="1281043"/>
          </a:xfrm>
        </p:spPr>
        <p:txBody>
          <a:bodyPr>
            <a:normAutofit/>
          </a:bodyPr>
          <a:lstStyle/>
          <a:p>
            <a:pPr algn="ctr" eaLnBrk="1" hangingPunct="1">
              <a:defRPr/>
            </a:pPr>
            <a:r>
              <a:rPr lang="en-US" sz="3200" dirty="0" smtClean="0">
                <a:solidFill>
                  <a:srgbClr val="4F81BD"/>
                </a:solidFill>
                <a:ea typeface="+mj-ea"/>
                <a:cs typeface="+mj-cs"/>
              </a:rPr>
              <a:t>English Language Arts Common Core State Standards</a:t>
            </a:r>
            <a:endParaRPr lang="en-US" sz="3200" dirty="0">
              <a:solidFill>
                <a:srgbClr val="4F81BD"/>
              </a:solidFill>
              <a:ea typeface="+mj-ea"/>
              <a:cs typeface="+mj-cs"/>
            </a:endParaRPr>
          </a:p>
        </p:txBody>
      </p:sp>
      <p:sp>
        <p:nvSpPr>
          <p:cNvPr id="161795" name="Rectangle 3"/>
          <p:cNvSpPr>
            <a:spLocks noGrp="1" noChangeArrowheads="1"/>
          </p:cNvSpPr>
          <p:nvPr>
            <p:ph idx="1"/>
          </p:nvPr>
        </p:nvSpPr>
        <p:spPr>
          <a:xfrm>
            <a:off x="471453" y="2029175"/>
            <a:ext cx="8215347" cy="4603119"/>
          </a:xfrm>
        </p:spPr>
        <p:txBody>
          <a:bodyPr/>
          <a:lstStyle/>
          <a:p>
            <a:pPr marL="514350" indent="-514350" eaLnBrk="1" hangingPunct="1">
              <a:lnSpc>
                <a:spcPct val="90000"/>
              </a:lnSpc>
              <a:defRPr/>
            </a:pPr>
            <a:r>
              <a:rPr lang="en-US" sz="3000" dirty="0" smtClean="0">
                <a:solidFill>
                  <a:srgbClr val="C0504D"/>
                </a:solidFill>
                <a:cs typeface="+mn-cs"/>
              </a:rPr>
              <a:t>Focus on informational text</a:t>
            </a:r>
          </a:p>
          <a:p>
            <a:pPr marL="514350" indent="-514350" eaLnBrk="1" hangingPunct="1">
              <a:lnSpc>
                <a:spcPct val="90000"/>
              </a:lnSpc>
              <a:defRPr/>
            </a:pPr>
            <a:r>
              <a:rPr lang="en-US" sz="3000" dirty="0" smtClean="0">
                <a:solidFill>
                  <a:srgbClr val="C0504D"/>
                </a:solidFill>
                <a:cs typeface="+mn-cs"/>
              </a:rPr>
              <a:t>Focus on “Disciplinary Literacy” very similar to Practices of Science</a:t>
            </a:r>
          </a:p>
          <a:p>
            <a:pPr marL="514350" indent="-514350" eaLnBrk="1" hangingPunct="1">
              <a:lnSpc>
                <a:spcPct val="90000"/>
              </a:lnSpc>
              <a:defRPr/>
            </a:pPr>
            <a:r>
              <a:rPr lang="en-US" sz="3000" dirty="0" smtClean="0">
                <a:solidFill>
                  <a:srgbClr val="FFFF00"/>
                </a:solidFill>
                <a:cs typeface="+mn-cs"/>
                <a:hlinkClick r:id="rId3"/>
              </a:rPr>
              <a:t>http://www.corestandards.org/the-standards/english-language-arts-standards</a:t>
            </a:r>
            <a:endParaRPr lang="en-US" sz="3000" dirty="0" smtClean="0">
              <a:solidFill>
                <a:srgbClr val="FFFF00"/>
              </a:solidFill>
              <a:cs typeface="+mn-cs"/>
            </a:endParaRPr>
          </a:p>
          <a:p>
            <a:pPr marL="514350" indent="-514350" eaLnBrk="1" hangingPunct="1">
              <a:lnSpc>
                <a:spcPct val="90000"/>
              </a:lnSpc>
              <a:defRPr/>
            </a:pPr>
            <a:r>
              <a:rPr lang="en-US" sz="3000" dirty="0" smtClean="0">
                <a:solidFill>
                  <a:srgbClr val="C0504D"/>
                </a:solidFill>
                <a:cs typeface="+mn-cs"/>
              </a:rPr>
              <a:t>Guess what? English Teachers are Science Teachers now!</a:t>
            </a:r>
          </a:p>
          <a:p>
            <a:pPr marL="514350" indent="-514350" eaLnBrk="1" hangingPunct="1">
              <a:lnSpc>
                <a:spcPct val="90000"/>
              </a:lnSpc>
              <a:defRPr/>
            </a:pPr>
            <a:r>
              <a:rPr lang="en-US" sz="3000" dirty="0" smtClean="0">
                <a:solidFill>
                  <a:srgbClr val="C0504D"/>
                </a:solidFill>
              </a:rPr>
              <a:t>Science Teachers are ELA Teachers now!</a:t>
            </a:r>
            <a:endParaRPr lang="en-US" sz="3000" dirty="0" smtClean="0">
              <a:solidFill>
                <a:srgbClr val="C0504D"/>
              </a:solidFill>
              <a:cs typeface="+mn-cs"/>
            </a:endParaRPr>
          </a:p>
          <a:p>
            <a:pPr marL="514350" indent="-514350" eaLnBrk="1" hangingPunct="1">
              <a:lnSpc>
                <a:spcPct val="90000"/>
              </a:lnSpc>
              <a:defRPr/>
            </a:pPr>
            <a:endParaRPr lang="en-US" sz="2800" dirty="0" smtClean="0">
              <a:solidFill>
                <a:srgbClr val="FFFF00"/>
              </a:solidFill>
              <a:ea typeface="+mn-ea"/>
              <a:cs typeface="+mn-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949739"/>
            <a:ext cx="8215348" cy="1069395"/>
          </a:xfrm>
        </p:spPr>
        <p:txBody>
          <a:bodyPr>
            <a:normAutofit/>
          </a:bodyPr>
          <a:lstStyle/>
          <a:p>
            <a:r>
              <a:rPr lang="en-US" sz="3200" dirty="0" smtClean="0"/>
              <a:t>K-5 ELA Anchor Standards College &amp; Career Readiness Speaking &amp; Listening</a:t>
            </a:r>
            <a:endParaRPr lang="en-US" sz="3200" dirty="0"/>
          </a:p>
        </p:txBody>
      </p:sp>
      <p:sp>
        <p:nvSpPr>
          <p:cNvPr id="3" name="Content Placeholder 2"/>
          <p:cNvSpPr>
            <a:spLocks noGrp="1"/>
          </p:cNvSpPr>
          <p:nvPr>
            <p:ph idx="1"/>
          </p:nvPr>
        </p:nvSpPr>
        <p:spPr>
          <a:xfrm>
            <a:off x="471453" y="2214534"/>
            <a:ext cx="8215347" cy="3911628"/>
          </a:xfrm>
        </p:spPr>
        <p:txBody>
          <a:bodyPr>
            <a:normAutofit/>
          </a:bodyPr>
          <a:lstStyle/>
          <a:p>
            <a:pPr>
              <a:buNone/>
            </a:pPr>
            <a:r>
              <a:rPr lang="en-US" sz="2400" dirty="0" smtClean="0"/>
              <a:t>3. Evaluate a speaker’s point of view, reasoning, and use of evidence and rhetoric </a:t>
            </a:r>
            <a:r>
              <a:rPr lang="en-US" sz="2400" dirty="0" smtClean="0">
                <a:solidFill>
                  <a:srgbClr val="FF0000"/>
                </a:solidFill>
              </a:rPr>
              <a:t>(NGSS Practice: Argumentation)</a:t>
            </a:r>
          </a:p>
          <a:p>
            <a:pPr>
              <a:buNone/>
            </a:pPr>
            <a:r>
              <a:rPr lang="en-US" sz="2400" dirty="0" smtClean="0"/>
              <a:t>4. Present information, findings, supporting evidence such that listener can follow line of reasoning and the organization, development, style are appropriate to task, purpose, audience </a:t>
            </a:r>
            <a:r>
              <a:rPr lang="en-US" sz="2400" dirty="0" smtClean="0">
                <a:solidFill>
                  <a:srgbClr val="FF0000"/>
                </a:solidFill>
              </a:rPr>
              <a:t>(Constructing Explanations)</a:t>
            </a:r>
          </a:p>
          <a:p>
            <a:pPr>
              <a:buNone/>
            </a:pPr>
            <a:r>
              <a:rPr lang="en-US" sz="2400" dirty="0" smtClean="0"/>
              <a:t>5. Make strategic use of digital media, visual displays of data to express information and enhance presentations </a:t>
            </a:r>
            <a:r>
              <a:rPr lang="en-US" sz="2400" dirty="0" smtClean="0">
                <a:solidFill>
                  <a:srgbClr val="FF0000"/>
                </a:solidFill>
              </a:rPr>
              <a:t>(Obtaining, Evaluating, Communicating Information)</a:t>
            </a:r>
            <a:endParaRPr lang="en-US" sz="2400"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949739"/>
            <a:ext cx="8215348" cy="819717"/>
          </a:xfrm>
        </p:spPr>
        <p:txBody>
          <a:bodyPr>
            <a:normAutofit/>
          </a:bodyPr>
          <a:lstStyle/>
          <a:p>
            <a:r>
              <a:rPr lang="en-US" sz="3200" dirty="0" smtClean="0"/>
              <a:t>Grade 3 Reading Informational Text</a:t>
            </a:r>
            <a:endParaRPr lang="en-US" sz="3200" dirty="0"/>
          </a:p>
        </p:txBody>
      </p:sp>
      <p:sp>
        <p:nvSpPr>
          <p:cNvPr id="3" name="Content Placeholder 2"/>
          <p:cNvSpPr>
            <a:spLocks noGrp="1"/>
          </p:cNvSpPr>
          <p:nvPr>
            <p:ph idx="1"/>
          </p:nvPr>
        </p:nvSpPr>
        <p:spPr>
          <a:xfrm>
            <a:off x="471453" y="1932290"/>
            <a:ext cx="8215347" cy="4193872"/>
          </a:xfrm>
        </p:spPr>
        <p:txBody>
          <a:bodyPr>
            <a:noAutofit/>
          </a:bodyPr>
          <a:lstStyle/>
          <a:p>
            <a:r>
              <a:rPr lang="en-US" sz="2400" dirty="0" smtClean="0"/>
              <a:t>RI.3.3. Describe the relationship between a series of scientific ideas, concepts or steps in technical procedures in a text, using language that pertains to time, sequence, cause/effect </a:t>
            </a:r>
            <a:r>
              <a:rPr lang="en-US" sz="2400" dirty="0" smtClean="0">
                <a:solidFill>
                  <a:srgbClr val="FF0000"/>
                </a:solidFill>
              </a:rPr>
              <a:t>(Obtaining, Evaluating, Communicating Information)</a:t>
            </a:r>
          </a:p>
          <a:p>
            <a:r>
              <a:rPr lang="en-US" sz="2400" dirty="0" smtClean="0"/>
              <a:t>Read and comprehend informational texts including science and technical texts at the high end of grades 2-3 text complexity band independently and proficiently </a:t>
            </a:r>
            <a:r>
              <a:rPr lang="en-US" sz="2400" dirty="0" smtClean="0">
                <a:solidFill>
                  <a:srgbClr val="FF0000"/>
                </a:solidFill>
              </a:rPr>
              <a:t>(Obtaining, Evaluating, Communicating Information)</a:t>
            </a:r>
            <a:endParaRPr lang="en-US" sz="2400" dirty="0">
              <a:solidFill>
                <a:srgbClr val="FF0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949740"/>
            <a:ext cx="8215348" cy="743728"/>
          </a:xfrm>
        </p:spPr>
        <p:txBody>
          <a:bodyPr>
            <a:normAutofit/>
          </a:bodyPr>
          <a:lstStyle/>
          <a:p>
            <a:r>
              <a:rPr lang="en-US" sz="3200" dirty="0" smtClean="0"/>
              <a:t>Grades 6-8 Literacy in Science</a:t>
            </a:r>
            <a:endParaRPr lang="en-US" sz="3200" dirty="0"/>
          </a:p>
        </p:txBody>
      </p:sp>
      <p:sp>
        <p:nvSpPr>
          <p:cNvPr id="3" name="Content Placeholder 2"/>
          <p:cNvSpPr>
            <a:spLocks noGrp="1"/>
          </p:cNvSpPr>
          <p:nvPr>
            <p:ph idx="1"/>
          </p:nvPr>
        </p:nvSpPr>
        <p:spPr>
          <a:xfrm>
            <a:off x="471453" y="1867156"/>
            <a:ext cx="8215347" cy="4259006"/>
          </a:xfrm>
        </p:spPr>
        <p:txBody>
          <a:bodyPr/>
          <a:lstStyle/>
          <a:p>
            <a:r>
              <a:rPr lang="en-US" dirty="0" smtClean="0"/>
              <a:t>RST.6-8.3. Follow a multistep procedure when carrying out experiments, taking measurements, performing technical tasks </a:t>
            </a:r>
            <a:r>
              <a:rPr lang="en-US" dirty="0" smtClean="0">
                <a:solidFill>
                  <a:srgbClr val="FF0000"/>
                </a:solidFill>
              </a:rPr>
              <a:t>(Planning &amp; Carrying Out Investigations)</a:t>
            </a:r>
          </a:p>
          <a:p>
            <a:r>
              <a:rPr lang="en-US" dirty="0" smtClean="0"/>
              <a:t>RST.6-8.4. Determine meaning of symbols, key terms, other domain specific words as used in scientific texts </a:t>
            </a:r>
            <a:r>
              <a:rPr lang="en-US" dirty="0" smtClean="0">
                <a:solidFill>
                  <a:srgbClr val="FF0000"/>
                </a:solidFill>
              </a:rPr>
              <a:t>(Obtaining, Evaluating, Communicating Information)</a:t>
            </a:r>
          </a:p>
          <a:p>
            <a:r>
              <a:rPr lang="en-US" dirty="0" smtClean="0"/>
              <a:t>RST.6-8.7. Integrate quantitative or technical information expressed in words with a version of that information expressed visually in a flowchart, diagram, model, graph or table </a:t>
            </a:r>
            <a:r>
              <a:rPr lang="en-US" dirty="0" smtClean="0">
                <a:solidFill>
                  <a:srgbClr val="FF0000"/>
                </a:solidFill>
              </a:rPr>
              <a:t>(Obtaining, Evaluating, Communicating Information)</a:t>
            </a:r>
          </a:p>
          <a:p>
            <a:r>
              <a:rPr lang="en-US" dirty="0" smtClean="0"/>
              <a:t>RST.6-8.8. Distinguish among facts, reasoned judgment based on research findings, and speculation in a text </a:t>
            </a:r>
            <a:r>
              <a:rPr lang="en-US" dirty="0" smtClean="0">
                <a:solidFill>
                  <a:srgbClr val="FF0000"/>
                </a:solidFill>
              </a:rPr>
              <a:t>(Argumentation)</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949739"/>
            <a:ext cx="8215348" cy="678595"/>
          </a:xfrm>
        </p:spPr>
        <p:txBody>
          <a:bodyPr>
            <a:normAutofit/>
          </a:bodyPr>
          <a:lstStyle/>
          <a:p>
            <a:r>
              <a:rPr lang="en-US" sz="3200" dirty="0" smtClean="0"/>
              <a:t>Grades 11-12 Literacy in Science</a:t>
            </a:r>
            <a:endParaRPr lang="en-US" sz="3200" dirty="0"/>
          </a:p>
        </p:txBody>
      </p:sp>
      <p:sp>
        <p:nvSpPr>
          <p:cNvPr id="3" name="Content Placeholder 2"/>
          <p:cNvSpPr>
            <a:spLocks noGrp="1"/>
          </p:cNvSpPr>
          <p:nvPr>
            <p:ph idx="1"/>
          </p:nvPr>
        </p:nvSpPr>
        <p:spPr>
          <a:xfrm>
            <a:off x="471453" y="1921434"/>
            <a:ext cx="8215347" cy="4204728"/>
          </a:xfrm>
        </p:spPr>
        <p:txBody>
          <a:bodyPr/>
          <a:lstStyle/>
          <a:p>
            <a:r>
              <a:rPr lang="en-US" dirty="0" smtClean="0"/>
              <a:t>RST.11-12.7. Integrate, evaluate multiple sources of information presented in diverse formats and media, e.g., quantitative data, video, multimedia, to address a question or solve a problem </a:t>
            </a:r>
            <a:r>
              <a:rPr lang="en-US" dirty="0" smtClean="0">
                <a:solidFill>
                  <a:srgbClr val="FF0000"/>
                </a:solidFill>
              </a:rPr>
              <a:t>(Obtaining, Evaluating, Communicating Information)</a:t>
            </a:r>
          </a:p>
          <a:p>
            <a:r>
              <a:rPr lang="en-US" dirty="0" smtClean="0"/>
              <a:t>RST.11-12.8. Evaluate hypotheses, data, analysis, and conclusions in a science text, verifying the data when possible and corroborating or challenging conclusions with other sources of information </a:t>
            </a:r>
            <a:r>
              <a:rPr lang="en-US" dirty="0" smtClean="0">
                <a:solidFill>
                  <a:srgbClr val="FF0000"/>
                </a:solidFill>
              </a:rPr>
              <a:t>(Argumentation)</a:t>
            </a:r>
          </a:p>
          <a:p>
            <a:r>
              <a:rPr lang="en-US" dirty="0" smtClean="0"/>
              <a:t>RST.11-12.9. Synthesize information from a range of sources (e.g., texts, experiments, simulations) into a coherent understanding of a process, phenomenon, or concept, resolving conflicting information when possible </a:t>
            </a:r>
            <a:r>
              <a:rPr lang="en-US" dirty="0" smtClean="0">
                <a:solidFill>
                  <a:srgbClr val="FF0000"/>
                </a:solidFill>
              </a:rPr>
              <a:t>(Constructing Explanations)</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4294967295"/>
          </p:nvPr>
        </p:nvSpPr>
        <p:spPr>
          <a:xfrm>
            <a:off x="1888437" y="6356350"/>
            <a:ext cx="5363733" cy="365125"/>
          </a:xfrm>
          <a:noFill/>
        </p:spPr>
        <p:txBody>
          <a:bodyPr/>
          <a:lstStyle>
            <a:lvl1pPr>
              <a:defRPr sz="2400">
                <a:solidFill>
                  <a:schemeClr val="tx1"/>
                </a:solidFill>
                <a:latin typeface="Arial" charset="0"/>
                <a:ea typeface="ＭＳ Ｐゴシック" pitchFamily="-16" charset="-128"/>
              </a:defRPr>
            </a:lvl1pPr>
            <a:lvl2pPr marL="742950" indent="-285750">
              <a:defRPr sz="2400">
                <a:solidFill>
                  <a:schemeClr val="tx1"/>
                </a:solidFill>
                <a:latin typeface="Arial" charset="0"/>
                <a:ea typeface="ＭＳ Ｐゴシック" pitchFamily="-16" charset="-128"/>
              </a:defRPr>
            </a:lvl2pPr>
            <a:lvl3pPr marL="1143000" indent="-228600">
              <a:defRPr sz="2400">
                <a:solidFill>
                  <a:schemeClr val="tx1"/>
                </a:solidFill>
                <a:latin typeface="Arial" charset="0"/>
                <a:ea typeface="ＭＳ Ｐゴシック" pitchFamily="-16" charset="-128"/>
              </a:defRPr>
            </a:lvl3pPr>
            <a:lvl4pPr marL="1600200" indent="-228600">
              <a:defRPr sz="2400">
                <a:solidFill>
                  <a:schemeClr val="tx1"/>
                </a:solidFill>
                <a:latin typeface="Arial" charset="0"/>
                <a:ea typeface="ＭＳ Ｐゴシック" pitchFamily="-16" charset="-128"/>
              </a:defRPr>
            </a:lvl4pPr>
            <a:lvl5pPr marL="2057400" indent="-228600">
              <a:defRPr sz="2400">
                <a:solidFill>
                  <a:schemeClr val="tx1"/>
                </a:solidFill>
                <a:latin typeface="Arial" charset="0"/>
                <a:ea typeface="ＭＳ Ｐゴシック" pitchFamily="-16"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6"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6"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6"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6" charset="-128"/>
              </a:defRPr>
            </a:lvl9pPr>
          </a:lstStyle>
          <a:p>
            <a:r>
              <a:rPr lang="en-US" sz="1200" smtClean="0">
                <a:latin typeface="Times New Roman" pitchFamily="18" charset="0"/>
                <a:ea typeface="MS Pゴシック" pitchFamily="-92" charset="-128"/>
              </a:rPr>
              <a:t>Funded by U.S. Department of Education</a:t>
            </a:r>
          </a:p>
        </p:txBody>
      </p:sp>
      <p:sp>
        <p:nvSpPr>
          <p:cNvPr id="3075" name="Rectangle 7"/>
          <p:cNvSpPr>
            <a:spLocks noChangeArrowheads="1"/>
          </p:cNvSpPr>
          <p:nvPr/>
        </p:nvSpPr>
        <p:spPr bwMode="auto">
          <a:xfrm>
            <a:off x="0" y="0"/>
            <a:ext cx="9144000" cy="6858000"/>
          </a:xfrm>
          <a:prstGeom prst="rect">
            <a:avLst/>
          </a:prstGeom>
          <a:solidFill>
            <a:schemeClr val="bg1"/>
          </a:solidFill>
          <a:ln w="9525">
            <a:solidFill>
              <a:schemeClr val="tx1"/>
            </a:solidFill>
            <a:miter lim="800000"/>
            <a:headEnd/>
            <a:tailEnd/>
          </a:ln>
        </p:spPr>
        <p:txBody>
          <a:bodyPr wrap="none" anchor="ctr"/>
          <a:lstStyle/>
          <a:p>
            <a:endParaRPr lang="en-US"/>
          </a:p>
        </p:txBody>
      </p:sp>
      <p:sp>
        <p:nvSpPr>
          <p:cNvPr id="3076" name="Rectangle 4"/>
          <p:cNvSpPr>
            <a:spLocks noChangeArrowheads="1"/>
          </p:cNvSpPr>
          <p:nvPr/>
        </p:nvSpPr>
        <p:spPr bwMode="auto">
          <a:xfrm>
            <a:off x="1111175" y="1598951"/>
            <a:ext cx="7153156" cy="4338864"/>
          </a:xfrm>
          <a:prstGeom prst="rect">
            <a:avLst/>
          </a:prstGeom>
          <a:noFill/>
          <a:ln>
            <a:noFill/>
          </a:ln>
          <a:effectLst>
            <a:outerShdw dist="12700" dir="8100000" algn="ctr" rotWithShape="0">
              <a:srgbClr val="FFFFFF">
                <a:alpha val="75000"/>
              </a:srgb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pPr>
              <a:lnSpc>
                <a:spcPct val="90000"/>
              </a:lnSpc>
            </a:pPr>
            <a:r>
              <a:rPr lang="en-US" sz="1400" b="1" dirty="0">
                <a:latin typeface="Arial Narrow" pitchFamily="34" charset="0"/>
              </a:rPr>
              <a:t>The Center on Instruction is operated by RMC Research Corporation in partnership with the Florida Center for Reading Research at Florida State University; Instructional Research Group; Lawrence Hall of Science at the University of California-Berkeley; the Texas Institute for Measurement, Evaluation, and Statistics at the University of Houston; and The Meadows Center for Preventing Educational Risk at the University of Texas at Austin.</a:t>
            </a:r>
            <a:br>
              <a:rPr lang="en-US" sz="1400" b="1" dirty="0">
                <a:latin typeface="Arial Narrow" pitchFamily="34" charset="0"/>
              </a:rPr>
            </a:br>
            <a:r>
              <a:rPr lang="en-US" sz="1400" b="1" dirty="0">
                <a:latin typeface="Arial Narrow" pitchFamily="34" charset="0"/>
              </a:rPr>
              <a:t/>
            </a:r>
            <a:br>
              <a:rPr lang="en-US" sz="1400" b="1" dirty="0">
                <a:latin typeface="Arial Narrow" pitchFamily="34" charset="0"/>
              </a:rPr>
            </a:br>
            <a:r>
              <a:rPr lang="en-US" sz="1400" b="1" dirty="0">
                <a:latin typeface="Arial Narrow" pitchFamily="34" charset="0"/>
              </a:rPr>
              <a:t>The contents of this PowerPoint were developed under cooperative agreement S283B050034 with the U.S. Department of Education. However, these contents do not necessarily represent the policy of the Department of Education, and you should not assume endorsement by the Federal Government.</a:t>
            </a:r>
            <a:br>
              <a:rPr lang="en-US" sz="1400" b="1" dirty="0">
                <a:latin typeface="Arial Narrow" pitchFamily="34" charset="0"/>
              </a:rPr>
            </a:br>
            <a:r>
              <a:rPr lang="en-US" sz="1400" b="1" dirty="0">
                <a:latin typeface="Arial Narrow" pitchFamily="34" charset="0"/>
              </a:rPr>
              <a:t/>
            </a:r>
            <a:br>
              <a:rPr lang="en-US" sz="1400" b="1" dirty="0">
                <a:latin typeface="Arial Narrow" pitchFamily="34" charset="0"/>
              </a:rPr>
            </a:br>
            <a:r>
              <a:rPr lang="en-US" sz="1400" b="1" dirty="0">
                <a:latin typeface="Arial Narrow" pitchFamily="34" charset="0"/>
              </a:rPr>
              <a:t>The Center on Instruction requests that no changes be made to the content or appearance of this product.</a:t>
            </a:r>
            <a:br>
              <a:rPr lang="en-US" sz="1400" b="1" dirty="0">
                <a:latin typeface="Arial Narrow" pitchFamily="34" charset="0"/>
              </a:rPr>
            </a:br>
            <a:r>
              <a:rPr lang="en-US" sz="1400" b="1" dirty="0">
                <a:latin typeface="Arial Narrow" pitchFamily="34" charset="0"/>
              </a:rPr>
              <a:t/>
            </a:r>
            <a:br>
              <a:rPr lang="en-US" sz="1400" b="1" dirty="0">
                <a:latin typeface="Arial Narrow" pitchFamily="34" charset="0"/>
              </a:rPr>
            </a:br>
            <a:r>
              <a:rPr lang="en-US" sz="1400" b="1" i="1" dirty="0">
                <a:latin typeface="Arial Narrow" pitchFamily="34" charset="0"/>
              </a:rPr>
              <a:t>To download a copy of this document, visit </a:t>
            </a:r>
            <a:r>
              <a:rPr lang="en-US" sz="1400" b="1" i="1" dirty="0">
                <a:latin typeface="Arial Narrow" pitchFamily="34" charset="0"/>
                <a:hlinkClick r:id="rId2"/>
              </a:rPr>
              <a:t>www.centeroninstruction.org</a:t>
            </a:r>
            <a:r>
              <a:rPr lang="en-US" sz="1400" b="1" i="1" dirty="0">
                <a:latin typeface="Arial Narrow" pitchFamily="34" charset="0"/>
              </a:rPr>
              <a:t>.</a:t>
            </a:r>
          </a:p>
          <a:p>
            <a:pPr>
              <a:lnSpc>
                <a:spcPct val="90000"/>
              </a:lnSpc>
            </a:pPr>
            <a:endParaRPr lang="en-US" sz="1400" b="1" i="1" dirty="0">
              <a:latin typeface="Arial Narrow" pitchFamily="34" charset="0"/>
            </a:endParaRPr>
          </a:p>
          <a:p>
            <a:pPr>
              <a:lnSpc>
                <a:spcPct val="90000"/>
              </a:lnSpc>
            </a:pPr>
            <a:r>
              <a:rPr lang="en-US" sz="1400" b="1" i="1" dirty="0">
                <a:latin typeface="Arial Narrow" pitchFamily="34" charset="0"/>
              </a:rPr>
              <a:t>2011</a:t>
            </a:r>
          </a:p>
        </p:txBody>
      </p:sp>
      <p:pic>
        <p:nvPicPr>
          <p:cNvPr id="3077" name="Picture 3" descr="COI LOGO18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13163" y="325050"/>
            <a:ext cx="1717675" cy="1216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8" name="Rectangle 6"/>
          <p:cNvSpPr>
            <a:spLocks noChangeArrowheads="1"/>
          </p:cNvSpPr>
          <p:nvPr/>
        </p:nvSpPr>
        <p:spPr bwMode="auto">
          <a:xfrm>
            <a:off x="685800" y="0"/>
            <a:ext cx="7772400"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nchor="ctr"/>
          <a:lstStyle/>
          <a:p>
            <a:pPr eaLnBrk="1" hangingPunct="1">
              <a:lnSpc>
                <a:spcPct val="90000"/>
              </a:lnSpc>
            </a:pPr>
            <a:endParaRPr lang="en-US" sz="3200">
              <a:solidFill>
                <a:schemeClr val="tx2"/>
              </a:solidFill>
              <a:latin typeface="Arial Black" pitchFamily="34" charset="0"/>
            </a:endParaRPr>
          </a:p>
        </p:txBody>
      </p:sp>
    </p:spTree>
    <p:extLst>
      <p:ext uri="{BB962C8B-B14F-4D97-AF65-F5344CB8AC3E}">
        <p14:creationId xmlns:p14="http://schemas.microsoft.com/office/powerpoint/2010/main" val="266167023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799268"/>
            <a:ext cx="8215348" cy="726661"/>
          </a:xfrm>
        </p:spPr>
        <p:txBody>
          <a:bodyPr>
            <a:normAutofit/>
          </a:bodyPr>
          <a:lstStyle/>
          <a:p>
            <a:r>
              <a:rPr lang="en-US" sz="3200" dirty="0" smtClean="0"/>
              <a:t>Question for You:</a:t>
            </a:r>
            <a:endParaRPr lang="en-US" sz="3200" dirty="0"/>
          </a:p>
        </p:txBody>
      </p:sp>
      <p:sp>
        <p:nvSpPr>
          <p:cNvPr id="3" name="Content Placeholder 2"/>
          <p:cNvSpPr>
            <a:spLocks noGrp="1"/>
          </p:cNvSpPr>
          <p:nvPr>
            <p:ph idx="1"/>
          </p:nvPr>
        </p:nvSpPr>
        <p:spPr>
          <a:xfrm>
            <a:off x="471454" y="1611292"/>
            <a:ext cx="8215347" cy="3878262"/>
          </a:xfrm>
        </p:spPr>
        <p:txBody>
          <a:bodyPr/>
          <a:lstStyle/>
          <a:p>
            <a:r>
              <a:rPr lang="en-US" sz="2800" dirty="0" smtClean="0"/>
              <a:t>Are you seeing States/Districts incorporating “disciplinary literacy” as emphasized in the ELA CCSS into their ELA curriculum and assessments? If so, how?</a:t>
            </a:r>
          </a:p>
          <a:p>
            <a:pPr lvl="1"/>
            <a:r>
              <a:rPr lang="en-US" sz="2800" dirty="0" smtClean="0">
                <a:solidFill>
                  <a:srgbClr val="00B050"/>
                </a:solidFill>
              </a:rPr>
              <a:t>Write a brief response into your Chat Box</a:t>
            </a:r>
          </a:p>
          <a:p>
            <a:pPr marL="457200" lvl="1" indent="0">
              <a:buNone/>
            </a:pPr>
            <a:endParaRPr lang="en-US" sz="18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799264"/>
            <a:ext cx="8215348" cy="815561"/>
          </a:xfrm>
        </p:spPr>
        <p:txBody>
          <a:bodyPr>
            <a:normAutofit/>
          </a:bodyPr>
          <a:lstStyle/>
          <a:p>
            <a:r>
              <a:rPr lang="en-US" sz="3200" dirty="0" smtClean="0"/>
              <a:t>Dimension 2: Cross-Cutting Concepts</a:t>
            </a:r>
            <a:endParaRPr lang="en-US" sz="3200" dirty="0"/>
          </a:p>
        </p:txBody>
      </p:sp>
      <p:sp>
        <p:nvSpPr>
          <p:cNvPr id="3" name="Content Placeholder 2"/>
          <p:cNvSpPr>
            <a:spLocks noGrp="1"/>
          </p:cNvSpPr>
          <p:nvPr>
            <p:ph idx="1"/>
          </p:nvPr>
        </p:nvSpPr>
        <p:spPr>
          <a:xfrm>
            <a:off x="471454" y="1614825"/>
            <a:ext cx="8215347" cy="4369286"/>
          </a:xfrm>
        </p:spPr>
        <p:txBody>
          <a:bodyPr/>
          <a:lstStyle/>
          <a:p>
            <a:r>
              <a:rPr lang="en-US" sz="2800" dirty="0" smtClean="0"/>
              <a:t>Patterns</a:t>
            </a:r>
          </a:p>
          <a:p>
            <a:r>
              <a:rPr lang="en-US" sz="2800" dirty="0" smtClean="0"/>
              <a:t>Cause and Effect</a:t>
            </a:r>
          </a:p>
          <a:p>
            <a:r>
              <a:rPr lang="en-US" sz="2800" dirty="0" smtClean="0"/>
              <a:t>Scale, Proportion and Quantity</a:t>
            </a:r>
          </a:p>
          <a:p>
            <a:r>
              <a:rPr lang="en-US" sz="2800" dirty="0" smtClean="0"/>
              <a:t>Systems and System Models</a:t>
            </a:r>
          </a:p>
          <a:p>
            <a:r>
              <a:rPr lang="en-US" sz="2800" dirty="0" smtClean="0"/>
              <a:t>Energy &amp; Matter: Flows, Cycles, Conservation</a:t>
            </a:r>
          </a:p>
          <a:p>
            <a:r>
              <a:rPr lang="en-US" sz="2800" dirty="0" smtClean="0"/>
              <a:t>Structure and Function</a:t>
            </a:r>
          </a:p>
          <a:p>
            <a:r>
              <a:rPr lang="en-US" sz="2800" dirty="0" smtClean="0"/>
              <a:t>Stability and Change</a:t>
            </a:r>
          </a:p>
          <a:p>
            <a:pPr marL="0" indent="0">
              <a:buNone/>
            </a:pPr>
            <a:endParaRPr lang="en-US"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1" y="881241"/>
            <a:ext cx="8215348" cy="714499"/>
          </a:xfrm>
        </p:spPr>
        <p:txBody>
          <a:bodyPr>
            <a:normAutofit/>
          </a:bodyPr>
          <a:lstStyle/>
          <a:p>
            <a:r>
              <a:rPr lang="en-US" sz="3200" dirty="0" smtClean="0"/>
              <a:t>Dimension 3: Disciplinary Core Ideas</a:t>
            </a:r>
            <a:endParaRPr lang="en-US" sz="3200" dirty="0"/>
          </a:p>
        </p:txBody>
      </p:sp>
      <p:sp>
        <p:nvSpPr>
          <p:cNvPr id="3" name="Content Placeholder 2"/>
          <p:cNvSpPr>
            <a:spLocks noGrp="1"/>
          </p:cNvSpPr>
          <p:nvPr>
            <p:ph idx="1"/>
          </p:nvPr>
        </p:nvSpPr>
        <p:spPr>
          <a:xfrm>
            <a:off x="471452" y="1994452"/>
            <a:ext cx="8215347" cy="3619292"/>
          </a:xfrm>
        </p:spPr>
        <p:txBody>
          <a:bodyPr>
            <a:normAutofit/>
          </a:bodyPr>
          <a:lstStyle/>
          <a:p>
            <a:r>
              <a:rPr lang="en-US" sz="2800" dirty="0" smtClean="0"/>
              <a:t>Organized into Four Domains</a:t>
            </a:r>
          </a:p>
          <a:p>
            <a:pPr lvl="1"/>
            <a:r>
              <a:rPr lang="en-US" sz="2800" dirty="0" smtClean="0"/>
              <a:t>Physical Science</a:t>
            </a:r>
          </a:p>
          <a:p>
            <a:pPr lvl="1"/>
            <a:r>
              <a:rPr lang="en-US" sz="2800" dirty="0" smtClean="0"/>
              <a:t>Life Sciences</a:t>
            </a:r>
          </a:p>
          <a:p>
            <a:pPr lvl="1"/>
            <a:r>
              <a:rPr lang="en-US" sz="2800" dirty="0" smtClean="0"/>
              <a:t>Earth &amp; Space Sciences </a:t>
            </a:r>
          </a:p>
          <a:p>
            <a:pPr lvl="1"/>
            <a:r>
              <a:rPr lang="en-US" sz="2800" dirty="0" smtClean="0"/>
              <a:t>Engineering, Technology and the Applications of Science</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2" y="747692"/>
            <a:ext cx="8215348" cy="703805"/>
          </a:xfrm>
        </p:spPr>
        <p:txBody>
          <a:bodyPr>
            <a:normAutofit/>
          </a:bodyPr>
          <a:lstStyle/>
          <a:p>
            <a:pPr algn="ctr"/>
            <a:r>
              <a:rPr lang="en-US" sz="3200" dirty="0" smtClean="0"/>
              <a:t>Disciplinary Core Ideas</a:t>
            </a:r>
            <a:endParaRPr lang="en-US" sz="3200" dirty="0"/>
          </a:p>
        </p:txBody>
      </p:sp>
      <p:sp>
        <p:nvSpPr>
          <p:cNvPr id="3" name="Content Placeholder 2"/>
          <p:cNvSpPr>
            <a:spLocks noGrp="1"/>
          </p:cNvSpPr>
          <p:nvPr>
            <p:ph idx="1"/>
          </p:nvPr>
        </p:nvSpPr>
        <p:spPr>
          <a:xfrm>
            <a:off x="471453" y="1451496"/>
            <a:ext cx="8215347" cy="4845131"/>
          </a:xfrm>
        </p:spPr>
        <p:txBody>
          <a:bodyPr>
            <a:normAutofit/>
          </a:bodyPr>
          <a:lstStyle/>
          <a:p>
            <a:r>
              <a:rPr lang="en-US" sz="2600" dirty="0" smtClean="0"/>
              <a:t>Broad Explanatory Power</a:t>
            </a:r>
          </a:p>
          <a:p>
            <a:r>
              <a:rPr lang="en-US" sz="2600" dirty="0" smtClean="0"/>
              <a:t>Each Core Idea is introduced with a question and has description of what students should understand by end Grade 12</a:t>
            </a:r>
          </a:p>
          <a:p>
            <a:r>
              <a:rPr lang="en-US" sz="2600" dirty="0" smtClean="0"/>
              <a:t>Followed by “Grade Band End Points” (suggestive of Learning Progressions)</a:t>
            </a:r>
          </a:p>
          <a:p>
            <a:r>
              <a:rPr lang="en-US" sz="2600" dirty="0" smtClean="0"/>
              <a:t>Engineering has new emphasis</a:t>
            </a:r>
          </a:p>
          <a:p>
            <a:r>
              <a:rPr lang="en-US" sz="2600" dirty="0" smtClean="0"/>
              <a:t>More Ocean, Climate and Earth Systems Science</a:t>
            </a:r>
          </a:p>
          <a:p>
            <a:pPr marL="0" indent="0">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741395"/>
            <a:ext cx="8215348" cy="637761"/>
          </a:xfrm>
        </p:spPr>
        <p:txBody>
          <a:bodyPr/>
          <a:lstStyle/>
          <a:p>
            <a:pPr algn="ctr"/>
            <a:r>
              <a:rPr lang="en-US" dirty="0" smtClean="0"/>
              <a:t>Example of a Core Idea</a:t>
            </a:r>
            <a:endParaRPr lang="en-US" dirty="0"/>
          </a:p>
        </p:txBody>
      </p:sp>
      <p:sp>
        <p:nvSpPr>
          <p:cNvPr id="3" name="Content Placeholder 2"/>
          <p:cNvSpPr>
            <a:spLocks noGrp="1"/>
          </p:cNvSpPr>
          <p:nvPr>
            <p:ph idx="1"/>
          </p:nvPr>
        </p:nvSpPr>
        <p:spPr>
          <a:xfrm>
            <a:off x="471454" y="1379156"/>
            <a:ext cx="8215347" cy="5334160"/>
          </a:xfrm>
        </p:spPr>
        <p:txBody>
          <a:bodyPr>
            <a:normAutofit/>
          </a:bodyPr>
          <a:lstStyle/>
          <a:p>
            <a:r>
              <a:rPr lang="en-US" sz="2400" dirty="0" smtClean="0"/>
              <a:t>Earth &amp; Space Sciences Core Idea 2: Earth Systems: </a:t>
            </a:r>
            <a:r>
              <a:rPr lang="en-US" sz="2400" i="1" dirty="0" smtClean="0"/>
              <a:t>How and why is the earth constantly changing?</a:t>
            </a:r>
          </a:p>
          <a:p>
            <a:pPr lvl="1"/>
            <a:r>
              <a:rPr lang="en-US" sz="2000" dirty="0" smtClean="0"/>
              <a:t>ESS2.C: The Roles of Water in Earth’s Surface Processes</a:t>
            </a:r>
            <a:r>
              <a:rPr lang="en-US" sz="2000" i="1" dirty="0" smtClean="0"/>
              <a:t>: How do the properties and movements of water shape Earth’s surface and affect its systems?</a:t>
            </a:r>
          </a:p>
          <a:p>
            <a:pPr lvl="1">
              <a:buNone/>
            </a:pPr>
            <a:r>
              <a:rPr lang="en-US" sz="2000" i="1" dirty="0" smtClean="0"/>
              <a:t>	</a:t>
            </a:r>
            <a:r>
              <a:rPr lang="en-US" sz="2000" dirty="0" smtClean="0"/>
              <a:t>Earth is often called the water planet…water’s unique properties make it central to earth’s dynamics… These properties include… Water is found everywhere on earth, from high in the atmosphere to… Energy from the sun and gravity drives cycling…and propels oceanic and atmospheric circulation… 97% of Earth’s water is in the ocean… Water shapes landscapes through… Shoreline waves are powerful agents of erosion…coastlines have moved back and forth over continents…due to rise and fall of sea level as the climate changed…</a:t>
            </a:r>
            <a:endParaRPr lang="en-US" sz="20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822417"/>
            <a:ext cx="8215348" cy="713961"/>
          </a:xfrm>
        </p:spPr>
        <p:txBody>
          <a:bodyPr>
            <a:normAutofit/>
          </a:bodyPr>
          <a:lstStyle/>
          <a:p>
            <a:r>
              <a:rPr lang="en-US" sz="3200" dirty="0" smtClean="0"/>
              <a:t>Grade Band End Points for ESS2.C</a:t>
            </a:r>
            <a:endParaRPr lang="en-US" sz="3200" dirty="0"/>
          </a:p>
        </p:txBody>
      </p:sp>
      <p:sp>
        <p:nvSpPr>
          <p:cNvPr id="3" name="Content Placeholder 2"/>
          <p:cNvSpPr>
            <a:spLocks noGrp="1"/>
          </p:cNvSpPr>
          <p:nvPr>
            <p:ph idx="1"/>
          </p:nvPr>
        </p:nvSpPr>
        <p:spPr>
          <a:xfrm>
            <a:off x="471453" y="1770936"/>
            <a:ext cx="8215347" cy="4702476"/>
          </a:xfrm>
        </p:spPr>
        <p:txBody>
          <a:bodyPr>
            <a:normAutofit/>
          </a:bodyPr>
          <a:lstStyle/>
          <a:p>
            <a:r>
              <a:rPr lang="en-US" sz="2200" dirty="0" smtClean="0"/>
              <a:t>By the end of grade 2: Water is found in the ocean, rivers, lakes, ponds. Water exists as ice and in liquid form. It carries soil and rocks from one place to another and determines the life forms that can live in a location.</a:t>
            </a:r>
          </a:p>
          <a:p>
            <a:r>
              <a:rPr lang="en-US" sz="2200" dirty="0" smtClean="0"/>
              <a:t>By the end of grade 5: Water is found almost everywhere on Earth: as humidity, fog, clouds, rain/snow falling from clouds; as ice, snow, running water on land and in the ocean; as groundwater. Water flowing to the ocean shapes the appearance of the land. Nearly all Earth’s available water is in the ocean. Most fresh water is in glaciers or underground; only a tiny fraction is in streams, lakes, wetlands, the atmosphere.</a:t>
            </a:r>
            <a:endParaRPr lang="en-US" sz="22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822417"/>
            <a:ext cx="8215348" cy="675861"/>
          </a:xfrm>
        </p:spPr>
        <p:txBody>
          <a:bodyPr>
            <a:normAutofit/>
          </a:bodyPr>
          <a:lstStyle/>
          <a:p>
            <a:r>
              <a:rPr lang="en-US" sz="3200" dirty="0" smtClean="0"/>
              <a:t>Grade Band End Points for ESS2.C</a:t>
            </a:r>
            <a:endParaRPr lang="en-US" sz="3200" dirty="0"/>
          </a:p>
        </p:txBody>
      </p:sp>
      <p:sp>
        <p:nvSpPr>
          <p:cNvPr id="3" name="Content Placeholder 2"/>
          <p:cNvSpPr>
            <a:spLocks noGrp="1"/>
          </p:cNvSpPr>
          <p:nvPr>
            <p:ph idx="1"/>
          </p:nvPr>
        </p:nvSpPr>
        <p:spPr>
          <a:xfrm>
            <a:off x="471453" y="1551012"/>
            <a:ext cx="8215347" cy="4737200"/>
          </a:xfrm>
        </p:spPr>
        <p:txBody>
          <a:bodyPr>
            <a:normAutofit/>
          </a:bodyPr>
          <a:lstStyle/>
          <a:p>
            <a:r>
              <a:rPr lang="en-US" dirty="0" smtClean="0"/>
              <a:t>By the end of grade 8: Water continually cycles among land, ocean and atmosphere via… The complex patterns of changes and the movement of water in the atmosphere, determined by winds, landforms, and ocean temperatures and currents, are major determinants of local weather patterns. Global movements of water…are propelled by sunlight and gravity. Variations in density due to variations in temperature and salinity drive a global pattern of interconnected ocean currents. Water movements cause weathering and erosion…</a:t>
            </a:r>
          </a:p>
          <a:p>
            <a:r>
              <a:rPr lang="en-US" dirty="0" smtClean="0"/>
              <a:t>By the end of grade 12: The abundance of water on Earth’s surface and its unique properties are central to the planet’s dynamics. These properties include exceptional capacity to absorb, store and release energy; transmit sunlight; expand upon freezing; dissolve and transport materials; and lower the viscosities/melting points of rocks.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2" y="810843"/>
            <a:ext cx="8215348" cy="752061"/>
          </a:xfrm>
        </p:spPr>
        <p:txBody>
          <a:bodyPr>
            <a:normAutofit/>
          </a:bodyPr>
          <a:lstStyle/>
          <a:p>
            <a:pPr algn="ctr"/>
            <a:r>
              <a:rPr lang="en-US" sz="3200" dirty="0" smtClean="0"/>
              <a:t>Our Hope</a:t>
            </a:r>
            <a:endParaRPr lang="en-US" sz="3200" dirty="0"/>
          </a:p>
        </p:txBody>
      </p:sp>
      <p:sp>
        <p:nvSpPr>
          <p:cNvPr id="3" name="Content Placeholder 2"/>
          <p:cNvSpPr>
            <a:spLocks noGrp="1"/>
          </p:cNvSpPr>
          <p:nvPr>
            <p:ph idx="1"/>
          </p:nvPr>
        </p:nvSpPr>
        <p:spPr>
          <a:xfrm>
            <a:off x="471452" y="1562903"/>
            <a:ext cx="8215347" cy="5161987"/>
          </a:xfrm>
        </p:spPr>
        <p:txBody>
          <a:bodyPr/>
          <a:lstStyle/>
          <a:p>
            <a:r>
              <a:rPr lang="en-US" sz="2200" dirty="0" smtClean="0"/>
              <a:t>Science is Back!</a:t>
            </a:r>
          </a:p>
          <a:p>
            <a:r>
              <a:rPr lang="en-US" sz="2200" dirty="0" smtClean="0"/>
              <a:t>The dismantling of elementary science is over!</a:t>
            </a:r>
          </a:p>
          <a:p>
            <a:r>
              <a:rPr lang="en-US" sz="2200" dirty="0" smtClean="0"/>
              <a:t>CCSS and Next Generation Science Standards represent a cultural shift in teaching and learning from an era of memorizing to an era of thinking</a:t>
            </a:r>
          </a:p>
          <a:p>
            <a:r>
              <a:rPr lang="en-US" sz="2200" dirty="0" smtClean="0"/>
              <a:t>Seamless strategic, synergistic integration of science and language arts results in deeper conceptual understanding of complex ideas</a:t>
            </a:r>
          </a:p>
          <a:p>
            <a:r>
              <a:rPr lang="en-US" sz="2200" dirty="0" smtClean="0"/>
              <a:t>Students use knowledge of science and engineering to improve their lives, solve societal problems and make the world a better place</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2" y="810228"/>
            <a:ext cx="8215348" cy="564028"/>
          </a:xfrm>
        </p:spPr>
        <p:txBody>
          <a:bodyPr/>
          <a:lstStyle/>
          <a:p>
            <a:r>
              <a:rPr lang="en-US" dirty="0" smtClean="0"/>
              <a:t>Your Questions:</a:t>
            </a:r>
            <a:endParaRPr lang="en-US" dirty="0"/>
          </a:p>
        </p:txBody>
      </p:sp>
      <p:sp>
        <p:nvSpPr>
          <p:cNvPr id="3" name="Content Placeholder 2"/>
          <p:cNvSpPr>
            <a:spLocks noGrp="1"/>
          </p:cNvSpPr>
          <p:nvPr>
            <p:ph idx="1"/>
          </p:nvPr>
        </p:nvSpPr>
        <p:spPr>
          <a:xfrm>
            <a:off x="471452" y="1577762"/>
            <a:ext cx="8215347" cy="5054531"/>
          </a:xfrm>
        </p:spPr>
        <p:txBody>
          <a:bodyPr>
            <a:normAutofit/>
          </a:bodyPr>
          <a:lstStyle/>
          <a:p>
            <a:r>
              <a:rPr lang="en-US" sz="2400" dirty="0" smtClean="0">
                <a:solidFill>
                  <a:srgbClr val="00B050"/>
                </a:solidFill>
              </a:rPr>
              <a:t>You can raise your hand and ask a question verbally or</a:t>
            </a:r>
          </a:p>
          <a:p>
            <a:r>
              <a:rPr lang="en-US" sz="2400" dirty="0" smtClean="0">
                <a:solidFill>
                  <a:srgbClr val="00B050"/>
                </a:solidFill>
              </a:rPr>
              <a:t>Write your questions in the Chat Box</a:t>
            </a:r>
          </a:p>
          <a:p>
            <a:pPr marL="0" indent="0" algn="ctr">
              <a:buNone/>
            </a:pPr>
            <a:endParaRPr lang="en-US" sz="2400" dirty="0" smtClean="0">
              <a:solidFill>
                <a:srgbClr val="00B050"/>
              </a:solidFill>
            </a:endParaRPr>
          </a:p>
          <a:p>
            <a:pPr marL="0" indent="0" algn="ctr">
              <a:buNone/>
            </a:pPr>
            <a:r>
              <a:rPr lang="en-US" sz="2400" dirty="0" smtClean="0"/>
              <a:t>Thank you for your time today! </a:t>
            </a:r>
          </a:p>
          <a:p>
            <a:pPr marL="0" indent="0" algn="ctr">
              <a:buNone/>
            </a:pPr>
            <a:endParaRPr lang="en-US" sz="2400" dirty="0" smtClean="0"/>
          </a:p>
          <a:p>
            <a:pPr marL="0" indent="0" algn="ctr">
              <a:buNone/>
            </a:pPr>
            <a:r>
              <a:rPr lang="en-US" sz="2400" dirty="0" smtClean="0"/>
              <a:t>Please </a:t>
            </a:r>
            <a:r>
              <a:rPr lang="en-US" sz="2400" dirty="0"/>
              <a:t>take our survey at </a:t>
            </a:r>
          </a:p>
          <a:p>
            <a:pPr marL="0" indent="0" algn="ctr">
              <a:buNone/>
            </a:pPr>
            <a:r>
              <a:rPr lang="en-US" sz="2400" u="sng" dirty="0">
                <a:hlinkClick r:id="rId2"/>
              </a:rPr>
              <a:t>http://</a:t>
            </a:r>
            <a:r>
              <a:rPr lang="en-US" sz="2400" u="sng" dirty="0" smtClean="0">
                <a:hlinkClick r:id="rId2"/>
              </a:rPr>
              <a:t>www.surveymonkey.com/s/SYRMVRB</a:t>
            </a:r>
            <a:r>
              <a:rPr lang="en-US" sz="2400" u="sng" dirty="0" smtClean="0"/>
              <a:t>. </a:t>
            </a:r>
          </a:p>
          <a:p>
            <a:pPr marL="0" indent="0">
              <a:buNone/>
            </a:pPr>
            <a:r>
              <a:rPr lang="en-US" sz="2400" dirty="0" smtClean="0"/>
              <a:t>This will only take about 5 minutes of your time, and it is important to us. </a:t>
            </a:r>
            <a:r>
              <a:rPr lang="en-US" sz="2400" dirty="0" smtClean="0">
                <a:solidFill>
                  <a:srgbClr val="00B050"/>
                </a:solidFill>
              </a:rPr>
              <a:t>(Click on the link available now in the Chat Box from Ruth Dober)</a:t>
            </a:r>
          </a:p>
          <a:p>
            <a:pPr marL="0" indent="0">
              <a:buNone/>
            </a:pPr>
            <a:endParaRPr lang="en-US" sz="3200" dirty="0">
              <a:solidFill>
                <a:srgbClr val="00B050"/>
              </a:solidFill>
            </a:endParaRPr>
          </a:p>
          <a:p>
            <a:pPr algn="ctr">
              <a:buNone/>
            </a:pPr>
            <a:endParaRPr lang="en-US" sz="32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257301"/>
            <a:ext cx="7772400" cy="1816099"/>
          </a:xfrm>
        </p:spPr>
        <p:txBody>
          <a:bodyPr>
            <a:normAutofit/>
          </a:bodyPr>
          <a:lstStyle/>
          <a:p>
            <a:pPr algn="ctr"/>
            <a:r>
              <a:rPr lang="en-US" sz="3200" dirty="0" smtClean="0"/>
              <a:t>Exploring the New NRC Framework for </a:t>
            </a:r>
            <a:br>
              <a:rPr lang="en-US" sz="3200" dirty="0" smtClean="0"/>
            </a:br>
            <a:r>
              <a:rPr lang="en-US" sz="3200" dirty="0" smtClean="0"/>
              <a:t>K-12 Science Education</a:t>
            </a:r>
            <a:endParaRPr lang="en-US" sz="3200" dirty="0"/>
          </a:p>
        </p:txBody>
      </p:sp>
      <p:sp>
        <p:nvSpPr>
          <p:cNvPr id="5" name="Subtitle 4"/>
          <p:cNvSpPr>
            <a:spLocks noGrp="1"/>
          </p:cNvSpPr>
          <p:nvPr>
            <p:ph type="subTitle" idx="1"/>
          </p:nvPr>
        </p:nvSpPr>
        <p:spPr/>
        <p:txBody>
          <a:bodyPr>
            <a:normAutofit/>
          </a:bodyPr>
          <a:lstStyle/>
          <a:p>
            <a:r>
              <a:rPr lang="en-US" dirty="0" smtClean="0"/>
              <a:t>Center on Instruction Webinar</a:t>
            </a:r>
          </a:p>
          <a:p>
            <a:r>
              <a:rPr lang="en-US" dirty="0" smtClean="0"/>
              <a:t>September 21, 2011</a:t>
            </a:r>
          </a:p>
          <a:p>
            <a:r>
              <a:rPr lang="en-US" dirty="0" smtClean="0"/>
              <a:t>By Craig Strang, Vanessa Lujan, Lynn </a:t>
            </a:r>
            <a:r>
              <a:rPr lang="en-US" dirty="0" err="1" smtClean="0"/>
              <a:t>Barakos</a:t>
            </a:r>
            <a:r>
              <a:rPr lang="en-US" dirty="0" smtClean="0"/>
              <a:t>, </a:t>
            </a:r>
            <a:r>
              <a:rPr lang="en-US" i="1" dirty="0" smtClean="0"/>
              <a:t>Lawrence Hall of Science</a:t>
            </a:r>
            <a:endParaRPr lang="en-US" i="1" dirty="0"/>
          </a:p>
        </p:txBody>
      </p:sp>
      <p:pic>
        <p:nvPicPr>
          <p:cNvPr id="6" name="Picture 2" descr="C:\Documents and Settings\rdober\My Documents\My Pictures\COI logo.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2551" y="-11105"/>
            <a:ext cx="1054249" cy="79537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471453" y="683515"/>
            <a:ext cx="8215348" cy="711162"/>
          </a:xfrm>
        </p:spPr>
        <p:txBody>
          <a:bodyPr>
            <a:normAutofit/>
          </a:bodyPr>
          <a:lstStyle/>
          <a:p>
            <a:pPr eaLnBrk="1" hangingPunct="1">
              <a:defRPr/>
            </a:pPr>
            <a:r>
              <a:rPr lang="en-US" sz="3200" dirty="0" smtClean="0">
                <a:solidFill>
                  <a:srgbClr val="4F81BD"/>
                </a:solidFill>
                <a:ea typeface="+mj-ea"/>
                <a:cs typeface="+mj-cs"/>
              </a:rPr>
              <a:t>A Framework for K-12 Science Education</a:t>
            </a:r>
            <a:endParaRPr lang="en-US" sz="3200" dirty="0">
              <a:solidFill>
                <a:srgbClr val="4F81BD"/>
              </a:solidFill>
              <a:ea typeface="+mj-ea"/>
              <a:cs typeface="+mj-cs"/>
            </a:endParaRPr>
          </a:p>
        </p:txBody>
      </p:sp>
      <p:sp>
        <p:nvSpPr>
          <p:cNvPr id="150531" name="Rectangle 3"/>
          <p:cNvSpPr>
            <a:spLocks noGrp="1" noChangeArrowheads="1"/>
          </p:cNvSpPr>
          <p:nvPr>
            <p:ph idx="1"/>
          </p:nvPr>
        </p:nvSpPr>
        <p:spPr>
          <a:xfrm>
            <a:off x="471453" y="1421551"/>
            <a:ext cx="8229600" cy="4979245"/>
          </a:xfrm>
        </p:spPr>
        <p:txBody>
          <a:bodyPr>
            <a:normAutofit/>
          </a:bodyPr>
          <a:lstStyle/>
          <a:p>
            <a:pPr eaLnBrk="1" hangingPunct="1">
              <a:lnSpc>
                <a:spcPct val="80000"/>
              </a:lnSpc>
              <a:spcAft>
                <a:spcPct val="5000"/>
              </a:spcAft>
              <a:defRPr/>
            </a:pPr>
            <a:r>
              <a:rPr lang="en-US" sz="2800" dirty="0" smtClean="0">
                <a:ea typeface="+mn-ea"/>
                <a:cs typeface="+mn-cs"/>
              </a:rPr>
              <a:t>Released by the National Research Council of the National Academies of Science July 19, 2011</a:t>
            </a:r>
          </a:p>
          <a:p>
            <a:pPr eaLnBrk="1" hangingPunct="1">
              <a:lnSpc>
                <a:spcPct val="80000"/>
              </a:lnSpc>
              <a:spcAft>
                <a:spcPct val="5000"/>
              </a:spcAft>
              <a:defRPr/>
            </a:pPr>
            <a:r>
              <a:rPr lang="en-US" sz="2800" dirty="0" smtClean="0">
                <a:ea typeface="+mn-ea"/>
                <a:cs typeface="+mn-cs"/>
              </a:rPr>
              <a:t>1</a:t>
            </a:r>
            <a:r>
              <a:rPr lang="en-US" sz="2800" baseline="30000" dirty="0" smtClean="0">
                <a:ea typeface="+mn-ea"/>
                <a:cs typeface="+mn-cs"/>
              </a:rPr>
              <a:t>st</a:t>
            </a:r>
            <a:r>
              <a:rPr lang="en-US" sz="2800" dirty="0" smtClean="0">
                <a:ea typeface="+mn-ea"/>
                <a:cs typeface="+mn-cs"/>
              </a:rPr>
              <a:t> Step in developing Next Generation Science Standards</a:t>
            </a:r>
          </a:p>
          <a:p>
            <a:pPr eaLnBrk="1" hangingPunct="1">
              <a:lnSpc>
                <a:spcPct val="80000"/>
              </a:lnSpc>
              <a:spcAft>
                <a:spcPct val="5000"/>
              </a:spcAft>
              <a:defRPr/>
            </a:pPr>
            <a:r>
              <a:rPr lang="en-US" sz="2800" b="1" dirty="0" smtClean="0">
                <a:cs typeface="+mn-cs"/>
              </a:rPr>
              <a:t>Achieve</a:t>
            </a:r>
            <a:r>
              <a:rPr lang="en-US" sz="2800" dirty="0" smtClean="0">
                <a:cs typeface="+mn-cs"/>
              </a:rPr>
              <a:t> will develop Standards within 18 months</a:t>
            </a:r>
            <a:endParaRPr lang="en-US" sz="2800" dirty="0" smtClean="0">
              <a:ea typeface="+mn-ea"/>
              <a:cs typeface="+mn-cs"/>
            </a:endParaRPr>
          </a:p>
          <a:p>
            <a:pPr eaLnBrk="1" hangingPunct="1">
              <a:lnSpc>
                <a:spcPct val="80000"/>
              </a:lnSpc>
              <a:spcAft>
                <a:spcPct val="5000"/>
              </a:spcAft>
              <a:defRPr/>
            </a:pPr>
            <a:r>
              <a:rPr lang="en-US" sz="2800" dirty="0" smtClean="0"/>
              <a:t>An Evolutionary (not Revolutionary) step forward</a:t>
            </a:r>
          </a:p>
          <a:p>
            <a:pPr lvl="1">
              <a:lnSpc>
                <a:spcPct val="80000"/>
              </a:lnSpc>
              <a:spcAft>
                <a:spcPct val="5000"/>
              </a:spcAft>
              <a:defRPr/>
            </a:pPr>
            <a:r>
              <a:rPr lang="en-US" sz="2400" dirty="0" smtClean="0"/>
              <a:t>Builds on Nat’l Science Education Standards, Benchmarks for Science Literacy</a:t>
            </a:r>
          </a:p>
          <a:p>
            <a:pPr lvl="1">
              <a:lnSpc>
                <a:spcPct val="80000"/>
              </a:lnSpc>
              <a:spcAft>
                <a:spcPct val="5000"/>
              </a:spcAft>
              <a:defRPr/>
            </a:pPr>
            <a:r>
              <a:rPr lang="en-US" sz="2400" dirty="0" smtClean="0"/>
              <a:t>We’ve learned a lot about learning and teaching of science</a:t>
            </a:r>
          </a:p>
          <a:p>
            <a:pPr lvl="1">
              <a:lnSpc>
                <a:spcPct val="80000"/>
              </a:lnSpc>
              <a:spcAft>
                <a:spcPct val="5000"/>
              </a:spcAft>
              <a:defRPr/>
            </a:pPr>
            <a:r>
              <a:rPr lang="en-US" sz="2400" dirty="0" smtClean="0"/>
              <a:t>There have been advances in scientific knowledge</a:t>
            </a:r>
          </a:p>
          <a:p>
            <a:pPr lvl="1">
              <a:lnSpc>
                <a:spcPct val="80000"/>
              </a:lnSpc>
              <a:spcAft>
                <a:spcPct val="5000"/>
              </a:spcAft>
              <a:defRPr/>
            </a:pPr>
            <a:endParaRPr lang="en-US" dirty="0" smtClean="0"/>
          </a:p>
          <a:p>
            <a:pPr eaLnBrk="1" hangingPunct="1">
              <a:lnSpc>
                <a:spcPct val="80000"/>
              </a:lnSpc>
              <a:spcAft>
                <a:spcPct val="5000"/>
              </a:spcAft>
              <a:buFontTx/>
              <a:buNone/>
              <a:defRPr/>
            </a:pPr>
            <a:endParaRPr lang="en-US" sz="1600" dirty="0" smtClean="0">
              <a:ea typeface="+mn-ea"/>
              <a:cs typeface="+mn-cs"/>
            </a:endParaRPr>
          </a:p>
          <a:p>
            <a:pPr algn="ctr" eaLnBrk="1" hangingPunct="1">
              <a:lnSpc>
                <a:spcPct val="80000"/>
              </a:lnSpc>
              <a:buFontTx/>
              <a:buNone/>
              <a:defRPr/>
            </a:pPr>
            <a:endParaRPr lang="en-US" sz="1200" dirty="0">
              <a:solidFill>
                <a:srgbClr val="FFCC00"/>
              </a:solidFill>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810839"/>
            <a:ext cx="8215348" cy="790161"/>
          </a:xfrm>
        </p:spPr>
        <p:txBody>
          <a:bodyPr>
            <a:normAutofit/>
          </a:bodyPr>
          <a:lstStyle/>
          <a:p>
            <a:r>
              <a:rPr lang="en-US" sz="3200" dirty="0" smtClean="0"/>
              <a:t>Some Questions to You</a:t>
            </a:r>
            <a:endParaRPr lang="en-US" sz="3200" dirty="0"/>
          </a:p>
        </p:txBody>
      </p:sp>
      <p:sp>
        <p:nvSpPr>
          <p:cNvPr id="3" name="Content Placeholder 2"/>
          <p:cNvSpPr>
            <a:spLocks noGrp="1"/>
          </p:cNvSpPr>
          <p:nvPr>
            <p:ph idx="1"/>
          </p:nvPr>
        </p:nvSpPr>
        <p:spPr>
          <a:xfrm>
            <a:off x="471453" y="1585724"/>
            <a:ext cx="8215347" cy="4676172"/>
          </a:xfrm>
        </p:spPr>
        <p:txBody>
          <a:bodyPr>
            <a:noAutofit/>
          </a:bodyPr>
          <a:lstStyle/>
          <a:p>
            <a:r>
              <a:rPr lang="en-US" sz="2400" dirty="0" smtClean="0"/>
              <a:t>Have you read the Framework or become familiar with its contents?</a:t>
            </a:r>
          </a:p>
          <a:p>
            <a:pPr lvl="1"/>
            <a:r>
              <a:rPr lang="en-US" sz="2400" dirty="0" smtClean="0">
                <a:solidFill>
                  <a:srgbClr val="00B050"/>
                </a:solidFill>
              </a:rPr>
              <a:t>Click  the green ”check” button for Yes or the red “X” for No underneath the Chat Box on the bottom right of your screen</a:t>
            </a:r>
          </a:p>
          <a:p>
            <a:r>
              <a:rPr lang="en-US" sz="2400" dirty="0" smtClean="0"/>
              <a:t>What issues or concerns are you hearing about the Framework?</a:t>
            </a:r>
          </a:p>
          <a:p>
            <a:pPr lvl="1"/>
            <a:r>
              <a:rPr lang="en-US" sz="2400" dirty="0" smtClean="0">
                <a:solidFill>
                  <a:srgbClr val="00B050"/>
                </a:solidFill>
              </a:rPr>
              <a:t>Briefly write what you’re hearing into the Chat Box</a:t>
            </a:r>
          </a:p>
          <a:p>
            <a:r>
              <a:rPr lang="en-US" sz="2400" dirty="0" smtClean="0"/>
              <a:t>What questions do you have?</a:t>
            </a:r>
          </a:p>
          <a:p>
            <a:pPr lvl="1"/>
            <a:r>
              <a:rPr lang="en-US" sz="2400" dirty="0" smtClean="0">
                <a:solidFill>
                  <a:srgbClr val="00B050"/>
                </a:solidFill>
              </a:rPr>
              <a:t>Write your questions at any time during this webinar in the Chat Box</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602489"/>
            <a:ext cx="8215348" cy="840961"/>
          </a:xfrm>
        </p:spPr>
        <p:txBody>
          <a:bodyPr>
            <a:normAutofit/>
          </a:bodyPr>
          <a:lstStyle/>
          <a:p>
            <a:r>
              <a:rPr lang="en-US" sz="3200" dirty="0" smtClean="0"/>
              <a:t>Notable Features: Content</a:t>
            </a:r>
            <a:endParaRPr lang="en-US" sz="3200" dirty="0"/>
          </a:p>
        </p:txBody>
      </p:sp>
      <p:sp>
        <p:nvSpPr>
          <p:cNvPr id="3" name="Content Placeholder 2"/>
          <p:cNvSpPr>
            <a:spLocks noGrp="1"/>
          </p:cNvSpPr>
          <p:nvPr>
            <p:ph idx="1"/>
          </p:nvPr>
        </p:nvSpPr>
        <p:spPr>
          <a:xfrm>
            <a:off x="471453" y="1656449"/>
            <a:ext cx="8215347" cy="4651753"/>
          </a:xfrm>
        </p:spPr>
        <p:txBody>
          <a:bodyPr>
            <a:normAutofit/>
          </a:bodyPr>
          <a:lstStyle/>
          <a:p>
            <a:pPr>
              <a:lnSpc>
                <a:spcPct val="80000"/>
              </a:lnSpc>
              <a:spcAft>
                <a:spcPts val="768"/>
              </a:spcAft>
              <a:defRPr/>
            </a:pPr>
            <a:r>
              <a:rPr lang="en-US" sz="2800" dirty="0" smtClean="0"/>
              <a:t>Addresses the Mile Wide/Inch Deep Problem</a:t>
            </a:r>
          </a:p>
          <a:p>
            <a:pPr>
              <a:lnSpc>
                <a:spcPct val="80000"/>
              </a:lnSpc>
              <a:spcAft>
                <a:spcPts val="768"/>
              </a:spcAft>
              <a:defRPr/>
            </a:pPr>
            <a:r>
              <a:rPr lang="en-US" sz="2800" dirty="0" smtClean="0"/>
              <a:t>Fewer Big Ideas arranged as progressions of learning</a:t>
            </a:r>
          </a:p>
          <a:p>
            <a:pPr>
              <a:lnSpc>
                <a:spcPct val="80000"/>
              </a:lnSpc>
              <a:spcAft>
                <a:spcPts val="768"/>
              </a:spcAft>
              <a:defRPr/>
            </a:pPr>
            <a:r>
              <a:rPr lang="en-US" sz="2800" dirty="0" smtClean="0"/>
              <a:t>Engineering, Technology and Applications of Science is Elevated</a:t>
            </a:r>
          </a:p>
          <a:p>
            <a:pPr>
              <a:lnSpc>
                <a:spcPct val="80000"/>
              </a:lnSpc>
              <a:spcAft>
                <a:spcPts val="768"/>
              </a:spcAft>
              <a:defRPr/>
            </a:pPr>
            <a:r>
              <a:rPr lang="en-US" sz="2800" dirty="0" smtClean="0"/>
              <a:t>Ocean, Climate and Earth Systems Science are IN!	</a:t>
            </a:r>
          </a:p>
          <a:p>
            <a:pPr lvl="1" algn="ctr">
              <a:lnSpc>
                <a:spcPct val="80000"/>
              </a:lnSpc>
              <a:spcAft>
                <a:spcPts val="768"/>
              </a:spcAft>
              <a:buNone/>
              <a:defRPr/>
            </a:pPr>
            <a:r>
              <a:rPr lang="en-US" sz="2400" dirty="0" smtClean="0">
                <a:solidFill>
                  <a:srgbClr val="00B050"/>
                </a:solidFill>
              </a:rPr>
              <a:t>These are good things; see if you can applaud when you hear something you like! (Click on the button under the Chat Box)</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949739"/>
            <a:ext cx="8215348" cy="853661"/>
          </a:xfrm>
        </p:spPr>
        <p:txBody>
          <a:bodyPr>
            <a:normAutofit/>
          </a:bodyPr>
          <a:lstStyle/>
          <a:p>
            <a:r>
              <a:rPr lang="en-US" sz="3200" dirty="0" smtClean="0"/>
              <a:t>Notable Features: Processes</a:t>
            </a:r>
            <a:endParaRPr lang="en-US" sz="3200" dirty="0"/>
          </a:p>
        </p:txBody>
      </p:sp>
      <p:sp>
        <p:nvSpPr>
          <p:cNvPr id="3" name="Content Placeholder 2"/>
          <p:cNvSpPr>
            <a:spLocks noGrp="1"/>
          </p:cNvSpPr>
          <p:nvPr>
            <p:ph idx="1"/>
          </p:nvPr>
        </p:nvSpPr>
        <p:spPr>
          <a:xfrm>
            <a:off x="471453" y="2235200"/>
            <a:ext cx="8215347" cy="3890962"/>
          </a:xfrm>
        </p:spPr>
        <p:txBody>
          <a:bodyPr/>
          <a:lstStyle/>
          <a:p>
            <a:pPr>
              <a:lnSpc>
                <a:spcPct val="80000"/>
              </a:lnSpc>
              <a:spcAft>
                <a:spcPts val="768"/>
              </a:spcAft>
              <a:defRPr/>
            </a:pPr>
            <a:r>
              <a:rPr lang="en-US" sz="2800" dirty="0" smtClean="0"/>
              <a:t>“Inquiry” and “Science Processes” are re-defined as Scientific and Engineering Practices</a:t>
            </a:r>
          </a:p>
          <a:p>
            <a:pPr>
              <a:lnSpc>
                <a:spcPct val="80000"/>
              </a:lnSpc>
              <a:spcAft>
                <a:spcPts val="768"/>
              </a:spcAft>
              <a:defRPr/>
            </a:pPr>
            <a:r>
              <a:rPr lang="en-US" sz="2800" dirty="0" smtClean="0"/>
              <a:t>These Practices represent strategic, synergistic integration with ELA CCSS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1453" y="949739"/>
            <a:ext cx="8215348" cy="866361"/>
          </a:xfrm>
        </p:spPr>
        <p:txBody>
          <a:bodyPr>
            <a:normAutofit/>
          </a:bodyPr>
          <a:lstStyle/>
          <a:p>
            <a:r>
              <a:rPr lang="en-US" sz="3200" dirty="0" smtClean="0"/>
              <a:t>Prospects for Impact</a:t>
            </a:r>
            <a:endParaRPr lang="en-US" sz="3200" dirty="0"/>
          </a:p>
        </p:txBody>
      </p:sp>
      <p:sp>
        <p:nvSpPr>
          <p:cNvPr id="3" name="Content Placeholder 2"/>
          <p:cNvSpPr>
            <a:spLocks noGrp="1"/>
          </p:cNvSpPr>
          <p:nvPr>
            <p:ph idx="1"/>
          </p:nvPr>
        </p:nvSpPr>
        <p:spPr/>
        <p:txBody>
          <a:bodyPr/>
          <a:lstStyle/>
          <a:p>
            <a:r>
              <a:rPr lang="en-US" sz="2800" dirty="0" smtClean="0"/>
              <a:t>20 States agreed </a:t>
            </a:r>
            <a:r>
              <a:rPr lang="en-US" sz="2800" dirty="0" smtClean="0">
                <a:solidFill>
                  <a:srgbClr val="FF0000"/>
                </a:solidFill>
              </a:rPr>
              <a:t>yesterday</a:t>
            </a:r>
            <a:r>
              <a:rPr lang="en-US" sz="2800" dirty="0" smtClean="0"/>
              <a:t> to participate in the development of the Standards (AZ, CA, GA, IA, KS, KY, ME, MD, MA, MI, MN, NJ, NY, OH, RI, SD, TN, VT, WA, WV)</a:t>
            </a:r>
          </a:p>
          <a:p>
            <a:r>
              <a:rPr lang="en-US" sz="2800" dirty="0" smtClean="0"/>
              <a:t>CCSS has some momentum, but implementation has been problematic due to funding constraints and lack of guidance from states to districts</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p:txBody>
          <a:bodyPr>
            <a:normAutofit/>
          </a:bodyPr>
          <a:lstStyle/>
          <a:p>
            <a:pPr eaLnBrk="1" hangingPunct="1">
              <a:defRPr/>
            </a:pPr>
            <a:r>
              <a:rPr lang="en-US" sz="3200" dirty="0" smtClean="0">
                <a:solidFill>
                  <a:srgbClr val="4F81BD"/>
                </a:solidFill>
                <a:ea typeface="+mj-ea"/>
                <a:cs typeface="+mj-cs"/>
              </a:rPr>
              <a:t>Dimensions of the Framework</a:t>
            </a:r>
            <a:endParaRPr lang="en-US" sz="3200" dirty="0">
              <a:solidFill>
                <a:srgbClr val="4F81BD"/>
              </a:solidFill>
              <a:ea typeface="+mj-ea"/>
              <a:cs typeface="+mj-cs"/>
            </a:endParaRPr>
          </a:p>
        </p:txBody>
      </p:sp>
      <p:sp>
        <p:nvSpPr>
          <p:cNvPr id="161795" name="Rectangle 3"/>
          <p:cNvSpPr>
            <a:spLocks noGrp="1" noChangeArrowheads="1"/>
          </p:cNvSpPr>
          <p:nvPr>
            <p:ph idx="1"/>
          </p:nvPr>
        </p:nvSpPr>
        <p:spPr/>
        <p:txBody>
          <a:bodyPr>
            <a:normAutofit/>
          </a:bodyPr>
          <a:lstStyle/>
          <a:p>
            <a:pPr eaLnBrk="1" hangingPunct="1">
              <a:lnSpc>
                <a:spcPct val="90000"/>
              </a:lnSpc>
              <a:defRPr/>
            </a:pPr>
            <a:r>
              <a:rPr lang="en-US" sz="2800" dirty="0" smtClean="0">
                <a:ea typeface="+mn-ea"/>
                <a:cs typeface="+mn-cs"/>
              </a:rPr>
              <a:t>Dimension 1: Scientific and Engineering Practices</a:t>
            </a:r>
          </a:p>
          <a:p>
            <a:pPr eaLnBrk="1" hangingPunct="1">
              <a:lnSpc>
                <a:spcPct val="90000"/>
              </a:lnSpc>
              <a:defRPr/>
            </a:pPr>
            <a:r>
              <a:rPr lang="en-US" sz="2800" dirty="0" smtClean="0">
                <a:ea typeface="+mn-ea"/>
                <a:cs typeface="+mn-cs"/>
              </a:rPr>
              <a:t>Dimension 2: Crosscutting Concepts</a:t>
            </a:r>
          </a:p>
          <a:p>
            <a:pPr eaLnBrk="1" hangingPunct="1">
              <a:lnSpc>
                <a:spcPct val="90000"/>
              </a:lnSpc>
              <a:defRPr/>
            </a:pPr>
            <a:r>
              <a:rPr lang="en-US" sz="2800" dirty="0" smtClean="0">
                <a:ea typeface="+mn-ea"/>
                <a:cs typeface="+mn-cs"/>
              </a:rPr>
              <a:t>Dimension 3: Disciplinary Core Ideas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Hall-alt">
  <a:themeElements>
    <a:clrScheme name="Hall">
      <a:dk1>
        <a:srgbClr val="3D3A3F"/>
      </a:dk1>
      <a:lt1>
        <a:sysClr val="window" lastClr="FFFFFF"/>
      </a:lt1>
      <a:dk2>
        <a:srgbClr val="1B6433"/>
      </a:dk2>
      <a:lt2>
        <a:srgbClr val="EEECE1"/>
      </a:lt2>
      <a:accent1>
        <a:srgbClr val="0E9A48"/>
      </a:accent1>
      <a:accent2>
        <a:srgbClr val="D9A632"/>
      </a:accent2>
      <a:accent3>
        <a:srgbClr val="657B88"/>
      </a:accent3>
      <a:accent4>
        <a:srgbClr val="D1E9D1"/>
      </a:accent4>
      <a:accent5>
        <a:srgbClr val="365DA2"/>
      </a:accent5>
      <a:accent6>
        <a:srgbClr val="F7ED4C"/>
      </a:accent6>
      <a:hlink>
        <a:srgbClr val="3E8DCC"/>
      </a:hlink>
      <a:folHlink>
        <a:srgbClr val="3E8DCC"/>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2200</TotalTime>
  <Words>1981</Words>
  <Application>Microsoft Office PowerPoint</Application>
  <PresentationFormat>On-screen Show (4:3)</PresentationFormat>
  <Paragraphs>138</Paragraphs>
  <Slides>28</Slides>
  <Notes>6</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Hall-alt</vt:lpstr>
      <vt:lpstr>WELCOME TO   Exploring the New NRC Framework for K-12  Science Education  September 21, 2011   </vt:lpstr>
      <vt:lpstr>PowerPoint Presentation</vt:lpstr>
      <vt:lpstr>Exploring the New NRC Framework for  K-12 Science Education</vt:lpstr>
      <vt:lpstr>A Framework for K-12 Science Education</vt:lpstr>
      <vt:lpstr>Some Questions to You</vt:lpstr>
      <vt:lpstr>Notable Features: Content</vt:lpstr>
      <vt:lpstr>Notable Features: Processes</vt:lpstr>
      <vt:lpstr>Prospects for Impact</vt:lpstr>
      <vt:lpstr>Dimensions of the Framework</vt:lpstr>
      <vt:lpstr>Dimension 1: Scientific &amp; Engineering Practices</vt:lpstr>
      <vt:lpstr>PowerPoint Presentation</vt:lpstr>
      <vt:lpstr>PowerPoint Presentation</vt:lpstr>
      <vt:lpstr>PowerPoint Presentation</vt:lpstr>
      <vt:lpstr>PowerPoint Presentation</vt:lpstr>
      <vt:lpstr>English Language Arts Common Core State Standards</vt:lpstr>
      <vt:lpstr>K-5 ELA Anchor Standards College &amp; Career Readiness Speaking &amp; Listening</vt:lpstr>
      <vt:lpstr>Grade 3 Reading Informational Text</vt:lpstr>
      <vt:lpstr>Grades 6-8 Literacy in Science</vt:lpstr>
      <vt:lpstr>Grades 11-12 Literacy in Science</vt:lpstr>
      <vt:lpstr>Question for You:</vt:lpstr>
      <vt:lpstr>Dimension 2: Cross-Cutting Concepts</vt:lpstr>
      <vt:lpstr>Dimension 3: Disciplinary Core Ideas</vt:lpstr>
      <vt:lpstr>Disciplinary Core Ideas</vt:lpstr>
      <vt:lpstr>Example of a Core Idea</vt:lpstr>
      <vt:lpstr>Grade Band End Points for ESS2.C</vt:lpstr>
      <vt:lpstr>Grade Band End Points for ESS2.C</vt:lpstr>
      <vt:lpstr>Our Hope</vt:lpstr>
      <vt:lpstr>Your Questions:</vt:lpstr>
    </vt:vector>
  </TitlesOfParts>
  <Company>UC Berkeley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LynnBarakos</dc:creator>
  <cp:lastModifiedBy>Ruth Dober</cp:lastModifiedBy>
  <cp:revision>20</cp:revision>
  <dcterms:created xsi:type="dcterms:W3CDTF">2011-09-20T23:41:20Z</dcterms:created>
  <dcterms:modified xsi:type="dcterms:W3CDTF">2011-09-22T14:32:40Z</dcterms:modified>
</cp:coreProperties>
</file>